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1.xml" ContentType="application/vnd.openxmlformats-officedocument.presentationml.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584" r:id="rId2"/>
    <p:sldId id="259" r:id="rId3"/>
    <p:sldId id="467" r:id="rId4"/>
    <p:sldId id="409" r:id="rId5"/>
    <p:sldId id="471" r:id="rId6"/>
    <p:sldId id="472" r:id="rId7"/>
    <p:sldId id="483" r:id="rId8"/>
    <p:sldId id="473" r:id="rId9"/>
    <p:sldId id="526" r:id="rId10"/>
    <p:sldId id="527" r:id="rId11"/>
    <p:sldId id="570" r:id="rId12"/>
    <p:sldId id="571" r:id="rId13"/>
    <p:sldId id="528" r:id="rId14"/>
    <p:sldId id="529" r:id="rId15"/>
    <p:sldId id="572" r:id="rId16"/>
    <p:sldId id="530" r:id="rId17"/>
    <p:sldId id="531" r:id="rId18"/>
    <p:sldId id="560" r:id="rId19"/>
    <p:sldId id="532" r:id="rId20"/>
    <p:sldId id="533" r:id="rId21"/>
    <p:sldId id="568" r:id="rId22"/>
    <p:sldId id="534" r:id="rId23"/>
    <p:sldId id="535" r:id="rId24"/>
    <p:sldId id="536" r:id="rId25"/>
    <p:sldId id="537" r:id="rId26"/>
    <p:sldId id="539" r:id="rId27"/>
    <p:sldId id="569" r:id="rId28"/>
    <p:sldId id="540" r:id="rId29"/>
    <p:sldId id="541" r:id="rId30"/>
    <p:sldId id="542" r:id="rId31"/>
    <p:sldId id="543" r:id="rId32"/>
    <p:sldId id="544" r:id="rId33"/>
    <p:sldId id="545" r:id="rId34"/>
    <p:sldId id="546" r:id="rId35"/>
    <p:sldId id="547" r:id="rId36"/>
    <p:sldId id="548" r:id="rId37"/>
    <p:sldId id="549" r:id="rId38"/>
    <p:sldId id="562" r:id="rId39"/>
    <p:sldId id="573" r:id="rId40"/>
    <p:sldId id="550" r:id="rId41"/>
    <p:sldId id="551" r:id="rId42"/>
    <p:sldId id="574" r:id="rId43"/>
    <p:sldId id="575" r:id="rId44"/>
    <p:sldId id="583" r:id="rId45"/>
    <p:sldId id="576" r:id="rId46"/>
    <p:sldId id="577" r:id="rId47"/>
    <p:sldId id="578" r:id="rId48"/>
    <p:sldId id="579" r:id="rId49"/>
    <p:sldId id="580" r:id="rId50"/>
    <p:sldId id="581" r:id="rId51"/>
    <p:sldId id="582" r:id="rId5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na" initials="L" lastIdx="1" clrIdx="0">
    <p:extLst>
      <p:ext uri="{19B8F6BF-5375-455C-9EA6-DF929625EA0E}">
        <p15:presenceInfo xmlns:p15="http://schemas.microsoft.com/office/powerpoint/2012/main" userId="Lu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68B4"/>
    <a:srgbClr val="4166A9"/>
    <a:srgbClr val="718DBF"/>
    <a:srgbClr val="98ACD1"/>
    <a:srgbClr val="2A4063"/>
    <a:srgbClr val="0988BA"/>
    <a:srgbClr val="BDD7EE"/>
    <a:srgbClr val="9DC3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1" autoAdjust="0"/>
    <p:restoredTop sz="72614" autoAdjust="0"/>
  </p:normalViewPr>
  <p:slideViewPr>
    <p:cSldViewPr snapToGrid="0">
      <p:cViewPr varScale="1">
        <p:scale>
          <a:sx n="86" d="100"/>
          <a:sy n="86" d="100"/>
        </p:scale>
        <p:origin x="904" y="184"/>
      </p:cViewPr>
      <p:guideLst>
        <p:guide orient="horz" pos="2183"/>
        <p:guide pos="3840"/>
      </p:guideLst>
    </p:cSldViewPr>
  </p:slideViewPr>
  <p:notesTextViewPr>
    <p:cViewPr>
      <p:scale>
        <a:sx n="1" d="1"/>
        <a:sy n="1" d="1"/>
      </p:scale>
      <p:origin x="0" y="0"/>
    </p:cViewPr>
  </p:notesTextViewPr>
  <p:notesViewPr>
    <p:cSldViewPr snapToGrid="0" showGuides="1">
      <p:cViewPr varScale="1">
        <p:scale>
          <a:sx n="60" d="100"/>
          <a:sy n="60" d="100"/>
        </p:scale>
        <p:origin x="276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22T09:19:04.227" idx="1">
    <p:pos x="10" y="10"/>
    <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419"/>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27AABA-A92D-46BB-B990-463E034FA124}" type="datetimeFigureOut">
              <a:rPr lang="es-419" smtClean="0"/>
              <a:t>25/9/20</a:t>
            </a:fld>
            <a:endParaRPr lang="es-419"/>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419"/>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C6B964-7EC1-43FC-9038-346E6B74A3BE}" type="slidenum">
              <a:rPr lang="es-419" smtClean="0"/>
              <a:t>‹Nº›</a:t>
            </a:fld>
            <a:endParaRPr lang="es-419"/>
          </a:p>
        </p:txBody>
      </p:sp>
    </p:spTree>
    <p:extLst>
      <p:ext uri="{BB962C8B-B14F-4D97-AF65-F5344CB8AC3E}">
        <p14:creationId xmlns:p14="http://schemas.microsoft.com/office/powerpoint/2010/main" val="41703785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088D97-D7D0-498B-9C9C-A9A530205561}" type="datetimeFigureOut">
              <a:rPr lang="es-CO" smtClean="0"/>
              <a:t>25/09/20</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A7842-45E9-465C-95AD-BC1007FEF294}" type="slidenum">
              <a:rPr lang="es-CO" smtClean="0"/>
              <a:t>‹Nº›</a:t>
            </a:fld>
            <a:endParaRPr lang="es-CO"/>
          </a:p>
        </p:txBody>
      </p:sp>
    </p:spTree>
    <p:extLst>
      <p:ext uri="{BB962C8B-B14F-4D97-AF65-F5344CB8AC3E}">
        <p14:creationId xmlns:p14="http://schemas.microsoft.com/office/powerpoint/2010/main" val="152221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20FF59EC-C974-D444-9449-B1E2346E852B}" type="slidenum">
              <a:rPr lang="en-US"/>
              <a:pPr/>
              <a:t>2</a:t>
            </a:fld>
            <a:endParaRPr 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spcBef>
                <a:spcPts val="425"/>
              </a:spcBef>
            </a:pPr>
            <a:r>
              <a:rPr lang="en-US" dirty="0">
                <a:ea typeface="ヒラギノ角ゴ Pro W3" charset="-128"/>
                <a:cs typeface="ヒラギノ角ゴ Pro W3" charset="-128"/>
              </a:rPr>
              <a:t>Al final de esta sesión los participantes serán capaces de:</a:t>
            </a:r>
          </a:p>
          <a:p>
            <a:pPr eaLnBrk="1" hangingPunct="1">
              <a:spcBef>
                <a:spcPts val="425"/>
              </a:spcBef>
              <a:buFont typeface="Arial"/>
              <a:buChar char="•"/>
            </a:pPr>
            <a:r>
              <a:rPr lang="en-US" dirty="0">
                <a:ea typeface="ヒラギノ角ゴ Pro W3" charset="-128"/>
                <a:cs typeface="ヒラギノ角ゴ Pro W3" charset="-128"/>
              </a:rPr>
              <a:t> Describir cómo el estrés metabólico altera el uso normal de proteínas, hidratos de carbono y lípidos</a:t>
            </a:r>
          </a:p>
          <a:p>
            <a:pPr eaLnBrk="1" hangingPunct="1">
              <a:spcBef>
                <a:spcPts val="425"/>
              </a:spcBef>
              <a:buFont typeface="Arial"/>
              <a:buChar char="•"/>
            </a:pPr>
            <a:r>
              <a:rPr lang="en-US" dirty="0">
                <a:ea typeface="ヒラギノ角ゴ Pro W3" charset="-128"/>
                <a:cs typeface="ヒラギノ角ゴ Pro W3" charset="-128"/>
              </a:rPr>
              <a:t> Comparar los efectos del ayuno y del estrés hipermetabólico en el metabolismo y la composición corporal</a:t>
            </a:r>
          </a:p>
          <a:p>
            <a:pPr eaLnBrk="1" hangingPunct="1">
              <a:spcBef>
                <a:spcPts val="425"/>
              </a:spcBef>
              <a:buFont typeface="Arial"/>
              <a:buChar char="•"/>
            </a:pPr>
            <a:r>
              <a:rPr lang="en-US" dirty="0">
                <a:ea typeface="ヒラギノ角ゴ Pro W3" charset="-128"/>
                <a:cs typeface="ヒラギノ角ゴ Pro W3" charset="-128"/>
              </a:rPr>
              <a:t> Utilizar esta información al planear una terapia de nutrición para pacientes con enfermedades críticas</a:t>
            </a:r>
          </a:p>
        </p:txBody>
      </p:sp>
    </p:spTree>
    <p:extLst>
      <p:ext uri="{BB962C8B-B14F-4D97-AF65-F5344CB8AC3E}">
        <p14:creationId xmlns:p14="http://schemas.microsoft.com/office/powerpoint/2010/main" val="412613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Los lípidos se consideran terapéuticos para los pacientes con condición crítica. Tienen los efectos beneficos acá descritos.</a:t>
            </a:r>
          </a:p>
          <a:p>
            <a:endParaRPr lang="en-US" dirty="0"/>
          </a:p>
          <a:p>
            <a:r>
              <a:rPr lang="en-US" b="0" i="1" dirty="0"/>
              <a:t>Insel P, Ross D, McMahon K, Bernstein M. Energy balance, body composition, and weight management. In Nutrition. Sudbury, MA, Jones &amp; Bartlett Publishing, 2011:335-386</a:t>
            </a:r>
            <a:endParaRPr lang="es-ES_tradnl" b="0" i="1" dirty="0"/>
          </a:p>
        </p:txBody>
      </p:sp>
      <p:sp>
        <p:nvSpPr>
          <p:cNvPr id="4" name="Slide Number Placeholder 3"/>
          <p:cNvSpPr>
            <a:spLocks noGrp="1"/>
          </p:cNvSpPr>
          <p:nvPr>
            <p:ph type="sldNum" sz="quarter" idx="10"/>
          </p:nvPr>
        </p:nvSpPr>
        <p:spPr/>
        <p:txBody>
          <a:bodyPr/>
          <a:lstStyle/>
          <a:p>
            <a:fld id="{D1E17C49-65AD-B54D-96F5-117330D76185}" type="slidenum">
              <a:rPr lang="en-US" smtClean="0"/>
              <a:pPr/>
              <a:t>11</a:t>
            </a:fld>
            <a:endParaRPr lang="en-US"/>
          </a:p>
        </p:txBody>
      </p:sp>
    </p:spTree>
    <p:extLst>
      <p:ext uri="{BB962C8B-B14F-4D97-AF65-F5344CB8AC3E}">
        <p14:creationId xmlns:p14="http://schemas.microsoft.com/office/powerpoint/2010/main" val="1106493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Los lípidos se consideran terapéuticos para los pacientes con condición crítica. Tienen los efectos beneficos acá descritos.</a:t>
            </a:r>
          </a:p>
          <a:p>
            <a:r>
              <a:rPr lang="en-US" dirty="0"/>
              <a:t> </a:t>
            </a:r>
          </a:p>
          <a:p>
            <a:r>
              <a:rPr lang="en-US" b="0" i="1" dirty="0"/>
              <a:t>Insel P, Ross D, McMahon K, Bernstein M. Energy balance, body composition, and weight management. In Nutrition. Sudbury, MA, Jones &amp; Bartlett Publishing, 2011:335-386</a:t>
            </a:r>
            <a:endParaRPr lang="es-ES_tradnl" b="0" i="1" dirty="0"/>
          </a:p>
        </p:txBody>
      </p:sp>
      <p:sp>
        <p:nvSpPr>
          <p:cNvPr id="4" name="Slide Number Placeholder 3"/>
          <p:cNvSpPr>
            <a:spLocks noGrp="1"/>
          </p:cNvSpPr>
          <p:nvPr>
            <p:ph type="sldNum" sz="quarter" idx="10"/>
          </p:nvPr>
        </p:nvSpPr>
        <p:spPr/>
        <p:txBody>
          <a:bodyPr/>
          <a:lstStyle/>
          <a:p>
            <a:fld id="{D1E17C49-65AD-B54D-96F5-117330D76185}" type="slidenum">
              <a:rPr lang="en-US" smtClean="0"/>
              <a:pPr/>
              <a:t>12</a:t>
            </a:fld>
            <a:endParaRPr lang="en-US"/>
          </a:p>
        </p:txBody>
      </p:sp>
    </p:spTree>
    <p:extLst>
      <p:ext uri="{BB962C8B-B14F-4D97-AF65-F5344CB8AC3E}">
        <p14:creationId xmlns:p14="http://schemas.microsoft.com/office/powerpoint/2010/main" val="2800247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419" noProof="0" dirty="0"/>
              <a:t>La grasa </a:t>
            </a:r>
            <a:r>
              <a:rPr lang="es-419" noProof="0" dirty="0" err="1"/>
              <a:t>dietaria</a:t>
            </a:r>
            <a:r>
              <a:rPr lang="es-419" noProof="0" dirty="0"/>
              <a:t> proporciona los ácidos grasos esenciales, así como los ácidos linoleico y alfa-</a:t>
            </a:r>
            <a:r>
              <a:rPr lang="es-419" noProof="0" dirty="0" err="1"/>
              <a:t>linolénico</a:t>
            </a:r>
            <a:r>
              <a:rPr lang="es-419" noProof="0" dirty="0"/>
              <a:t>. El aceite de pescado proporciona el ácido graso omega 3, llamado ácido </a:t>
            </a:r>
            <a:r>
              <a:rPr lang="es-419" noProof="0" dirty="0" err="1"/>
              <a:t>eicosapentanoico</a:t>
            </a:r>
            <a:r>
              <a:rPr lang="es-419" noProof="0" dirty="0"/>
              <a:t> (EPA). Los ácidos grasos omega-3 son necesarios para la biosíntesis de las series impares de las citoquinas antiinflamatorias. Estas citoquinas son menos </a:t>
            </a:r>
            <a:r>
              <a:rPr lang="es-419" noProof="0" dirty="0" err="1"/>
              <a:t>proinflamatorias</a:t>
            </a:r>
            <a:r>
              <a:rPr lang="es-419" noProof="0" dirty="0"/>
              <a:t> que las citosinas producidas a partir de ácidos grasos omega-6. Las citoquinas derivadas de los omega 3 también son estimulantes inmunológicos. Se necesita de un balance entre estas dos clases de ácidos grasos para una salud óptima. Nota para el ponente: Una buena manera de recordar que el ácido linoleico es un ácido graso omega 6 y que el ácido alfa-</a:t>
            </a:r>
            <a:r>
              <a:rPr lang="es-419" noProof="0" dirty="0" err="1"/>
              <a:t>linolénico</a:t>
            </a:r>
            <a:r>
              <a:rPr lang="es-419" noProof="0" dirty="0"/>
              <a:t> es un ácido graso omega 3, es notar que el ácido graso con el nombre más corto es el omega 6, y el de nombre más largo es el omega 3.</a:t>
            </a:r>
          </a:p>
          <a:p>
            <a:endParaRPr lang="es-ES_tradnl" dirty="0"/>
          </a:p>
          <a:p>
            <a:r>
              <a:rPr lang="es-ES_tradnl" b="0" i="1" dirty="0"/>
              <a:t>Riediger ND, Otham RA, Suh M, Moghadasian MH. A systemic review of the roles of n-3 fatty acids in health and disease. J Am DietAssoc 2009;109:668-679.</a:t>
            </a:r>
          </a:p>
        </p:txBody>
      </p:sp>
      <p:sp>
        <p:nvSpPr>
          <p:cNvPr id="4" name="Slide Number Placeholder 3"/>
          <p:cNvSpPr>
            <a:spLocks noGrp="1"/>
          </p:cNvSpPr>
          <p:nvPr>
            <p:ph type="sldNum" sz="quarter" idx="10"/>
          </p:nvPr>
        </p:nvSpPr>
        <p:spPr/>
        <p:txBody>
          <a:bodyPr/>
          <a:lstStyle/>
          <a:p>
            <a:fld id="{D1E17C49-65AD-B54D-96F5-117330D76185}" type="slidenum">
              <a:rPr lang="en-US" smtClean="0"/>
              <a:pPr/>
              <a:t>13</a:t>
            </a:fld>
            <a:endParaRPr lang="en-US"/>
          </a:p>
        </p:txBody>
      </p:sp>
    </p:spTree>
    <p:extLst>
      <p:ext uri="{BB962C8B-B14F-4D97-AF65-F5344CB8AC3E}">
        <p14:creationId xmlns:p14="http://schemas.microsoft.com/office/powerpoint/2010/main" val="286337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419" noProof="0" dirty="0"/>
              <a:t>Como se muestra aquí, las citoquinas y los </a:t>
            </a:r>
            <a:r>
              <a:rPr lang="es-419" noProof="0" dirty="0" err="1"/>
              <a:t>eicosanoides</a:t>
            </a:r>
            <a:r>
              <a:rPr lang="es-419" noProof="0" dirty="0"/>
              <a:t> derivados de los ácidos grasos omega 3, son menos </a:t>
            </a:r>
            <a:r>
              <a:rPr lang="es-419" noProof="0" dirty="0" err="1"/>
              <a:t>proinflamatorios</a:t>
            </a:r>
            <a:r>
              <a:rPr lang="es-419" noProof="0" dirty="0"/>
              <a:t> y tienen efectos antiinflamatorios, </a:t>
            </a:r>
            <a:r>
              <a:rPr lang="es-419" noProof="0" dirty="0" err="1"/>
              <a:t>antiplaquetarios</a:t>
            </a:r>
            <a:r>
              <a:rPr lang="es-419" noProof="0" dirty="0"/>
              <a:t>, además de propiedades vasodilatadoras, en comparación con los derivados de ácidos grasos omega 6. En contraste, éstos últimos tienen propiedades inmunosupresoras, </a:t>
            </a:r>
            <a:r>
              <a:rPr lang="es-419" noProof="0" dirty="0" err="1"/>
              <a:t>proinflamatorias</a:t>
            </a:r>
            <a:r>
              <a:rPr lang="es-419" noProof="0" dirty="0"/>
              <a:t> y vasoconstrictoras. En esta diapositiva se compara la acción de cada uno.</a:t>
            </a:r>
          </a:p>
          <a:p>
            <a:endParaRPr lang="en-US" b="0" i="1" dirty="0"/>
          </a:p>
          <a:p>
            <a:r>
              <a:rPr lang="en-US" b="0" i="1" dirty="0"/>
              <a:t>Riediger ND, Otham RA, Suh M, Moghadasian MH. A systemic review of the roles of n-3 fatty acids in health and disease. J Am DietAssoc 2009;109:668-679.</a:t>
            </a:r>
            <a:endParaRPr lang="es-ES_tradnl" b="0" i="1" dirty="0"/>
          </a:p>
        </p:txBody>
      </p:sp>
      <p:sp>
        <p:nvSpPr>
          <p:cNvPr id="4" name="Slide Number Placeholder 3"/>
          <p:cNvSpPr>
            <a:spLocks noGrp="1"/>
          </p:cNvSpPr>
          <p:nvPr>
            <p:ph type="sldNum" sz="quarter" idx="10"/>
          </p:nvPr>
        </p:nvSpPr>
        <p:spPr/>
        <p:txBody>
          <a:bodyPr/>
          <a:lstStyle/>
          <a:p>
            <a:fld id="{D1E17C49-65AD-B54D-96F5-117330D76185}" type="slidenum">
              <a:rPr lang="en-US" smtClean="0"/>
              <a:pPr/>
              <a:t>14</a:t>
            </a:fld>
            <a:endParaRPr lang="en-US"/>
          </a:p>
        </p:txBody>
      </p:sp>
    </p:spTree>
    <p:extLst>
      <p:ext uri="{BB962C8B-B14F-4D97-AF65-F5344CB8AC3E}">
        <p14:creationId xmlns:p14="http://schemas.microsoft.com/office/powerpoint/2010/main" val="4163527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kern="1200" dirty="0">
                <a:solidFill>
                  <a:schemeClr val="tx1"/>
                </a:solidFill>
                <a:effectLst/>
                <a:latin typeface="Arial" charset="0"/>
                <a:ea typeface="ヒラギノ角ゴ Pro W3" pitchFamily="126" charset="-128"/>
                <a:cs typeface="ヒラギノ角ゴ Pro W3" pitchFamily="126" charset="-128"/>
              </a:rPr>
              <a:t>Las resolvinas, protectinas y lipoxinas son mediadores fundamentales para la resolución de la respuesta inflamatoria a nivel tisular. Estos mediadores se derivan de los ácidos grasos omega 3 en su gran mayoría, y poseen un efecto dual a través de la disminución de la infiltración de polimorfonucleares (PMN); por otra parte incrementan el reclutamiento de monocitos que derivan en macrófagos los cuales fagocitan PMN apoptóticos al igual que desechos microbianos. Éstas células </a:t>
            </a:r>
            <a:r>
              <a:rPr lang="es-CO" sz="1200" kern="1200" dirty="0" err="1">
                <a:solidFill>
                  <a:schemeClr val="tx1"/>
                </a:solidFill>
                <a:effectLst/>
                <a:latin typeface="Arial" charset="0"/>
                <a:ea typeface="ヒラギノ角ゴ Pro W3" pitchFamily="126" charset="-128"/>
                <a:cs typeface="ヒラギノ角ゴ Pro W3" pitchFamily="126" charset="-128"/>
              </a:rPr>
              <a:t>fagocíticas</a:t>
            </a:r>
            <a:r>
              <a:rPr lang="es-CO" sz="1200" kern="1200" dirty="0">
                <a:solidFill>
                  <a:schemeClr val="tx1"/>
                </a:solidFill>
                <a:effectLst/>
                <a:latin typeface="Arial" charset="0"/>
                <a:ea typeface="ヒラギノ角ゴ Pro W3" pitchFamily="126" charset="-128"/>
                <a:cs typeface="ヒラギノ角ゴ Pro W3" pitchFamily="126" charset="-128"/>
              </a:rPr>
              <a:t> son finalmente removidas vía linfática.</a:t>
            </a:r>
          </a:p>
          <a:p>
            <a:endParaRPr lang="en-US" dirty="0"/>
          </a:p>
        </p:txBody>
      </p:sp>
      <p:sp>
        <p:nvSpPr>
          <p:cNvPr id="4" name="Slide Number Placeholder 3"/>
          <p:cNvSpPr>
            <a:spLocks noGrp="1"/>
          </p:cNvSpPr>
          <p:nvPr>
            <p:ph type="sldNum" sz="quarter" idx="10"/>
          </p:nvPr>
        </p:nvSpPr>
        <p:spPr/>
        <p:txBody>
          <a:bodyPr/>
          <a:lstStyle/>
          <a:p>
            <a:fld id="{D1E17C49-65AD-B54D-96F5-117330D76185}" type="slidenum">
              <a:rPr lang="en-US"/>
              <a:pPr/>
              <a:t>15</a:t>
            </a:fld>
            <a:endParaRPr lang="en-US"/>
          </a:p>
        </p:txBody>
      </p:sp>
    </p:spTree>
    <p:extLst>
      <p:ext uri="{BB962C8B-B14F-4D97-AF65-F5344CB8AC3E}">
        <p14:creationId xmlns:p14="http://schemas.microsoft.com/office/powerpoint/2010/main" val="2564607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s-419" noProof="0" dirty="0"/>
              <a:t>Al momento, hemos hablado ya sobre los macronutrientes alimentarios. Ahora, nos moveremos a las proteínas, los hidratos de carbono y las grasas, como componentes del cuerpo adulto normal.</a:t>
            </a:r>
          </a:p>
          <a:p>
            <a:endParaRPr lang="es-419" noProof="0" dirty="0"/>
          </a:p>
          <a:p>
            <a:r>
              <a:rPr lang="es-419" noProof="0" dirty="0"/>
              <a:t>El agua es el elemento más abundante; aproximadamente de 50 a 60% del peso corporal.</a:t>
            </a:r>
          </a:p>
          <a:p>
            <a:endParaRPr lang="es-419" noProof="0" dirty="0"/>
          </a:p>
          <a:p>
            <a:r>
              <a:rPr lang="es-419" noProof="0" dirty="0"/>
              <a:t>La masa corporal magra incluye proteínas y componentes minerales. La masa corporal magra representa alrededor de 40,000 kcal de energía. Debido a que cada aspecto de la masa corporal magra está asociado con una función crítica, no debe considerarse una fuente de energía viable. Cuando las proteínas endógenas se </a:t>
            </a:r>
            <a:r>
              <a:rPr lang="es-419" noProof="0" dirty="0" err="1"/>
              <a:t>catabolizan</a:t>
            </a:r>
            <a:r>
              <a:rPr lang="es-419" noProof="0" dirty="0"/>
              <a:t>, el cuerpo pierde funciones. Ejemplos de esto son un sistema inmunológico comprometido con mayor riesgo de infección, y problemas en la síntesis de proteínas, lo que pone en riesgo la cicatrización de las heridas.</a:t>
            </a:r>
          </a:p>
          <a:p>
            <a:endParaRPr lang="es-419" noProof="0" dirty="0"/>
          </a:p>
          <a:p>
            <a:r>
              <a:rPr lang="es-419" noProof="0" dirty="0"/>
              <a:t>El tejido adiposo, por otro lado, es el depósito más importante de energía. El tejido adiposo representa cerca de 150,000 kcal; se contrae y expande en función del balance entre el gasto energético y la ingesta de energía.</a:t>
            </a:r>
          </a:p>
          <a:p>
            <a:endParaRPr lang="es-419" noProof="0" dirty="0"/>
          </a:p>
          <a:p>
            <a:r>
              <a:rPr lang="es-419" b="0" i="0" noProof="0" dirty="0"/>
              <a:t>Es importante señalar que las reservas de hidratos de carbono son muy pequeñas; menos de 300 g de glucógeno se almacenan en el hígado y en los músculos esqueléticos</a:t>
            </a:r>
            <a:r>
              <a:rPr lang="es-419" b="0" i="1" noProof="0" dirty="0"/>
              <a:t>.</a:t>
            </a:r>
          </a:p>
          <a:p>
            <a:endParaRPr lang="es-419" b="0" i="1" noProof="0" dirty="0"/>
          </a:p>
          <a:p>
            <a:r>
              <a:rPr lang="es-419" b="0" i="1" noProof="0" dirty="0" err="1"/>
              <a:t>Demling</a:t>
            </a:r>
            <a:r>
              <a:rPr lang="es-419" b="0" i="1" noProof="0" dirty="0"/>
              <a:t> RH. </a:t>
            </a:r>
            <a:r>
              <a:rPr lang="es-419" b="0" i="1" noProof="0" dirty="0" err="1"/>
              <a:t>Nutrition</a:t>
            </a:r>
            <a:r>
              <a:rPr lang="es-419" b="0" i="1" noProof="0" dirty="0"/>
              <a:t>, </a:t>
            </a:r>
            <a:r>
              <a:rPr lang="es-419" b="0" i="1" noProof="0" dirty="0" err="1"/>
              <a:t>anabolism</a:t>
            </a:r>
            <a:r>
              <a:rPr lang="es-419" b="0" i="1" noProof="0" dirty="0"/>
              <a:t>, and </a:t>
            </a:r>
            <a:r>
              <a:rPr lang="es-419" b="0" i="1" noProof="0" dirty="0" err="1"/>
              <a:t>the</a:t>
            </a:r>
            <a:r>
              <a:rPr lang="es-419" b="0" i="1" noProof="0" dirty="0"/>
              <a:t> </a:t>
            </a:r>
            <a:r>
              <a:rPr lang="es-419" b="0" i="1" noProof="0" dirty="0" err="1"/>
              <a:t>wound</a:t>
            </a:r>
            <a:r>
              <a:rPr lang="es-419" b="0" i="1" noProof="0" dirty="0"/>
              <a:t> </a:t>
            </a:r>
            <a:r>
              <a:rPr lang="es-419" b="0" i="1" noProof="0" dirty="0" err="1"/>
              <a:t>healing</a:t>
            </a:r>
            <a:r>
              <a:rPr lang="es-419" b="0" i="1" noProof="0" dirty="0"/>
              <a:t> </a:t>
            </a:r>
            <a:r>
              <a:rPr lang="es-419" b="0" i="1" noProof="0" dirty="0" err="1"/>
              <a:t>process</a:t>
            </a:r>
            <a:r>
              <a:rPr lang="es-419" b="0" i="1" noProof="0" dirty="0"/>
              <a:t>: </a:t>
            </a:r>
            <a:r>
              <a:rPr lang="es-419" b="0" i="1" noProof="0" dirty="0" err="1"/>
              <a:t>an</a:t>
            </a:r>
            <a:r>
              <a:rPr lang="es-419" b="0" i="1" noProof="0" dirty="0"/>
              <a:t> </a:t>
            </a:r>
            <a:r>
              <a:rPr lang="es-419" b="0" i="1" noProof="0" dirty="0" err="1"/>
              <a:t>overview</a:t>
            </a:r>
            <a:r>
              <a:rPr lang="es-419" b="0" i="1" noProof="0" dirty="0"/>
              <a:t>. </a:t>
            </a:r>
            <a:r>
              <a:rPr lang="es-419" b="0" i="1" noProof="0" dirty="0" err="1"/>
              <a:t>Eplasty</a:t>
            </a:r>
            <a:r>
              <a:rPr lang="es-419" b="0" i="1" noProof="0" dirty="0"/>
              <a:t> 2009;9:e9.</a:t>
            </a:r>
          </a:p>
        </p:txBody>
      </p:sp>
      <p:sp>
        <p:nvSpPr>
          <p:cNvPr id="4" name="Slide Number Placeholder 3"/>
          <p:cNvSpPr>
            <a:spLocks noGrp="1"/>
          </p:cNvSpPr>
          <p:nvPr>
            <p:ph type="sldNum" sz="quarter" idx="10"/>
          </p:nvPr>
        </p:nvSpPr>
        <p:spPr/>
        <p:txBody>
          <a:bodyPr/>
          <a:lstStyle/>
          <a:p>
            <a:fld id="{D1E17C49-65AD-B54D-96F5-117330D76185}" type="slidenum">
              <a:rPr lang="en-US" smtClean="0"/>
              <a:pPr/>
              <a:t>16</a:t>
            </a:fld>
            <a:endParaRPr lang="en-US"/>
          </a:p>
        </p:txBody>
      </p:sp>
    </p:spTree>
    <p:extLst>
      <p:ext uri="{BB962C8B-B14F-4D97-AF65-F5344CB8AC3E}">
        <p14:creationId xmlns:p14="http://schemas.microsoft.com/office/powerpoint/2010/main" val="3950989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419" noProof="0" dirty="0"/>
              <a:t>Hasta hace poco, los especialistas pensaban que el tejido adiposo era metabólicamente inerte y servía principalmente como almacenamiento de energía. Ahora sabemos que el tejido adiposo produce más de 50 moléculas diferentes, muchas de las cuales están asociadas con la inflamación o actúan como hormonas. El tejido graso también contribuye al estrés oxidativo debido a su producción de especies reactivas del oxígeno.</a:t>
            </a:r>
          </a:p>
          <a:p>
            <a:endParaRPr lang="es-ES_tradnl" dirty="0"/>
          </a:p>
          <a:p>
            <a:r>
              <a:rPr lang="es-ES_tradnl" b="0" i="1" dirty="0"/>
              <a:t>Nishimura S, Manabe I, Nagai R. Adipose tissue inflammation in obesity and metabolic syndrome. Discov Med 2009;8:550-560.</a:t>
            </a:r>
          </a:p>
        </p:txBody>
      </p:sp>
      <p:sp>
        <p:nvSpPr>
          <p:cNvPr id="4" name="Slide Number Placeholder 3"/>
          <p:cNvSpPr>
            <a:spLocks noGrp="1"/>
          </p:cNvSpPr>
          <p:nvPr>
            <p:ph type="sldNum" sz="quarter" idx="10"/>
          </p:nvPr>
        </p:nvSpPr>
        <p:spPr/>
        <p:txBody>
          <a:bodyPr/>
          <a:lstStyle/>
          <a:p>
            <a:fld id="{D1E17C49-65AD-B54D-96F5-117330D76185}" type="slidenum">
              <a:rPr lang="en-US" smtClean="0"/>
              <a:pPr/>
              <a:t>17</a:t>
            </a:fld>
            <a:endParaRPr lang="en-US"/>
          </a:p>
        </p:txBody>
      </p:sp>
    </p:spTree>
    <p:extLst>
      <p:ext uri="{BB962C8B-B14F-4D97-AF65-F5344CB8AC3E}">
        <p14:creationId xmlns:p14="http://schemas.microsoft.com/office/powerpoint/2010/main" val="4098512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_tradnl" dirty="0"/>
              <a:t>Exceptuando el cerebro y el riñón, los cuales son órganos glicolisadores, otros tejidos emplean fácilmente los lípidos como fuente de energía.</a:t>
            </a:r>
          </a:p>
          <a:p>
            <a:endParaRPr lang="es-ES_tradnl" dirty="0"/>
          </a:p>
          <a:p>
            <a:r>
              <a:rPr lang="es-ES_tradnl" b="0" i="1" dirty="0"/>
              <a:t>Insel P, Ross D, McMahon K, Bernstein M. Energy balance, body composition, and weight management. In Nutrition. Sudbury, MA, Jones &amp; Bartlett Publishing, 2011:335-386</a:t>
            </a:r>
          </a:p>
        </p:txBody>
      </p:sp>
      <p:sp>
        <p:nvSpPr>
          <p:cNvPr id="4" name="Slide Number Placeholder 3"/>
          <p:cNvSpPr>
            <a:spLocks noGrp="1"/>
          </p:cNvSpPr>
          <p:nvPr>
            <p:ph type="sldNum" sz="quarter" idx="10"/>
          </p:nvPr>
        </p:nvSpPr>
        <p:spPr/>
        <p:txBody>
          <a:bodyPr/>
          <a:lstStyle/>
          <a:p>
            <a:fld id="{D1E17C49-65AD-B54D-96F5-117330D76185}" type="slidenum">
              <a:rPr lang="en-US" smtClean="0"/>
              <a:pPr/>
              <a:t>18</a:t>
            </a:fld>
            <a:endParaRPr lang="en-US"/>
          </a:p>
        </p:txBody>
      </p:sp>
    </p:spTree>
    <p:extLst>
      <p:ext uri="{BB962C8B-B14F-4D97-AF65-F5344CB8AC3E}">
        <p14:creationId xmlns:p14="http://schemas.microsoft.com/office/powerpoint/2010/main" val="1479367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_tradnl" dirty="0"/>
              <a:t>Durante el ayuno, el cuerpo entra en “modo de supervivencia” y el metabolismo se adapta para conservar la masa corporal magra y conservar la energía.</a:t>
            </a:r>
          </a:p>
          <a:p>
            <a:r>
              <a:rPr lang="es-ES_tradnl" dirty="0"/>
              <a:t>El gasto energético en reposo disminuye para conservar las reservas de energía. El gasto energético en reposo es la proporción de kcal que se consumen en estado de reposo. El gasto energético en reposo es aproximadamente 10% mayor que la tasa metabólica basal, es decir, la cantidad mínima necesaria de kcal para sostener las funciones básicas como la respiración, el ritmo cardíaco, el funcionamiento de órganos vitales, la temperatura corporal y la homeostasis.</a:t>
            </a:r>
          </a:p>
          <a:p>
            <a:endParaRPr lang="es-ES_tradnl" dirty="0"/>
          </a:p>
          <a:p>
            <a:r>
              <a:rPr lang="es-ES_tradnl" b="0" i="1" dirty="0"/>
              <a:t>Cahill G. Starvation in men. N Engl J Med 1970;282:668-675.</a:t>
            </a:r>
          </a:p>
        </p:txBody>
      </p:sp>
      <p:sp>
        <p:nvSpPr>
          <p:cNvPr id="4" name="Slide Number Placeholder 3"/>
          <p:cNvSpPr>
            <a:spLocks noGrp="1"/>
          </p:cNvSpPr>
          <p:nvPr>
            <p:ph type="sldNum" sz="quarter" idx="10"/>
          </p:nvPr>
        </p:nvSpPr>
        <p:spPr/>
        <p:txBody>
          <a:bodyPr/>
          <a:lstStyle/>
          <a:p>
            <a:fld id="{D1E17C49-65AD-B54D-96F5-117330D76185}" type="slidenum">
              <a:rPr lang="en-US" smtClean="0"/>
              <a:pPr/>
              <a:t>19</a:t>
            </a:fld>
            <a:endParaRPr lang="en-US"/>
          </a:p>
        </p:txBody>
      </p:sp>
    </p:spTree>
    <p:extLst>
      <p:ext uri="{BB962C8B-B14F-4D97-AF65-F5344CB8AC3E}">
        <p14:creationId xmlns:p14="http://schemas.microsoft.com/office/powerpoint/2010/main" val="3430997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419" noProof="0" dirty="0"/>
              <a:t>Inicialmente, el glucógeno hepático y el muscular, que constituyen la única reserva de hidratos de carbono en el cuerpo, se utilizan para producir energía. Éstos se terminan en tan sólo 18-20 horas. En este punto, el hígado comienza a utilizar aminoácidos producidos a partir del catabolismo de la masa corporal magra para producir glucosa por medio de la gluconeogénesis hepática. Esta glucosa se utiliza por parte de los </a:t>
            </a:r>
            <a:r>
              <a:rPr lang="es-419" noProof="0" dirty="0" err="1"/>
              <a:t>glucolizadores</a:t>
            </a:r>
            <a:r>
              <a:rPr lang="es-419" noProof="0" dirty="0"/>
              <a:t>, tales como el cerebro y los glóbulos rojos y blancos de la sangre.</a:t>
            </a:r>
          </a:p>
          <a:p>
            <a:r>
              <a:rPr lang="es-419" noProof="0" dirty="0"/>
              <a:t>En uno o dos días, el cuerpo cambia a las reservas de grasa como su principal fuente de energía. La lipólisis genera ácidos grasos libres que se oxidan a cetonas, (cuerpos cetónicos) las cuales son utilizadas por algunos tejidos para la producción de energía. Después de varios días de ayuno, la mayoría de los órganos del cuerpo usan ya las cetonas como combustible en lugar de la glucosa. La gluconeogénesis se reduce a la mitad para preservar la masa corporal magra.</a:t>
            </a:r>
          </a:p>
          <a:p>
            <a:endParaRPr lang="es-419" noProof="0" dirty="0"/>
          </a:p>
          <a:p>
            <a:r>
              <a:rPr lang="es-419" noProof="0" dirty="0"/>
              <a:t>Estos mecanismos ahorradores de proteínas son la clave para la supervivencia, puesto que la pérdida de masa corporal magra puede resultar en debilidad, infección y otras complicaciones que debilitan al individuo e incrementan el riesgo de mortalidad.</a:t>
            </a:r>
          </a:p>
          <a:p>
            <a:endParaRPr lang="es-419" noProof="0" dirty="0"/>
          </a:p>
          <a:p>
            <a:r>
              <a:rPr lang="es-419" b="0" i="1" noProof="0" dirty="0" err="1"/>
              <a:t>Cahill</a:t>
            </a:r>
            <a:r>
              <a:rPr lang="es-419" b="0" i="1" noProof="0" dirty="0"/>
              <a:t> G. </a:t>
            </a:r>
            <a:r>
              <a:rPr lang="es-419" b="0" i="1" noProof="0" dirty="0" err="1"/>
              <a:t>Starvation</a:t>
            </a:r>
            <a:r>
              <a:rPr lang="es-419" b="0" i="1" noProof="0" dirty="0"/>
              <a:t> in </a:t>
            </a:r>
            <a:r>
              <a:rPr lang="es-419" b="0" i="1" noProof="0" dirty="0" err="1"/>
              <a:t>men</a:t>
            </a:r>
            <a:r>
              <a:rPr lang="es-419" b="0" i="1" noProof="0" dirty="0"/>
              <a:t>. N </a:t>
            </a:r>
            <a:r>
              <a:rPr lang="es-419" b="0" i="1" noProof="0" dirty="0" err="1"/>
              <a:t>Engl</a:t>
            </a:r>
            <a:r>
              <a:rPr lang="es-419" b="0" i="1" noProof="0" dirty="0"/>
              <a:t> J </a:t>
            </a:r>
            <a:r>
              <a:rPr lang="es-419" b="0" i="1" noProof="0" dirty="0" err="1"/>
              <a:t>Med</a:t>
            </a:r>
            <a:r>
              <a:rPr lang="es-419" b="0" i="1" noProof="0" dirty="0"/>
              <a:t> 1970;282:668-675.</a:t>
            </a:r>
          </a:p>
        </p:txBody>
      </p:sp>
      <p:sp>
        <p:nvSpPr>
          <p:cNvPr id="4" name="Slide Number Placeholder 3"/>
          <p:cNvSpPr>
            <a:spLocks noGrp="1"/>
          </p:cNvSpPr>
          <p:nvPr>
            <p:ph type="sldNum" sz="quarter" idx="10"/>
          </p:nvPr>
        </p:nvSpPr>
        <p:spPr/>
        <p:txBody>
          <a:bodyPr/>
          <a:lstStyle/>
          <a:p>
            <a:fld id="{D1E17C49-65AD-B54D-96F5-117330D76185}" type="slidenum">
              <a:rPr lang="en-US" smtClean="0"/>
              <a:pPr/>
              <a:t>20</a:t>
            </a:fld>
            <a:endParaRPr lang="en-US"/>
          </a:p>
        </p:txBody>
      </p:sp>
    </p:spTree>
    <p:extLst>
      <p:ext uri="{BB962C8B-B14F-4D97-AF65-F5344CB8AC3E}">
        <p14:creationId xmlns:p14="http://schemas.microsoft.com/office/powerpoint/2010/main" val="33071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r>
              <a:rPr lang="es-419" noProof="0" dirty="0">
                <a:ea typeface="ヒラギノ角ゴ Pro W3" charset="-128"/>
                <a:cs typeface="ヒラギノ角ゴ Pro W3" charset="-128"/>
              </a:rPr>
              <a:t>Los macronutrientes —proteínas, hidratos de carbono y grasas— proveen al cuerpo de energía y bloques estructurales.</a:t>
            </a:r>
          </a:p>
          <a:p>
            <a:r>
              <a:rPr lang="es-419" noProof="0" dirty="0">
                <a:ea typeface="ヒラギノ角ゴ Pro W3" charset="-128"/>
                <a:cs typeface="ヒラギノ角ゴ Pro W3" charset="-128"/>
              </a:rPr>
              <a:t>Idealmente, la mayor cantidad de proteínas ingeridas se usaría en el anabolismo, mientras que los hidratos de carbono y las grasas proporcionarían la energía no proteica. Es beneficiosa la provisión de suficientes fuentes de energía no proteica, pero en realidad, el uso combinado de fuentes de energía ocurre todo el tiempo. Las cantidades relativas que se usan de cada una, varían según la condición de la persona y su estado nutricional.</a:t>
            </a:r>
          </a:p>
          <a:p>
            <a:pPr>
              <a:buFont typeface="Arial"/>
              <a:buChar char="•"/>
            </a:pPr>
            <a:r>
              <a:rPr lang="es-419" noProof="0" dirty="0">
                <a:ea typeface="ヒラギノ角ゴ Pro W3" charset="-128"/>
                <a:cs typeface="ヒラギノ角ゴ Pro W3" charset="-128"/>
              </a:rPr>
              <a:t> Las proteínas, fuente principal de nitrógeno en el cuerpo, son fundamentales para la biosíntesis de la masa corporal magra. Las proteínas proporcionan 4 kcal/g.</a:t>
            </a:r>
          </a:p>
          <a:p>
            <a:pPr>
              <a:buFont typeface="Arial"/>
              <a:buChar char="•"/>
            </a:pPr>
            <a:r>
              <a:rPr lang="es-419" noProof="0" dirty="0">
                <a:ea typeface="ヒラギノ角ゴ Pro W3" charset="-128"/>
                <a:cs typeface="ヒラギノ角ゴ Pro W3" charset="-128"/>
              </a:rPr>
              <a:t> Los hidratos de carbono son la fuente principal de energía en personas normales y sanas. Como las proteínas, los hidratos de carbono proporcionan 4 kcal/g.</a:t>
            </a:r>
          </a:p>
          <a:p>
            <a:pPr>
              <a:buFont typeface="Arial"/>
              <a:buChar char="•"/>
            </a:pPr>
            <a:r>
              <a:rPr lang="es-419" noProof="0" dirty="0">
                <a:ea typeface="ヒラギノ角ゴ Pro W3" charset="-128"/>
                <a:cs typeface="ヒラギノ角ゴ Pro W3" charset="-128"/>
              </a:rPr>
              <a:t> Los lípidos proporcionan ácidos grasos esenciales. Por lo menos el 2% de la ingesta total debería provenir de los ácidos grasos esenciales para prevenir su deficiencia. La deficiencia es inusual, excepto en los casos en los que se utilizan soluciones de nutrición parenteral libres de grasa como única fuente de nutrición. Con 9 kcal/g, la grasa proporciona más del doble de la cantidad de energía por gramo que las proteínas o los hidratos de carbono.</a:t>
            </a:r>
          </a:p>
        </p:txBody>
      </p:sp>
      <p:sp>
        <p:nvSpPr>
          <p:cNvPr id="59396" name="Slide Number Placeholder 3"/>
          <p:cNvSpPr>
            <a:spLocks noGrp="1"/>
          </p:cNvSpPr>
          <p:nvPr>
            <p:ph type="sldNum" sz="quarter" idx="5"/>
          </p:nvPr>
        </p:nvSpPr>
        <p:spPr>
          <a:noFill/>
        </p:spPr>
        <p:txBody>
          <a:bodyPr/>
          <a:lstStyle/>
          <a:p>
            <a:fld id="{F75AACF1-806E-0043-81DB-CAA66ECD938A}" type="slidenum">
              <a:rPr lang="en-US"/>
              <a:pPr/>
              <a:t>3</a:t>
            </a:fld>
            <a:endParaRPr lang="en-US"/>
          </a:p>
        </p:txBody>
      </p:sp>
      <p:sp>
        <p:nvSpPr>
          <p:cNvPr id="2" name="TextBox 1"/>
          <p:cNvSpPr txBox="1"/>
          <p:nvPr/>
        </p:nvSpPr>
        <p:spPr>
          <a:xfrm>
            <a:off x="-2043249" y="2843803"/>
            <a:ext cx="184666" cy="553998"/>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94321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Durante la inanición total, el gasto energético en reposo disminuye como respuesta a una menor disponibilidad de alimento, como se muestra aquí.</a:t>
            </a:r>
          </a:p>
          <a:p>
            <a:endParaRPr lang="en-US" dirty="0"/>
          </a:p>
          <a:p>
            <a:r>
              <a:rPr lang="en-US" b="0" i="1" dirty="0"/>
              <a:t>Long CL, Schaffel N, Geiger JW, et al. Metabolic response to injury and illness: estimation of energy and protein needs from indirect calorimetry and nitrogen balance. JPEN J Parent Ent Nutr </a:t>
            </a:r>
            <a:r>
              <a:rPr lang="en-US" dirty="0"/>
              <a:t>1979;3:452-456.</a:t>
            </a:r>
            <a:endParaRPr lang="es-ES_tradnl" dirty="0"/>
          </a:p>
        </p:txBody>
      </p:sp>
      <p:sp>
        <p:nvSpPr>
          <p:cNvPr id="4" name="Slide Number Placeholder 3"/>
          <p:cNvSpPr>
            <a:spLocks noGrp="1"/>
          </p:cNvSpPr>
          <p:nvPr>
            <p:ph type="sldNum" sz="quarter" idx="10"/>
          </p:nvPr>
        </p:nvSpPr>
        <p:spPr/>
        <p:txBody>
          <a:bodyPr/>
          <a:lstStyle/>
          <a:p>
            <a:fld id="{D1E17C49-65AD-B54D-96F5-117330D76185}" type="slidenum">
              <a:rPr lang="en-US" smtClean="0"/>
              <a:pPr/>
              <a:t>21</a:t>
            </a:fld>
            <a:endParaRPr lang="en-US"/>
          </a:p>
        </p:txBody>
      </p:sp>
    </p:spTree>
    <p:extLst>
      <p:ext uri="{BB962C8B-B14F-4D97-AF65-F5344CB8AC3E}">
        <p14:creationId xmlns:p14="http://schemas.microsoft.com/office/powerpoint/2010/main" val="1548584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419" noProof="0" dirty="0"/>
              <a:t>Cuando el organismo humano se encuentra en situaciones de estrés metabólico, la gluconeogénesis surge como parte de esa respuesta adaptativa. Aunque el hígado produce grandes cantidades de glucosa, ésta no puede utilizarse en forma significativa, debido a la presencia de resistencia a la insulina. En la mayoría de estados de estrés </a:t>
            </a:r>
            <a:r>
              <a:rPr lang="es-419" noProof="0" dirty="0" err="1"/>
              <a:t>hipermetabólicos</a:t>
            </a:r>
            <a:r>
              <a:rPr lang="es-419" noProof="0" dirty="0"/>
              <a:t>, la grasa es oxidada y empleada como la fuente calórica excepto en el sistema nervioso central, células sanguíneas (eritrocitos y glóbulos blancos), riñón y heridas.</a:t>
            </a:r>
          </a:p>
          <a:p>
            <a:endParaRPr lang="en-US" dirty="0" err="1"/>
          </a:p>
          <a:p>
            <a:r>
              <a:rPr lang="en-US" b="0" i="1" dirty="0" err="1"/>
              <a:t>Wiener M, Rothkopf MM, Rothkopf G, Askanazi J. Fat metabolism in injury and stress. Crit</a:t>
            </a:r>
            <a:r>
              <a:rPr lang="en-US" b="0" i="1" dirty="0"/>
              <a:t> Care Clin 1987; 3:52-56</a:t>
            </a:r>
            <a:endParaRPr lang="es-ES_tradnl" b="0" i="1" dirty="0"/>
          </a:p>
        </p:txBody>
      </p:sp>
      <p:sp>
        <p:nvSpPr>
          <p:cNvPr id="4" name="Slide Number Placeholder 3"/>
          <p:cNvSpPr>
            <a:spLocks noGrp="1"/>
          </p:cNvSpPr>
          <p:nvPr>
            <p:ph type="sldNum" sz="quarter" idx="10"/>
          </p:nvPr>
        </p:nvSpPr>
        <p:spPr/>
        <p:txBody>
          <a:bodyPr/>
          <a:lstStyle/>
          <a:p>
            <a:fld id="{D1E17C49-65AD-B54D-96F5-117330D76185}" type="slidenum">
              <a:rPr lang="en-US" smtClean="0"/>
              <a:pPr/>
              <a:t>22</a:t>
            </a:fld>
            <a:endParaRPr lang="en-US"/>
          </a:p>
        </p:txBody>
      </p:sp>
    </p:spTree>
    <p:extLst>
      <p:ext uri="{BB962C8B-B14F-4D97-AF65-F5344CB8AC3E}">
        <p14:creationId xmlns:p14="http://schemas.microsoft.com/office/powerpoint/2010/main" val="43243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419" noProof="0" dirty="0"/>
              <a:t>En contraposición a la respuesta del cuerpo al ayuno, la respuesta metabólica al estrés </a:t>
            </a:r>
            <a:r>
              <a:rPr lang="es-419" noProof="0" dirty="0" err="1"/>
              <a:t>hipermetabólico</a:t>
            </a:r>
            <a:r>
              <a:rPr lang="es-419" noProof="0" dirty="0"/>
              <a:t> es perjudicial.</a:t>
            </a:r>
          </a:p>
          <a:p>
            <a:endParaRPr lang="es-419" noProof="0" dirty="0"/>
          </a:p>
          <a:p>
            <a:r>
              <a:rPr lang="es-419" noProof="0" dirty="0"/>
              <a:t>El cuerpo responde a los traumatismos, quemaduras, sepsis y pancreatitis aguda grave, con una respuesta hormonal que activa al sistema inmunológico e inicia el síndrome de estrés hipermetabólico. Esta respuesta se conoce como síndrome de respuesta inflamatoria sistémica (SRIS). Los niveles de las hormonas del estrés (por ejemplo, la adrenalina, la noradrenalina, el glucagón y el cortisol) y las citoquinas (por ejemplo, el factor de necrosis tumoral alfa, la interleuquina-1 beta y la interleuquina-6) se elevan. Adicionalmente la utilización de sustratos energéticos aumenta y se modifica a través de la gluconeogénesis, la lipólisis y la proteólisis.</a:t>
            </a:r>
          </a:p>
          <a:p>
            <a:endParaRPr lang="es-419" noProof="0" dirty="0"/>
          </a:p>
          <a:p>
            <a:r>
              <a:rPr lang="es-419" noProof="0" dirty="0"/>
              <a:t>El estrés </a:t>
            </a:r>
            <a:r>
              <a:rPr lang="es-419" noProof="0" dirty="0" err="1"/>
              <a:t>hipermetabólico</a:t>
            </a:r>
            <a:r>
              <a:rPr lang="es-419" noProof="0" dirty="0"/>
              <a:t> eleva el gasto energético en reposo e incrementa el catabolismo de la masa corporal magra.</a:t>
            </a:r>
          </a:p>
        </p:txBody>
      </p:sp>
      <p:sp>
        <p:nvSpPr>
          <p:cNvPr id="4" name="Slide Number Placeholder 3"/>
          <p:cNvSpPr>
            <a:spLocks noGrp="1"/>
          </p:cNvSpPr>
          <p:nvPr>
            <p:ph type="sldNum" sz="quarter" idx="10"/>
          </p:nvPr>
        </p:nvSpPr>
        <p:spPr/>
        <p:txBody>
          <a:bodyPr/>
          <a:lstStyle/>
          <a:p>
            <a:fld id="{D1E17C49-65AD-B54D-96F5-117330D76185}" type="slidenum">
              <a:rPr lang="en-US" smtClean="0"/>
              <a:pPr/>
              <a:t>23</a:t>
            </a:fld>
            <a:endParaRPr lang="en-US"/>
          </a:p>
        </p:txBody>
      </p:sp>
    </p:spTree>
    <p:extLst>
      <p:ext uri="{BB962C8B-B14F-4D97-AF65-F5344CB8AC3E}">
        <p14:creationId xmlns:p14="http://schemas.microsoft.com/office/powerpoint/2010/main" val="2562263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s-419" noProof="0" dirty="0"/>
              <a:t>Los cambios que se producen con el estrés hipermetabólico se resumen en esta diapositiva.</a:t>
            </a:r>
          </a:p>
          <a:p>
            <a:endParaRPr lang="es-419" noProof="0" dirty="0"/>
          </a:p>
          <a:p>
            <a:r>
              <a:rPr lang="es-419" noProof="0" dirty="0"/>
              <a:t>En primer lugar, hay un aumento rápido y persistente en el gasto energético en reposo.</a:t>
            </a:r>
          </a:p>
          <a:p>
            <a:endParaRPr lang="es-419" noProof="0" dirty="0"/>
          </a:p>
          <a:p>
            <a:r>
              <a:rPr lang="es-419" noProof="0" dirty="0"/>
              <a:t>Las hormonas del estrés limitan la lipólisis, lo que impide relativamente que el tejido graso esté disponible como fuente de energía. Como consecuencia, la masa corporal magra es </a:t>
            </a:r>
            <a:r>
              <a:rPr lang="es-419" noProof="0" dirty="0" err="1"/>
              <a:t>catabolizada</a:t>
            </a:r>
            <a:r>
              <a:rPr lang="es-419" noProof="0" dirty="0"/>
              <a:t> para proporcionar aminoácidos para la gluconeogénesis hepática.</a:t>
            </a:r>
          </a:p>
          <a:p>
            <a:endParaRPr lang="es-419" noProof="0" dirty="0"/>
          </a:p>
          <a:p>
            <a:r>
              <a:rPr lang="es-419" noProof="0" dirty="0"/>
              <a:t>La respuesta al estrés tiene como consecuencia una respuesta inflamatoria persistente que es patológica, puesto que da lugar a una producción generalizada de energía a expensas de la masa corporal magra. La pérdida de la masa corporal magra es catastrófica, ya que se asocia con debilidad, insuficiencia inmunológica, infección de heridas, retraso en la cicatrización de heridas, sepsis y otras complicaciones que debilitan al individuo e incrementan el riesgo de mortalidad.</a:t>
            </a:r>
          </a:p>
          <a:p>
            <a:endParaRPr lang="es-419" b="0" i="1" noProof="0" dirty="0"/>
          </a:p>
          <a:p>
            <a:r>
              <a:rPr lang="es-419" b="0" i="1" noProof="0" dirty="0"/>
              <a:t>Wolfe RR. </a:t>
            </a:r>
            <a:r>
              <a:rPr lang="es-419" b="0" i="1" noProof="0" dirty="0" err="1"/>
              <a:t>Review</a:t>
            </a:r>
            <a:r>
              <a:rPr lang="es-419" b="0" i="1" noProof="0" dirty="0"/>
              <a:t>: </a:t>
            </a:r>
            <a:r>
              <a:rPr lang="es-419" b="0" i="1" noProof="0" dirty="0" err="1"/>
              <a:t>acute</a:t>
            </a:r>
            <a:r>
              <a:rPr lang="es-419" b="0" i="1" noProof="0" dirty="0"/>
              <a:t> versus </a:t>
            </a:r>
            <a:r>
              <a:rPr lang="es-419" b="0" i="1" noProof="0" dirty="0" err="1"/>
              <a:t>chronic</a:t>
            </a:r>
            <a:r>
              <a:rPr lang="es-419" b="0" i="1" noProof="0" dirty="0"/>
              <a:t> response to </a:t>
            </a:r>
            <a:r>
              <a:rPr lang="es-419" b="0" i="1" noProof="0" dirty="0" err="1"/>
              <a:t>burn</a:t>
            </a:r>
            <a:r>
              <a:rPr lang="es-419" b="0" i="1" noProof="0" dirty="0"/>
              <a:t> </a:t>
            </a:r>
            <a:r>
              <a:rPr lang="es-419" b="0" i="1" noProof="0" dirty="0" err="1"/>
              <a:t>injury</a:t>
            </a:r>
            <a:r>
              <a:rPr lang="es-419" b="0" i="1" noProof="0" dirty="0"/>
              <a:t>. </a:t>
            </a:r>
            <a:r>
              <a:rPr lang="es-419" b="0" i="1" noProof="0" dirty="0" err="1"/>
              <a:t>Circ</a:t>
            </a:r>
            <a:r>
              <a:rPr lang="es-419" b="0" i="1" noProof="0" dirty="0"/>
              <a:t> Shock 1981;8:105-115.</a:t>
            </a:r>
          </a:p>
        </p:txBody>
      </p:sp>
      <p:sp>
        <p:nvSpPr>
          <p:cNvPr id="4" name="Slide Number Placeholder 3"/>
          <p:cNvSpPr>
            <a:spLocks noGrp="1"/>
          </p:cNvSpPr>
          <p:nvPr>
            <p:ph type="sldNum" sz="quarter" idx="10"/>
          </p:nvPr>
        </p:nvSpPr>
        <p:spPr/>
        <p:txBody>
          <a:bodyPr/>
          <a:lstStyle/>
          <a:p>
            <a:fld id="{D1E17C49-65AD-B54D-96F5-117330D76185}" type="slidenum">
              <a:rPr lang="en-US" smtClean="0"/>
              <a:pPr/>
              <a:t>24</a:t>
            </a:fld>
            <a:endParaRPr lang="en-US"/>
          </a:p>
        </p:txBody>
      </p:sp>
    </p:spTree>
    <p:extLst>
      <p:ext uri="{BB962C8B-B14F-4D97-AF65-F5344CB8AC3E}">
        <p14:creationId xmlns:p14="http://schemas.microsoft.com/office/powerpoint/2010/main" val="4132937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419" noProof="0" dirty="0"/>
              <a:t>Como se muestra aquí, la excreción urinaria de nitrógeno </a:t>
            </a:r>
            <a:r>
              <a:rPr lang="es-419" noProof="0" dirty="0" err="1"/>
              <a:t>uréico</a:t>
            </a:r>
            <a:r>
              <a:rPr lang="es-419" noProof="0" dirty="0"/>
              <a:t> (un indicador del catabolismo de proteínas endógenas) aumenta de forma paralela a la gravedad y duración de la lesión. La pérdida de nitrógeno es un indicador de la pérdida de masa corporal magra.</a:t>
            </a:r>
          </a:p>
          <a:p>
            <a:endParaRPr lang="es-419" noProof="0" dirty="0"/>
          </a:p>
          <a:p>
            <a:r>
              <a:rPr lang="es-419" noProof="0" dirty="0"/>
              <a:t>Long CL, Schaffel N, Geiger JW, et al. Metabolic response to injury and illness: estimation of energy and protein needs from indirect calorimetry and nitrogen balance.</a:t>
            </a:r>
          </a:p>
          <a:p>
            <a:endParaRPr lang="en-US" b="0" i="1" dirty="0"/>
          </a:p>
          <a:p>
            <a:r>
              <a:rPr lang="en-US" b="0" i="1" dirty="0"/>
              <a:t>JPEN J Parent Ent </a:t>
            </a:r>
            <a:r>
              <a:rPr lang="en-US" b="0" i="1" dirty="0" err="1"/>
              <a:t>Nutr</a:t>
            </a:r>
            <a:r>
              <a:rPr lang="en-US" b="0" i="1" dirty="0"/>
              <a:t> 1979;3:452-456.</a:t>
            </a:r>
            <a:endParaRPr lang="es-ES_tradnl" b="0" i="1" dirty="0"/>
          </a:p>
        </p:txBody>
      </p:sp>
      <p:sp>
        <p:nvSpPr>
          <p:cNvPr id="4" name="Slide Number Placeholder 3"/>
          <p:cNvSpPr>
            <a:spLocks noGrp="1"/>
          </p:cNvSpPr>
          <p:nvPr>
            <p:ph type="sldNum" sz="quarter" idx="10"/>
          </p:nvPr>
        </p:nvSpPr>
        <p:spPr/>
        <p:txBody>
          <a:bodyPr/>
          <a:lstStyle/>
          <a:p>
            <a:fld id="{D1E17C49-65AD-B54D-96F5-117330D76185}" type="slidenum">
              <a:rPr lang="en-US" smtClean="0"/>
              <a:pPr/>
              <a:t>25</a:t>
            </a:fld>
            <a:endParaRPr lang="en-US"/>
          </a:p>
        </p:txBody>
      </p:sp>
    </p:spTree>
    <p:extLst>
      <p:ext uri="{BB962C8B-B14F-4D97-AF65-F5344CB8AC3E}">
        <p14:creationId xmlns:p14="http://schemas.microsoft.com/office/powerpoint/2010/main" val="2194344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419" noProof="0" dirty="0"/>
              <a:t>La pérdida de masa corporal magra se acelera durante las enfermedades críticas. Dependiendo de la severidad del catabolismo, los pacientes con enfermedades críticas pueden perder hasta un kilogramo de masa corporal magra cada tres días. La pérdida de masa corporal magra provoca la disminución de las funciones, lo que resulta en pérdida de fuerza, movilidad, </a:t>
            </a:r>
            <a:r>
              <a:rPr lang="es-419" noProof="0" dirty="0" err="1"/>
              <a:t>inmunocompetencia</a:t>
            </a:r>
            <a:r>
              <a:rPr lang="es-419" noProof="0" dirty="0"/>
              <a:t> y función de órganos. Eventualmente provoca la muerte.</a:t>
            </a:r>
          </a:p>
          <a:p>
            <a:endParaRPr lang="en-US" dirty="0"/>
          </a:p>
          <a:p>
            <a:r>
              <a:rPr lang="en-US" b="0" i="1" dirty="0"/>
              <a:t>Paddon-Jones D, Sheffield-Moore M, Cree MG, et al. Atrophy and impaired muscle protein synthesis during prolonged inactivity and stress. J Clin Endocrinol Metab. 2006;91:4836-4841.</a:t>
            </a:r>
            <a:endParaRPr lang="es-ES_tradnl" b="0" i="1" dirty="0"/>
          </a:p>
        </p:txBody>
      </p:sp>
      <p:sp>
        <p:nvSpPr>
          <p:cNvPr id="4" name="Slide Number Placeholder 3"/>
          <p:cNvSpPr>
            <a:spLocks noGrp="1"/>
          </p:cNvSpPr>
          <p:nvPr>
            <p:ph type="sldNum" sz="quarter" idx="10"/>
          </p:nvPr>
        </p:nvSpPr>
        <p:spPr/>
        <p:txBody>
          <a:bodyPr/>
          <a:lstStyle/>
          <a:p>
            <a:fld id="{D1E17C49-65AD-B54D-96F5-117330D76185}" type="slidenum">
              <a:rPr lang="en-US" smtClean="0"/>
              <a:pPr/>
              <a:t>26</a:t>
            </a:fld>
            <a:endParaRPr lang="en-US"/>
          </a:p>
        </p:txBody>
      </p:sp>
    </p:spTree>
    <p:extLst>
      <p:ext uri="{BB962C8B-B14F-4D97-AF65-F5344CB8AC3E}">
        <p14:creationId xmlns:p14="http://schemas.microsoft.com/office/powerpoint/2010/main" val="188421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419" noProof="0" dirty="0"/>
              <a:t>Las complicaciones y el riesgo de mortalidad aumentan a la par del porcentaje de pérdida de masa corporal magra. Con base en la suposición de que no existe una pérdida de peso preexistente:</a:t>
            </a:r>
          </a:p>
          <a:p>
            <a:pPr indent="187200">
              <a:buFont typeface="Arial"/>
              <a:buChar char="•"/>
            </a:pPr>
            <a:r>
              <a:rPr lang="es-419" noProof="0" dirty="0"/>
              <a:t>A un 10% de pérdida, se presenta una disfunción del sistema inmunológico, mayor riesgo de infección y un incremento del 10% en la mortalidad.</a:t>
            </a:r>
          </a:p>
          <a:p>
            <a:pPr indent="187200">
              <a:buFont typeface="Arial"/>
              <a:buChar char="•"/>
            </a:pPr>
            <a:r>
              <a:rPr lang="es-419" noProof="0" dirty="0"/>
              <a:t>Una pérdida del 20% interfiere con la recuperación y está asociada con pérdida de fuerza y mayor riesgo de infección. El riesgo de mortalidad se incrementa al 30%.</a:t>
            </a:r>
          </a:p>
          <a:p>
            <a:pPr indent="187200">
              <a:buFont typeface="Arial"/>
              <a:buChar char="•"/>
            </a:pPr>
            <a:r>
              <a:rPr lang="es-419" noProof="0" dirty="0"/>
              <a:t>Cuando se pierde el 30% de la masa corporal magra, los pacientes están demasiado débiles para sentarse, y las úlceras por presión pueden empeorar o surgir espontáneamente.</a:t>
            </a:r>
            <a:br>
              <a:rPr lang="es-419" noProof="0" dirty="0"/>
            </a:br>
            <a:r>
              <a:rPr lang="es-419" baseline="0" noProof="0" dirty="0"/>
              <a:t>    </a:t>
            </a:r>
            <a:r>
              <a:rPr lang="es-419" noProof="0" dirty="0"/>
              <a:t>El riesgo de neumonía aumenta y la recuperación disminuye o se detiene. El </a:t>
            </a:r>
            <a:r>
              <a:rPr lang="es-419" baseline="0" noProof="0" dirty="0"/>
              <a:t> </a:t>
            </a:r>
            <a:r>
              <a:rPr lang="es-419" noProof="0" dirty="0"/>
              <a:t>riesgo de</a:t>
            </a:r>
            <a:r>
              <a:rPr lang="es-419" baseline="0" noProof="0" dirty="0"/>
              <a:t> </a:t>
            </a:r>
            <a:r>
              <a:rPr lang="es-419" noProof="0" dirty="0"/>
              <a:t>mortalidad alcanza el 50%.</a:t>
            </a:r>
          </a:p>
          <a:p>
            <a:pPr indent="187200">
              <a:buFont typeface="Arial"/>
              <a:buChar char="•"/>
            </a:pPr>
            <a:r>
              <a:rPr lang="es-419" noProof="0" dirty="0"/>
              <a:t>Una pérdida del 40% de la masa corporal magra aumenta el riesgo de mortalidad en casi un 100%.</a:t>
            </a:r>
          </a:p>
          <a:p>
            <a:endParaRPr lang="en-US" dirty="0"/>
          </a:p>
          <a:p>
            <a:r>
              <a:rPr lang="en-US" b="0" i="1" dirty="0"/>
              <a:t>Demling RH. Nutrition, anabolism, and the wound healing process: an overview. Eplasty 2009;9:e9.</a:t>
            </a:r>
            <a:endParaRPr lang="es-ES_tradnl" b="0" i="1" dirty="0"/>
          </a:p>
        </p:txBody>
      </p:sp>
      <p:sp>
        <p:nvSpPr>
          <p:cNvPr id="4" name="Slide Number Placeholder 3"/>
          <p:cNvSpPr>
            <a:spLocks noGrp="1"/>
          </p:cNvSpPr>
          <p:nvPr>
            <p:ph type="sldNum" sz="quarter" idx="10"/>
          </p:nvPr>
        </p:nvSpPr>
        <p:spPr/>
        <p:txBody>
          <a:bodyPr/>
          <a:lstStyle/>
          <a:p>
            <a:fld id="{D1E17C49-65AD-B54D-96F5-117330D76185}" type="slidenum">
              <a:rPr lang="en-US" smtClean="0"/>
              <a:pPr/>
              <a:t>27</a:t>
            </a:fld>
            <a:endParaRPr lang="en-US"/>
          </a:p>
        </p:txBody>
      </p:sp>
    </p:spTree>
    <p:extLst>
      <p:ext uri="{BB962C8B-B14F-4D97-AF65-F5344CB8AC3E}">
        <p14:creationId xmlns:p14="http://schemas.microsoft.com/office/powerpoint/2010/main" val="21929060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419" noProof="0" dirty="0"/>
              <a:t>Esta diapositiva resume cómo la respuesta metabólica al ayuno difiere de la respuesta al estrés </a:t>
            </a:r>
            <a:r>
              <a:rPr lang="es-419" noProof="0" dirty="0" err="1"/>
              <a:t>hipermetabólico</a:t>
            </a:r>
            <a:r>
              <a:rPr lang="es-419" noProof="0" dirty="0"/>
              <a:t>.</a:t>
            </a:r>
          </a:p>
          <a:p>
            <a:r>
              <a:rPr lang="es-419" noProof="0" dirty="0"/>
              <a:t>La tasa metabólica disminuye durante el ayuno, pero aumenta en los pacientes </a:t>
            </a:r>
            <a:r>
              <a:rPr lang="es-419" noProof="0" dirty="0" err="1"/>
              <a:t>hipermetabólicos</a:t>
            </a:r>
            <a:r>
              <a:rPr lang="es-419" noProof="0" dirty="0"/>
              <a:t> con enfermedades críticas, en relación con la gravedad de la lesión o enfermedad y la duración de las mismas.</a:t>
            </a:r>
          </a:p>
          <a:p>
            <a:r>
              <a:rPr lang="es-419" noProof="0" dirty="0"/>
              <a:t>Las fuentes de energía y las proteínas del cuerpo se conservan durante el ayuno, pero se pierden durante el estrés </a:t>
            </a:r>
            <a:r>
              <a:rPr lang="es-419" noProof="0" dirty="0" err="1"/>
              <a:t>hipermetabólico</a:t>
            </a:r>
            <a:r>
              <a:rPr lang="es-419" noProof="0" dirty="0"/>
              <a:t>.</a:t>
            </a:r>
          </a:p>
          <a:p>
            <a:r>
              <a:rPr lang="es-419" noProof="0" dirty="0"/>
              <a:t>La producción de nitrógeno en la orina cae durante el ayuno, lo que indica conservación de la masa corporal magra. Por el contrario, las pérdidas de nitrógeno aumentan durante el estrés </a:t>
            </a:r>
            <a:r>
              <a:rPr lang="es-419" noProof="0" dirty="0" err="1"/>
              <a:t>hipermetabólico</a:t>
            </a:r>
            <a:r>
              <a:rPr lang="es-419" noProof="0" dirty="0"/>
              <a:t> debido al catabolismo de la masa corporal magra.</a:t>
            </a:r>
          </a:p>
          <a:p>
            <a:endParaRPr lang="en-US" dirty="0" err="1"/>
          </a:p>
          <a:p>
            <a:r>
              <a:rPr lang="en-US" b="0" i="1" dirty="0" err="1"/>
              <a:t>Popp MB, Brennan MF. Metabolic response to trauma and infection. In: Fischer JF, ed. Surgical Nutrition. Boston, Little, Brown and Company, 1983:423-478.</a:t>
            </a:r>
            <a:endParaRPr lang="es-ES_tradnl" b="0" i="1" dirty="0"/>
          </a:p>
        </p:txBody>
      </p:sp>
      <p:sp>
        <p:nvSpPr>
          <p:cNvPr id="4" name="Slide Number Placeholder 3"/>
          <p:cNvSpPr>
            <a:spLocks noGrp="1"/>
          </p:cNvSpPr>
          <p:nvPr>
            <p:ph type="sldNum" sz="quarter" idx="10"/>
          </p:nvPr>
        </p:nvSpPr>
        <p:spPr/>
        <p:txBody>
          <a:bodyPr/>
          <a:lstStyle/>
          <a:p>
            <a:fld id="{D1E17C49-65AD-B54D-96F5-117330D76185}" type="slidenum">
              <a:rPr lang="en-US" smtClean="0"/>
              <a:pPr/>
              <a:t>28</a:t>
            </a:fld>
            <a:endParaRPr lang="en-US"/>
          </a:p>
        </p:txBody>
      </p:sp>
    </p:spTree>
    <p:extLst>
      <p:ext uri="{BB962C8B-B14F-4D97-AF65-F5344CB8AC3E}">
        <p14:creationId xmlns:p14="http://schemas.microsoft.com/office/powerpoint/2010/main" val="32826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419" noProof="0" dirty="0"/>
              <a:t>La nutrición para pacientes con enfermedades críticas ha evolucionado a lo largo de los años. En un principio,</a:t>
            </a:r>
            <a:r>
              <a:rPr lang="es-419" baseline="0" noProof="0" dirty="0"/>
              <a:t> </a:t>
            </a:r>
            <a:r>
              <a:rPr lang="es-419" noProof="0" dirty="0"/>
              <a:t>el apoyo nutricional se proveía durante las respuestas al estrés, como un cuidado complementario para proporcionar fuentes de energía exógenas y así ayudar al paciente. El apoyo nutricional tenía 3 objetivos:</a:t>
            </a:r>
          </a:p>
          <a:p>
            <a:pPr indent="97200">
              <a:buFont typeface="Arial"/>
              <a:buChar char="•"/>
            </a:pPr>
            <a:r>
              <a:rPr lang="es-419" noProof="0" dirty="0"/>
              <a:t>Preservar la masa corporal magra</a:t>
            </a:r>
          </a:p>
          <a:p>
            <a:pPr indent="97200">
              <a:buFont typeface="Arial"/>
              <a:buChar char="•"/>
            </a:pPr>
            <a:r>
              <a:rPr lang="es-419" noProof="0" dirty="0"/>
              <a:t>Mantener la función inmunológica</a:t>
            </a:r>
          </a:p>
          <a:p>
            <a:pPr indent="97200">
              <a:buFont typeface="Arial"/>
              <a:buChar char="•"/>
            </a:pPr>
            <a:r>
              <a:rPr lang="es-419" noProof="0" dirty="0"/>
              <a:t>Evitar complicaciones asociadas con el apoyo nutricional</a:t>
            </a:r>
          </a:p>
          <a:p>
            <a:endParaRPr lang="es-419" noProof="0" dirty="0"/>
          </a:p>
          <a:p>
            <a:r>
              <a:rPr lang="es-419" noProof="0" dirty="0"/>
              <a:t>El apoyo nutricional se ha transformado en terapia de nutrición. La terapia de nutrición es una estrategia terapéutica proactiva que puede reducir la gravedad de una enfermedad, disminuir las complicaciones, reducir la estancia en la unidad de cuidados críticos y ayudar a mejorar los resultados del paciente.</a:t>
            </a:r>
          </a:p>
          <a:p>
            <a:endParaRPr lang="es-ES_tradnl" dirty="0"/>
          </a:p>
          <a:p>
            <a:r>
              <a:rPr lang="es-ES_tradnl" b="0" i="1" dirty="0"/>
              <a:t>McClave SA, Martindale RG, Vanek VW, et al. Assessment of nutrition support therapy in the adult critically ill patients: Society of Critical Care Medicine (SCCM) and American Society for Parenteral and Enteral Nutrition (A.S.P.E.N</a:t>
            </a:r>
            <a:r>
              <a:rPr lang="es-ES_tradnl" dirty="0"/>
              <a:t>.). JPEN J Parent Ent Nutr 2009; 33:277-316.</a:t>
            </a:r>
          </a:p>
        </p:txBody>
      </p:sp>
      <p:sp>
        <p:nvSpPr>
          <p:cNvPr id="4" name="Slide Number Placeholder 3"/>
          <p:cNvSpPr>
            <a:spLocks noGrp="1"/>
          </p:cNvSpPr>
          <p:nvPr>
            <p:ph type="sldNum" sz="quarter" idx="10"/>
          </p:nvPr>
        </p:nvSpPr>
        <p:spPr/>
        <p:txBody>
          <a:bodyPr/>
          <a:lstStyle/>
          <a:p>
            <a:fld id="{D1E17C49-65AD-B54D-96F5-117330D76185}" type="slidenum">
              <a:rPr lang="en-US" smtClean="0"/>
              <a:pPr/>
              <a:t>29</a:t>
            </a:fld>
            <a:endParaRPr lang="en-US"/>
          </a:p>
        </p:txBody>
      </p:sp>
    </p:spTree>
    <p:extLst>
      <p:ext uri="{BB962C8B-B14F-4D97-AF65-F5344CB8AC3E}">
        <p14:creationId xmlns:p14="http://schemas.microsoft.com/office/powerpoint/2010/main" val="1148335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Nota para el ponente: Inicie un breve debate con preguntas como las siguientes:</a:t>
            </a:r>
          </a:p>
          <a:p>
            <a:pPr indent="97200">
              <a:buFont typeface="Arial"/>
              <a:buChar char="•"/>
            </a:pPr>
            <a:r>
              <a:rPr lang="en-US" dirty="0"/>
              <a:t>¿Cuál de estos pacientes presenta malnutrición?</a:t>
            </a:r>
          </a:p>
          <a:p>
            <a:pPr indent="97200">
              <a:buFont typeface="Arial"/>
              <a:buChar char="•"/>
            </a:pPr>
            <a:r>
              <a:rPr lang="en-US" dirty="0"/>
              <a:t>¿Cómo cree que afectará el estado nutricional en los resultados?</a:t>
            </a:r>
          </a:p>
          <a:p>
            <a:pPr indent="97200">
              <a:buFont typeface="Arial"/>
              <a:buChar char="•"/>
            </a:pPr>
            <a:r>
              <a:rPr lang="en-US" dirty="0"/>
              <a:t>¿Cómo realizaría un diagnóstico nutricional?</a:t>
            </a:r>
            <a:endParaRPr lang="es-ES_tradnl" dirty="0"/>
          </a:p>
        </p:txBody>
      </p:sp>
      <p:sp>
        <p:nvSpPr>
          <p:cNvPr id="4" name="Slide Number Placeholder 3"/>
          <p:cNvSpPr>
            <a:spLocks noGrp="1"/>
          </p:cNvSpPr>
          <p:nvPr>
            <p:ph type="sldNum" sz="quarter" idx="10"/>
          </p:nvPr>
        </p:nvSpPr>
        <p:spPr/>
        <p:txBody>
          <a:bodyPr/>
          <a:lstStyle/>
          <a:p>
            <a:fld id="{D1E17C49-65AD-B54D-96F5-117330D76185}" type="slidenum">
              <a:rPr lang="en-US" smtClean="0"/>
              <a:pPr/>
              <a:t>30</a:t>
            </a:fld>
            <a:endParaRPr lang="en-US"/>
          </a:p>
        </p:txBody>
      </p:sp>
    </p:spTree>
    <p:extLst>
      <p:ext uri="{BB962C8B-B14F-4D97-AF65-F5344CB8AC3E}">
        <p14:creationId xmlns:p14="http://schemas.microsoft.com/office/powerpoint/2010/main" val="945173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r>
              <a:rPr lang="es-419" noProof="0" dirty="0">
                <a:ea typeface="ヒラギノ角ゴ Pro W3" charset="-128"/>
                <a:cs typeface="ヒラギノ角ゴ Pro W3" charset="-128"/>
              </a:rPr>
              <a:t>Las proteínas se componen de largas cadenas de aminoácidos. Un aminoácido se compone de una cadena de carbonos con un extremo amino que contiene nitrógeno (NH2) y otro extremo con ácido carboxílico (COOH).</a:t>
            </a:r>
          </a:p>
          <a:p>
            <a:r>
              <a:rPr lang="es-419" noProof="0" dirty="0">
                <a:ea typeface="ヒラギノ角ゴ Pro W3" charset="-128"/>
                <a:cs typeface="ヒラギノ角ゴ Pro W3" charset="-128"/>
              </a:rPr>
              <a:t>Los seres humanos necesitan 20 aminoácidos para la síntesis de la masa corporal magra o para su mantenimiento. Hay nueve aminoácidos esenciales que deben ser suministrados en la dieta. Los otros no son esenciales, ya que pueden ser sintetizados a través del metabolismo intermediario.</a:t>
            </a:r>
          </a:p>
          <a:p>
            <a:r>
              <a:rPr lang="es-419" noProof="0" dirty="0">
                <a:ea typeface="ヒラギノ角ゴ Pro W3" charset="-128"/>
                <a:cs typeface="ヒラギノ角ゴ Pro W3" charset="-128"/>
              </a:rPr>
              <a:t>Las proteínas de la dieta excedentes a la cantidad necesaria para la biosíntesis de proteínas, se utilizan para obtener energía.</a:t>
            </a:r>
          </a:p>
          <a:p>
            <a:r>
              <a:rPr lang="es-419" noProof="0" dirty="0">
                <a:ea typeface="ヒラギノ角ゴ Pro W3" charset="-128"/>
                <a:cs typeface="ヒラギノ角ゴ Pro W3" charset="-128"/>
              </a:rPr>
              <a:t>Algunos aminoácidos como la glutamina y la arginina son condicionalmente esenciales.</a:t>
            </a:r>
          </a:p>
          <a:p>
            <a:endParaRPr lang="es-419" noProof="0" dirty="0">
              <a:ea typeface="ヒラギノ角ゴ Pro W3" charset="-128"/>
              <a:cs typeface="ヒラギノ角ゴ Pro W3" charset="-128"/>
            </a:endParaRPr>
          </a:p>
          <a:p>
            <a:r>
              <a:rPr lang="es-419" b="0" i="1" noProof="0" dirty="0">
                <a:ea typeface="ヒラギノ角ゴ Pro W3" charset="-128"/>
                <a:cs typeface="ヒラギノ角ゴ Pro W3" charset="-128"/>
              </a:rPr>
              <a:t>Young LS, </a:t>
            </a:r>
            <a:r>
              <a:rPr lang="es-419" b="0" i="1" noProof="0" dirty="0" err="1">
                <a:ea typeface="ヒラギノ角ゴ Pro W3" charset="-128"/>
                <a:cs typeface="ヒラギノ角ゴ Pro W3" charset="-128"/>
              </a:rPr>
              <a:t>Kearns</a:t>
            </a:r>
            <a:r>
              <a:rPr lang="es-419" b="0" i="1" noProof="0" dirty="0">
                <a:ea typeface="ヒラギノ角ゴ Pro W3" charset="-128"/>
                <a:cs typeface="ヒラギノ角ゴ Pro W3" charset="-128"/>
              </a:rPr>
              <a:t> LR, </a:t>
            </a:r>
            <a:r>
              <a:rPr lang="es-419" b="0" i="1" noProof="0" dirty="0" err="1">
                <a:ea typeface="ヒラギノ角ゴ Pro W3" charset="-128"/>
                <a:cs typeface="ヒラギノ角ゴ Pro W3" charset="-128"/>
              </a:rPr>
              <a:t>Schoepfel</a:t>
            </a:r>
            <a:r>
              <a:rPr lang="es-419" b="0" i="1" noProof="0" dirty="0">
                <a:ea typeface="ヒラギノ角ゴ Pro W3" charset="-128"/>
                <a:cs typeface="ヒラギノ角ゴ Pro W3" charset="-128"/>
              </a:rPr>
              <a:t> S. </a:t>
            </a:r>
            <a:r>
              <a:rPr lang="es-419" b="0" i="1" noProof="0" dirty="0" err="1">
                <a:ea typeface="ヒラギノ角ゴ Pro W3" charset="-128"/>
                <a:cs typeface="ヒラギノ角ゴ Pro W3" charset="-128"/>
              </a:rPr>
              <a:t>Protein</a:t>
            </a:r>
            <a:r>
              <a:rPr lang="es-419" b="0" i="1" noProof="0" dirty="0">
                <a:ea typeface="ヒラギノ角ゴ Pro W3" charset="-128"/>
                <a:cs typeface="ヒラギノ角ゴ Pro W3" charset="-128"/>
              </a:rPr>
              <a:t>. In </a:t>
            </a:r>
            <a:r>
              <a:rPr lang="es-419" b="0" i="1" noProof="0" dirty="0" err="1">
                <a:ea typeface="ヒラギノ角ゴ Pro W3" charset="-128"/>
                <a:cs typeface="ヒラギノ角ゴ Pro W3" charset="-128"/>
              </a:rPr>
              <a:t>The</a:t>
            </a:r>
            <a:r>
              <a:rPr lang="es-419" b="0" i="1" noProof="0" dirty="0">
                <a:ea typeface="ヒラギノ角ゴ Pro W3" charset="-128"/>
                <a:cs typeface="ヒラギノ角ゴ Pro W3" charset="-128"/>
              </a:rPr>
              <a:t> A.S.P.E.N. </a:t>
            </a:r>
            <a:r>
              <a:rPr lang="es-419" b="0" i="1" noProof="0" dirty="0" err="1">
                <a:ea typeface="ヒラギノ角ゴ Pro W3" charset="-128"/>
                <a:cs typeface="ヒラギノ角ゴ Pro W3" charset="-128"/>
              </a:rPr>
              <a:t>Nutrition</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Support</a:t>
            </a:r>
            <a:r>
              <a:rPr lang="es-419" b="0" i="1" noProof="0" dirty="0">
                <a:ea typeface="ヒラギノ角ゴ Pro W3" charset="-128"/>
                <a:cs typeface="ヒラギノ角ゴ Pro W3" charset="-128"/>
              </a:rPr>
              <a:t> Core </a:t>
            </a:r>
            <a:r>
              <a:rPr lang="es-419" b="0" i="1" noProof="0" dirty="0" err="1">
                <a:ea typeface="ヒラギノ角ゴ Pro W3" charset="-128"/>
                <a:cs typeface="ヒラギノ角ゴ Pro W3" charset="-128"/>
              </a:rPr>
              <a:t>Curriculum</a:t>
            </a:r>
            <a:r>
              <a:rPr lang="es-419" b="0" i="1" noProof="0" dirty="0">
                <a:ea typeface="ヒラギノ角ゴ Pro W3" charset="-128"/>
                <a:cs typeface="ヒラギノ角ゴ Pro W3" charset="-128"/>
              </a:rPr>
              <a:t>. A Case-</a:t>
            </a:r>
            <a:r>
              <a:rPr lang="es-419" b="0" i="1" noProof="0" dirty="0" err="1">
                <a:ea typeface="ヒラギノ角ゴ Pro W3" charset="-128"/>
                <a:cs typeface="ヒラギノ角ゴ Pro W3" charset="-128"/>
              </a:rPr>
              <a:t>Based</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Approach-The</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Adult.Patient</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Silver</a:t>
            </a:r>
            <a:r>
              <a:rPr lang="es-419" b="0" i="1" noProof="0" dirty="0">
                <a:ea typeface="ヒラギノ角ゴ Pro W3" charset="-128"/>
                <a:cs typeface="ヒラギノ角ゴ Pro W3" charset="-128"/>
              </a:rPr>
              <a:t> Spring, MD, A.S.P.E.N., 2007</a:t>
            </a:r>
            <a:r>
              <a:rPr lang="es-419" noProof="0" dirty="0">
                <a:ea typeface="ヒラギノ角ゴ Pro W3" charset="-128"/>
                <a:cs typeface="ヒラギノ角ゴ Pro W3" charset="-128"/>
              </a:rPr>
              <a:t>:71-87.</a:t>
            </a:r>
          </a:p>
        </p:txBody>
      </p:sp>
      <p:sp>
        <p:nvSpPr>
          <p:cNvPr id="60420" name="Slide Number Placeholder 3"/>
          <p:cNvSpPr>
            <a:spLocks noGrp="1"/>
          </p:cNvSpPr>
          <p:nvPr>
            <p:ph type="sldNum" sz="quarter" idx="5"/>
          </p:nvPr>
        </p:nvSpPr>
        <p:spPr>
          <a:noFill/>
        </p:spPr>
        <p:txBody>
          <a:bodyPr/>
          <a:lstStyle/>
          <a:p>
            <a:fld id="{BFEF6170-A0E1-B648-A57C-59072CE8DE12}" type="slidenum">
              <a:rPr lang="en-US"/>
              <a:pPr/>
              <a:t>4</a:t>
            </a:fld>
            <a:endParaRPr lang="en-US"/>
          </a:p>
        </p:txBody>
      </p:sp>
    </p:spTree>
    <p:extLst>
      <p:ext uri="{BB962C8B-B14F-4D97-AF65-F5344CB8AC3E}">
        <p14:creationId xmlns:p14="http://schemas.microsoft.com/office/powerpoint/2010/main" val="33544386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419" noProof="0" dirty="0"/>
              <a:t>Todos los pacientes con enfermedades críticas son candidatos para la terapia de nutrición, debido a los efectos del estrés </a:t>
            </a:r>
            <a:r>
              <a:rPr lang="es-419" noProof="0" dirty="0" err="1"/>
              <a:t>hipermetabólico</a:t>
            </a:r>
            <a:r>
              <a:rPr lang="es-419" noProof="0" dirty="0"/>
              <a:t> en el metabolismo de fuentes de energía y las exigencias impuestas en la masa corporal magra. De acuerdo con esta definición, ambos pacientes presentan un diagnóstico de enfermedad aguda/malnutrición relacionada con lesiones, puesto que sufren inflamación aguda y severa.</a:t>
            </a:r>
          </a:p>
          <a:p>
            <a:r>
              <a:rPr lang="es-419" noProof="0" dirty="0"/>
              <a:t>Otros pacientes que podrían presentar un diagnóstico de enfermedad aguda/malnutrición relacionada con lesiones, son aquellos con infecciones graves, quemaduras, traumatismos o pancreatitis aguda grave.</a:t>
            </a:r>
          </a:p>
          <a:p>
            <a:endParaRPr lang="en-US" dirty="0" err="1"/>
          </a:p>
          <a:p>
            <a:r>
              <a:rPr lang="en-US" b="0" i="1" dirty="0" err="1"/>
              <a:t>Jensen GL, Mirtallo J, Compher C, et al. Adult starvation and disease-related malnutrition: a proposal for etiology-based diagnosis in the clinical practice setting from the International Consensus Guideline Committee. JPEN J Parent </a:t>
            </a:r>
            <a:r>
              <a:rPr lang="en-US" dirty="0" err="1"/>
              <a:t>Ent Nutr 2010;34:156-160.</a:t>
            </a:r>
            <a:endParaRPr lang="es-ES_tradnl" dirty="0"/>
          </a:p>
        </p:txBody>
      </p:sp>
      <p:sp>
        <p:nvSpPr>
          <p:cNvPr id="4" name="Slide Number Placeholder 3"/>
          <p:cNvSpPr>
            <a:spLocks noGrp="1"/>
          </p:cNvSpPr>
          <p:nvPr>
            <p:ph type="sldNum" sz="quarter" idx="10"/>
          </p:nvPr>
        </p:nvSpPr>
        <p:spPr/>
        <p:txBody>
          <a:bodyPr/>
          <a:lstStyle/>
          <a:p>
            <a:fld id="{D1E17C49-65AD-B54D-96F5-117330D76185}" type="slidenum">
              <a:rPr lang="en-US" smtClean="0"/>
              <a:pPr/>
              <a:t>31</a:t>
            </a:fld>
            <a:endParaRPr lang="en-US"/>
          </a:p>
        </p:txBody>
      </p:sp>
    </p:spTree>
    <p:extLst>
      <p:ext uri="{BB962C8B-B14F-4D97-AF65-F5344CB8AC3E}">
        <p14:creationId xmlns:p14="http://schemas.microsoft.com/office/powerpoint/2010/main" val="4029860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s-419" noProof="0" dirty="0"/>
              <a:t>En este programa, se define la malnutrición como un síndrome que incluye los efectos de una ingesta inadecuada, además de los efectos de traumatismo, infección y enfermedad. Como se ha señalado aquí, las condiciones asociadas con la desnutrición/malnutrición incluyen:</a:t>
            </a:r>
          </a:p>
          <a:p>
            <a:endParaRPr lang="es-419" noProof="0" dirty="0"/>
          </a:p>
          <a:p>
            <a:pPr marL="171450" indent="-171450">
              <a:buFont typeface="Arial" panose="020B0604020202020204" pitchFamily="34" charset="0"/>
              <a:buChar char="•"/>
            </a:pPr>
            <a:r>
              <a:rPr lang="es-419" noProof="0" dirty="0"/>
              <a:t>Inanición crónica sin inflamación</a:t>
            </a:r>
          </a:p>
          <a:p>
            <a:pPr marL="171450" indent="-171450">
              <a:buFont typeface="Arial" panose="020B0604020202020204" pitchFamily="34" charset="0"/>
              <a:buChar char="•"/>
            </a:pPr>
            <a:r>
              <a:rPr lang="es-419" noProof="0" dirty="0"/>
              <a:t>Enfermedad crónica con inflamación</a:t>
            </a:r>
          </a:p>
          <a:p>
            <a:pPr marL="171450" indent="-171450">
              <a:buFont typeface="Arial" panose="020B0604020202020204" pitchFamily="34" charset="0"/>
              <a:buChar char="•"/>
            </a:pPr>
            <a:r>
              <a:rPr lang="es-419" noProof="0" dirty="0"/>
              <a:t>Enfermedad aguda/lesión con inflamación grave</a:t>
            </a:r>
          </a:p>
          <a:p>
            <a:endParaRPr lang="es-419" noProof="0" dirty="0"/>
          </a:p>
          <a:p>
            <a:r>
              <a:rPr lang="es-419" noProof="0" dirty="0"/>
              <a:t>De acuerdo con este esquema, la inanición crónica es el resultado de una ingesta insuficiente de todos los nutrientes por un tiempo prolongado. Debido a que no se presenta inflamación, el metabolismo se adapta reduciendo el gasto de energía para así proteger la masa corporal magra.</a:t>
            </a:r>
          </a:p>
          <a:p>
            <a:r>
              <a:rPr lang="es-419" noProof="0" dirty="0"/>
              <a:t>Entre las enfermedades crónicas que causan una inflamación continua leve o moderada, se incluyen las enfermedades cardiovasculares, la artritis, la diabetes y el cáncer. La inflamación crónica eleva el gasto de energía y provoca el catabolismo de la masa corporal magra.</a:t>
            </a:r>
          </a:p>
          <a:p>
            <a:r>
              <a:rPr lang="es-419" noProof="0" dirty="0"/>
              <a:t>Entre las enfermedades agudas o las lesiones con inflamación severa, se incluyen las infecciones graves, las quemaduras, los traumatismos y la pancreatitis aguda grave. Estas condiciones se caracterizan por el gasto elevado de energía en reposo y la pérdida forzosa de masa corporal magra, lo cual continúa durante todo el tiempo que exista inflamación.</a:t>
            </a:r>
          </a:p>
          <a:p>
            <a:endParaRPr lang="es-ES_tradnl" b="0" i="1" dirty="0"/>
          </a:p>
          <a:p>
            <a:r>
              <a:rPr lang="es-ES_tradnl" b="0" i="1" dirty="0"/>
              <a:t>Jensen GL, Mirtallo J, Compher C, et al. Adult starvation and disease-related malnutrition: a proposal for etiology-based diagnosis in</a:t>
            </a:r>
          </a:p>
          <a:p>
            <a:r>
              <a:rPr lang="es-ES_tradnl" b="0" i="1" dirty="0"/>
              <a:t>the clinical practice setting from the international consensus guideline committee. JPEN J Parent Ent Nutr 2010;34:156-160.</a:t>
            </a:r>
          </a:p>
        </p:txBody>
      </p:sp>
      <p:sp>
        <p:nvSpPr>
          <p:cNvPr id="4" name="Slide Number Placeholder 3"/>
          <p:cNvSpPr>
            <a:spLocks noGrp="1"/>
          </p:cNvSpPr>
          <p:nvPr>
            <p:ph type="sldNum" sz="quarter" idx="10"/>
          </p:nvPr>
        </p:nvSpPr>
        <p:spPr/>
        <p:txBody>
          <a:bodyPr/>
          <a:lstStyle/>
          <a:p>
            <a:fld id="{D1E17C49-65AD-B54D-96F5-117330D76185}" type="slidenum">
              <a:rPr lang="en-US" smtClean="0"/>
              <a:pPr/>
              <a:t>32</a:t>
            </a:fld>
            <a:endParaRPr lang="en-US"/>
          </a:p>
        </p:txBody>
      </p:sp>
    </p:spTree>
    <p:extLst>
      <p:ext uri="{BB962C8B-B14F-4D97-AF65-F5344CB8AC3E}">
        <p14:creationId xmlns:p14="http://schemas.microsoft.com/office/powerpoint/2010/main" val="1446385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Los pacientes con malnutrición/desnutrición son propensos a padecer deficiencia de macro y micronutrientes.</a:t>
            </a:r>
          </a:p>
          <a:p>
            <a:endParaRPr lang="en-US" dirty="0"/>
          </a:p>
          <a:p>
            <a:r>
              <a:rPr lang="en-US" b="0" i="1" dirty="0"/>
              <a:t>Jensen GL, Mirtallo J, Compher C, et al. Adult starvation and disease-related malnutrition: a proposal for etiology-based diagnosis in the clinical practice setting from the international consensus guideline committee. JPEN J Parent Ent Nutr 2010;34:156-160.</a:t>
            </a:r>
          </a:p>
          <a:p>
            <a:r>
              <a:rPr lang="en-US" b="0" i="1" dirty="0"/>
              <a:t>Advisory Faculty: Correia MITD, Hegazi R, Llido L, Rugeles S, Sriram K. TNT 3.0. Total Nutrition Therapy. An Integrated Approach to Patient Care. Chicago: Abbott Nutrition Health Institute. 2011.</a:t>
            </a:r>
            <a:endParaRPr lang="es-ES_tradnl" b="0" i="1" dirty="0"/>
          </a:p>
        </p:txBody>
      </p:sp>
      <p:sp>
        <p:nvSpPr>
          <p:cNvPr id="4" name="Slide Number Placeholder 3"/>
          <p:cNvSpPr>
            <a:spLocks noGrp="1"/>
          </p:cNvSpPr>
          <p:nvPr>
            <p:ph type="sldNum" sz="quarter" idx="10"/>
          </p:nvPr>
        </p:nvSpPr>
        <p:spPr/>
        <p:txBody>
          <a:bodyPr/>
          <a:lstStyle/>
          <a:p>
            <a:fld id="{D1E17C49-65AD-B54D-96F5-117330D76185}" type="slidenum">
              <a:rPr lang="en-US" smtClean="0"/>
              <a:pPr/>
              <a:t>33</a:t>
            </a:fld>
            <a:endParaRPr lang="en-US"/>
          </a:p>
        </p:txBody>
      </p:sp>
    </p:spTree>
    <p:extLst>
      <p:ext uri="{BB962C8B-B14F-4D97-AF65-F5344CB8AC3E}">
        <p14:creationId xmlns:p14="http://schemas.microsoft.com/office/powerpoint/2010/main" val="34823287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La pérdida de masa corporal magra puede agruparse en categorías: sarcopenia relacionada con la edad y pérdida de masa corporal magra debido a una enfermedad crítica.</a:t>
            </a:r>
          </a:p>
          <a:p>
            <a:endParaRPr lang="en-US" b="0" i="1" dirty="0"/>
          </a:p>
          <a:p>
            <a:r>
              <a:rPr lang="en-US" b="0" i="1" dirty="0"/>
              <a:t>Buford TW, Anton SD, Judge AR, et al. Models of accelerated sarcopenia: critical pieces for solving the puzzle of age-related muscle atrophy. Ageing Res Rev 2010;doi:10.1016/j. arr.2010.03.04.</a:t>
            </a:r>
          </a:p>
          <a:p>
            <a:r>
              <a:rPr lang="en-US" b="0" i="1" dirty="0"/>
              <a:t>Advisory Faculty: Correia MITD, Hegazi R, Llido L, Rugeles S, Sriram K. TNT 3.0. Total Nutrition Therapy. An Integrated Approach to Patient Care. Chicago: Abbott Nutrition Health Institute. 2011.</a:t>
            </a:r>
            <a:endParaRPr lang="es-ES_tradnl" b="0" i="1" dirty="0"/>
          </a:p>
        </p:txBody>
      </p:sp>
      <p:sp>
        <p:nvSpPr>
          <p:cNvPr id="4" name="Slide Number Placeholder 3"/>
          <p:cNvSpPr>
            <a:spLocks noGrp="1"/>
          </p:cNvSpPr>
          <p:nvPr>
            <p:ph type="sldNum" sz="quarter" idx="10"/>
          </p:nvPr>
        </p:nvSpPr>
        <p:spPr/>
        <p:txBody>
          <a:bodyPr/>
          <a:lstStyle/>
          <a:p>
            <a:fld id="{D1E17C49-65AD-B54D-96F5-117330D76185}" type="slidenum">
              <a:rPr lang="en-US" smtClean="0"/>
              <a:pPr/>
              <a:t>34</a:t>
            </a:fld>
            <a:endParaRPr lang="en-US"/>
          </a:p>
        </p:txBody>
      </p:sp>
    </p:spTree>
    <p:extLst>
      <p:ext uri="{BB962C8B-B14F-4D97-AF65-F5344CB8AC3E}">
        <p14:creationId xmlns:p14="http://schemas.microsoft.com/office/powerpoint/2010/main" val="2200456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s-419" noProof="0" dirty="0"/>
              <a:t>El sobrepeso y la obesidad son nombres dados a los rangos de peso mayores de lo que generalmente se considera saludable para una altura determinada. En los adultos, los rangos de sobrepeso y obesidad se determinan mediante el uso del peso y la altura para calcular el índice de masa corporal. Por lo regular, el índice de masa corporal se correlaciona con la grasa corporal. Un adulto con un índice de masa corporal entre 25 y 29.9 se considera con sobrepeso. Un adulto con un índice de masa corporal de 30 o más se considera obeso. Debido a que el índice de masa corporal no mide directamente la grasa del cuerpo, puede ofrecer resultados erróneos en algunos casos. En consecuencia, algunas personas, como los atletas, podrían tener un índice de masa corporal que los identifica como personas con sobrepeso, aún cuando no presentan un exceso de grasa corporal. La pérdida de masa corporal magra cuando existe obesidad, se denomina obesidad sarcopénica.</a:t>
            </a:r>
          </a:p>
          <a:p>
            <a:endParaRPr lang="en-US" b="0" i="1" dirty="0"/>
          </a:p>
          <a:p>
            <a:r>
              <a:rPr lang="en-US" b="0" i="1" dirty="0"/>
              <a:t>Clinical Guidelines On the Identification, Evaluation, and Treatment of Overweight and Obesity in Adults. The Evidence Report. NIH Pub. No. 98-4083. National Institutes of Health, 1998.</a:t>
            </a:r>
          </a:p>
          <a:p>
            <a:r>
              <a:rPr lang="en-US" b="0" i="1" dirty="0"/>
              <a:t>Advisory Faculty: Correia MITD, Hegazi R, Llido L, Rugeles S, Sriram K. TNT 3.0. Total Nutrition Therapy. An Integrated Approach to Patient Care. Chicago: Abbott Nutrition Health Institute. 2011.</a:t>
            </a:r>
            <a:endParaRPr lang="es-ES_tradnl" b="0" i="1" dirty="0"/>
          </a:p>
        </p:txBody>
      </p:sp>
      <p:sp>
        <p:nvSpPr>
          <p:cNvPr id="4" name="Slide Number Placeholder 3"/>
          <p:cNvSpPr>
            <a:spLocks noGrp="1"/>
          </p:cNvSpPr>
          <p:nvPr>
            <p:ph type="sldNum" sz="quarter" idx="10"/>
          </p:nvPr>
        </p:nvSpPr>
        <p:spPr/>
        <p:txBody>
          <a:bodyPr/>
          <a:lstStyle/>
          <a:p>
            <a:fld id="{D1E17C49-65AD-B54D-96F5-117330D76185}" type="slidenum">
              <a:rPr lang="en-US" smtClean="0"/>
              <a:pPr/>
              <a:t>35</a:t>
            </a:fld>
            <a:endParaRPr lang="en-US"/>
          </a:p>
        </p:txBody>
      </p:sp>
    </p:spTree>
    <p:extLst>
      <p:ext uri="{BB962C8B-B14F-4D97-AF65-F5344CB8AC3E}">
        <p14:creationId xmlns:p14="http://schemas.microsoft.com/office/powerpoint/2010/main" val="4052155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419" noProof="0" dirty="0"/>
              <a:t>El exceso de grasa corporal afecta negativamente la salud al provocar efectos metabólicos adversos en la presión arterial, los niveles sanguíneos de colesterol y triglicéridos, así como la resistencia </a:t>
            </a:r>
            <a:r>
              <a:rPr lang="es-419" noProof="0" dirty="0" err="1"/>
              <a:t>insulínica</a:t>
            </a:r>
            <a:r>
              <a:rPr lang="es-419" noProof="0" dirty="0"/>
              <a:t>. Estos factores de riesgo, llamados en conjunto síndrome metabólico, incrementan el riesgo de enfermedades cardiovasculares, diabetes y accidente cerebrovascular. La obesidad también está asociada con problemas respiratorios y afecciones </a:t>
            </a:r>
            <a:r>
              <a:rPr lang="es-419" noProof="0" dirty="0" err="1"/>
              <a:t>musculoesqueléticas</a:t>
            </a:r>
            <a:r>
              <a:rPr lang="es-419" noProof="0" dirty="0"/>
              <a:t> como la artritis.</a:t>
            </a:r>
          </a:p>
          <a:p>
            <a:r>
              <a:rPr lang="es-419" noProof="0" dirty="0"/>
              <a:t>Además, los pacientes obesos podrían no recibir un diagnóstico nutricional adecuado debido a su mayor masa corporal, que podría ocultar las deficiencias de macro y micronutrientes.</a:t>
            </a:r>
          </a:p>
          <a:p>
            <a:endParaRPr lang="en-US" dirty="0"/>
          </a:p>
          <a:p>
            <a:r>
              <a:rPr lang="en-US" b="0" i="1" dirty="0"/>
              <a:t>Day C. Metabolic syndrome or what you will: definitions and epidemiology. Diab Vasc Dis Res 2007;4:32-38.Advisory Faculty: Correia MITD, Hegazi R, Llido L, Rugeles S, Sriram K. TNT 3.0. Total Nutrition Therapy. An Integrated Approach toPatient Care. Chicago: Abbott Nutrition Health Institute. 2011.</a:t>
            </a:r>
            <a:endParaRPr lang="es-ES_tradnl" b="0" i="1" dirty="0"/>
          </a:p>
        </p:txBody>
      </p:sp>
      <p:sp>
        <p:nvSpPr>
          <p:cNvPr id="4" name="Slide Number Placeholder 3"/>
          <p:cNvSpPr>
            <a:spLocks noGrp="1"/>
          </p:cNvSpPr>
          <p:nvPr>
            <p:ph type="sldNum" sz="quarter" idx="10"/>
          </p:nvPr>
        </p:nvSpPr>
        <p:spPr/>
        <p:txBody>
          <a:bodyPr/>
          <a:lstStyle/>
          <a:p>
            <a:fld id="{D1E17C49-65AD-B54D-96F5-117330D76185}" type="slidenum">
              <a:rPr lang="en-US" smtClean="0"/>
              <a:pPr/>
              <a:t>36</a:t>
            </a:fld>
            <a:endParaRPr lang="en-US"/>
          </a:p>
        </p:txBody>
      </p:sp>
    </p:spTree>
    <p:extLst>
      <p:ext uri="{BB962C8B-B14F-4D97-AF65-F5344CB8AC3E}">
        <p14:creationId xmlns:p14="http://schemas.microsoft.com/office/powerpoint/2010/main" val="16451875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En esta diapositiva se muestra nuestra conceptualización de la malnutrición como un síndrome. De acuerdo con esta definición, la malnutrición incluye deficiencias de macro y micronutrientes, así como la sarcopenia, la obesidad y el síndrome metabólico. Estas deficiencias pueden ocurrir simultáneamente o por separado.</a:t>
            </a:r>
          </a:p>
          <a:p>
            <a:r>
              <a:rPr lang="en-US" dirty="0"/>
              <a:t>Las diapositivas siguientes muestran los métodos para evaluar a pacientes con enfermedades críticas y así realizar un diagnóstico nutricional. Un diagnóstico nutricional correcto es el primer paso en la planificación de una intervención nutricional.</a:t>
            </a:r>
          </a:p>
          <a:p>
            <a:endParaRPr lang="en-US" dirty="0"/>
          </a:p>
          <a:p>
            <a:r>
              <a:rPr lang="en-US" b="0" i="1" dirty="0"/>
              <a:t>Advisory Faculty: Correia MITD, Hegazi R, Llido L, Rugeles S, Sriram K. TNT 3.0. Total Nutrition Therapy. An Integrated Approach to Patient Care. Chicago: Abbott Nutrition Health Institute. 2011.</a:t>
            </a:r>
            <a:endParaRPr lang="es-ES_tradnl" b="0" i="1" dirty="0"/>
          </a:p>
        </p:txBody>
      </p:sp>
      <p:sp>
        <p:nvSpPr>
          <p:cNvPr id="4" name="Slide Number Placeholder 3"/>
          <p:cNvSpPr>
            <a:spLocks noGrp="1"/>
          </p:cNvSpPr>
          <p:nvPr>
            <p:ph type="sldNum" sz="quarter" idx="10"/>
          </p:nvPr>
        </p:nvSpPr>
        <p:spPr/>
        <p:txBody>
          <a:bodyPr/>
          <a:lstStyle/>
          <a:p>
            <a:fld id="{D1E17C49-65AD-B54D-96F5-117330D76185}" type="slidenum">
              <a:rPr lang="en-US" smtClean="0"/>
              <a:pPr/>
              <a:t>37</a:t>
            </a:fld>
            <a:endParaRPr lang="en-US"/>
          </a:p>
        </p:txBody>
      </p:sp>
    </p:spTree>
    <p:extLst>
      <p:ext uri="{BB962C8B-B14F-4D97-AF65-F5344CB8AC3E}">
        <p14:creationId xmlns:p14="http://schemas.microsoft.com/office/powerpoint/2010/main" val="3068564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Para el año 1999 se estimaba que la prevalencia de la malnutrición hospitalaria era de 30% a 50%. Se evidenció que el estado nutricional declinaba aún más con la duración de la estancia hospitalaria.</a:t>
            </a:r>
          </a:p>
          <a:p>
            <a:endParaRPr lang="en-US" dirty="0"/>
          </a:p>
          <a:p>
            <a:r>
              <a:rPr lang="en-US" b="0" i="1" dirty="0"/>
              <a:t>Green CJ. Existence, causes and consequences of disease-related malnutrition in the hospital and the community, and clinical and financial benefits of nutritional intervention. Clin Nutr. 1999;18(Supple 2):3-28. </a:t>
            </a:r>
            <a:endParaRPr lang="es-ES_tradnl" b="0" i="1" dirty="0"/>
          </a:p>
        </p:txBody>
      </p:sp>
      <p:sp>
        <p:nvSpPr>
          <p:cNvPr id="4" name="Slide Number Placeholder 3"/>
          <p:cNvSpPr>
            <a:spLocks noGrp="1"/>
          </p:cNvSpPr>
          <p:nvPr>
            <p:ph type="sldNum" sz="quarter" idx="10"/>
          </p:nvPr>
        </p:nvSpPr>
        <p:spPr/>
        <p:txBody>
          <a:bodyPr/>
          <a:lstStyle/>
          <a:p>
            <a:fld id="{D1E17C49-65AD-B54D-96F5-117330D76185}" type="slidenum">
              <a:rPr lang="en-US" smtClean="0"/>
              <a:pPr/>
              <a:t>38</a:t>
            </a:fld>
            <a:endParaRPr lang="en-US"/>
          </a:p>
        </p:txBody>
      </p:sp>
    </p:spTree>
    <p:extLst>
      <p:ext uri="{BB962C8B-B14F-4D97-AF65-F5344CB8AC3E}">
        <p14:creationId xmlns:p14="http://schemas.microsoft.com/office/powerpoint/2010/main" val="29621343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i="1" kern="1200" baseline="0" dirty="0">
              <a:solidFill>
                <a:schemeClr val="tx1"/>
              </a:solidFill>
              <a:effectLst/>
              <a:latin typeface="Arial" charset="0"/>
              <a:ea typeface="ヒラギノ角ゴ Pro W3" pitchFamily="126" charset="-128"/>
              <a:cs typeface="ヒラギノ角ゴ Pro W3" pitchFamily="126"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1200" i="0" kern="1200" baseline="0" dirty="0">
                <a:solidFill>
                  <a:schemeClr val="tx1"/>
                </a:solidFill>
                <a:effectLst/>
                <a:latin typeface="Arial" charset="0"/>
                <a:ea typeface="ヒラギノ角ゴ Pro W3" pitchFamily="126" charset="-128"/>
                <a:cs typeface="ヒラギノ角ゴ Pro W3" pitchFamily="126" charset="-128"/>
              </a:rPr>
              <a:t>La deuda calórica se refiere al déficit de energía que se acumula como resultado de un aporte insuficiente de energía con relación a los requerimientos nutricionales.</a:t>
            </a:r>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El balance energético negativo tiene consecuencias sobre el riesgo de complicaciones principalmente infecciosas;</a:t>
            </a:r>
            <a:r>
              <a:rPr lang="es-CO" baseline="0" dirty="0"/>
              <a:t> de igual manera</a:t>
            </a:r>
            <a:r>
              <a:rPr lang="es-CO" dirty="0"/>
              <a:t> se correlaciona con mayores</a:t>
            </a:r>
            <a:r>
              <a:rPr lang="es-CO" baseline="0" dirty="0"/>
              <a:t> días de ventilación mecánica, estancias hospitalarias prolongadas y mayor consumo de antibióticos. La deuda calórica se acumula principalmente durante la primera semana de internación en la unidad de cuidados intensivo. Una deficiencia en el aporte por encima de las 5000 a 10000 kcal se correlaciona con la aparición de las complicaciones mencionadas, constituyendo por lo tanto un parámetro de riesgo nutricional.</a:t>
            </a:r>
            <a:endParaRPr lang="es-CO" sz="1200" i="0" kern="1200" baseline="0" dirty="0">
              <a:solidFill>
                <a:schemeClr val="tx1"/>
              </a:solidFill>
              <a:effectLst/>
              <a:latin typeface="Arial" charset="0"/>
              <a:ea typeface="ヒラギノ角ゴ Pro W3" pitchFamily="126" charset="-128"/>
              <a:cs typeface="ヒラギノ角ゴ Pro W3" pitchFamily="126" charset="-128"/>
            </a:endParaRPr>
          </a:p>
        </p:txBody>
      </p:sp>
      <p:sp>
        <p:nvSpPr>
          <p:cNvPr id="4" name="Slide Number Placeholder 3"/>
          <p:cNvSpPr>
            <a:spLocks noGrp="1"/>
          </p:cNvSpPr>
          <p:nvPr>
            <p:ph type="sldNum" sz="quarter" idx="10"/>
          </p:nvPr>
        </p:nvSpPr>
        <p:spPr/>
        <p:txBody>
          <a:bodyPr/>
          <a:lstStyle/>
          <a:p>
            <a:fld id="{D1E17C49-65AD-B54D-96F5-117330D76185}" type="slidenum">
              <a:rPr lang="en-US"/>
              <a:pPr/>
              <a:t>39</a:t>
            </a:fld>
            <a:endParaRPr lang="en-US"/>
          </a:p>
        </p:txBody>
      </p:sp>
    </p:spTree>
    <p:extLst>
      <p:ext uri="{BB962C8B-B14F-4D97-AF65-F5344CB8AC3E}">
        <p14:creationId xmlns:p14="http://schemas.microsoft.com/office/powerpoint/2010/main" val="13822340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 han desarrollado una variedad de herramientas y métodos de evaluación nutricional a lo largo de los años.</a:t>
            </a:r>
          </a:p>
          <a:p>
            <a:r>
              <a:rPr lang="en-US" dirty="0"/>
              <a:t>En todos los casos, los resultados de estas técnicas deben ser interpretados con precaución en pacientes que presentan enfermedades críticas.</a:t>
            </a:r>
            <a:endParaRPr lang="es-ES_tradnl" dirty="0"/>
          </a:p>
        </p:txBody>
      </p:sp>
      <p:sp>
        <p:nvSpPr>
          <p:cNvPr id="4" name="Slide Number Placeholder 3"/>
          <p:cNvSpPr>
            <a:spLocks noGrp="1"/>
          </p:cNvSpPr>
          <p:nvPr>
            <p:ph type="sldNum" sz="quarter" idx="10"/>
          </p:nvPr>
        </p:nvSpPr>
        <p:spPr/>
        <p:txBody>
          <a:bodyPr/>
          <a:lstStyle/>
          <a:p>
            <a:fld id="{D1E17C49-65AD-B54D-96F5-117330D76185}" type="slidenum">
              <a:rPr lang="en-US" smtClean="0"/>
              <a:pPr/>
              <a:t>40</a:t>
            </a:fld>
            <a:endParaRPr lang="en-US"/>
          </a:p>
        </p:txBody>
      </p:sp>
    </p:spTree>
    <p:extLst>
      <p:ext uri="{BB962C8B-B14F-4D97-AF65-F5344CB8AC3E}">
        <p14:creationId xmlns:p14="http://schemas.microsoft.com/office/powerpoint/2010/main" val="2711814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r>
              <a:rPr lang="es-419" noProof="0" dirty="0">
                <a:ea typeface="ヒラギノ角ゴ Pro W3" charset="-128"/>
                <a:cs typeface="ヒラギノ角ゴ Pro W3" charset="-128"/>
              </a:rPr>
              <a:t>Como se indicó anteriormente, las proteínas son fundamentales para el anabolismo y el mantenimiento de la masa corporal magra. A la masa corporal magra se le llama tejido funcional, ya que sus componentes son los responsables de las funciones vitales, como la movilidad y la fuerza, la </a:t>
            </a:r>
            <a:r>
              <a:rPr lang="es-419" noProof="0" dirty="0" err="1">
                <a:ea typeface="ヒラギノ角ゴ Pro W3" charset="-128"/>
                <a:cs typeface="ヒラギノ角ゴ Pro W3" charset="-128"/>
              </a:rPr>
              <a:t>inmunocompetencia</a:t>
            </a:r>
            <a:r>
              <a:rPr lang="es-419" noProof="0" dirty="0">
                <a:ea typeface="ヒラギノ角ゴ Pro W3" charset="-128"/>
                <a:cs typeface="ヒラギノ角ゴ Pro W3" charset="-128"/>
              </a:rPr>
              <a:t> y la regulación del metabolismo. La masa corporal magra incluye a todos los tejidos del cuerpo, excepto el adiposo, y se refiere a todos los componentes corporales que contienen proteínas, tales como:</a:t>
            </a:r>
          </a:p>
          <a:p>
            <a:pPr indent="97200">
              <a:buFont typeface="Arial"/>
              <a:buChar char="•"/>
            </a:pPr>
            <a:r>
              <a:rPr lang="es-419" noProof="0" dirty="0">
                <a:ea typeface="ヒラギノ角ゴ Pro W3" charset="-128"/>
                <a:cs typeface="ヒラギノ角ゴ Pro W3" charset="-128"/>
              </a:rPr>
              <a:t>Masa muscular</a:t>
            </a:r>
          </a:p>
          <a:p>
            <a:pPr indent="97200">
              <a:buFont typeface="Arial"/>
              <a:buChar char="•"/>
            </a:pPr>
            <a:r>
              <a:rPr lang="es-419" noProof="0" dirty="0">
                <a:ea typeface="ヒラギノ角ゴ Pro W3" charset="-128"/>
                <a:cs typeface="ヒラギノ角ゴ Pro W3" charset="-128"/>
              </a:rPr>
              <a:t>Tejido conectivo</a:t>
            </a:r>
          </a:p>
          <a:p>
            <a:pPr indent="97200">
              <a:buFont typeface="Arial"/>
              <a:buChar char="•"/>
            </a:pPr>
            <a:r>
              <a:rPr lang="es-419" noProof="0" dirty="0">
                <a:ea typeface="ヒラギノ角ゴ Pro W3" charset="-128"/>
                <a:cs typeface="ヒラギノ角ゴ Pro W3" charset="-128"/>
              </a:rPr>
              <a:t>Proteínas circulantes (o hepáticas)</a:t>
            </a:r>
          </a:p>
          <a:p>
            <a:pPr indent="97200">
              <a:buFont typeface="Arial"/>
              <a:buChar char="•"/>
            </a:pPr>
            <a:r>
              <a:rPr lang="es-419" noProof="0" dirty="0">
                <a:ea typeface="ヒラギノ角ゴ Pro W3" charset="-128"/>
                <a:cs typeface="ヒラギノ角ゴ Pro W3" charset="-128"/>
              </a:rPr>
              <a:t>Células inmunológicas (por ejemplo, linfocitos, macrófagos y neutrófilos)</a:t>
            </a:r>
          </a:p>
          <a:p>
            <a:pPr indent="97200">
              <a:buFont typeface="Arial"/>
              <a:buChar char="•"/>
            </a:pPr>
            <a:r>
              <a:rPr lang="es-419" noProof="0" dirty="0">
                <a:ea typeface="ヒラギノ角ゴ Pro W3" charset="-128"/>
                <a:cs typeface="ヒラギノ角ゴ Pro W3" charset="-128"/>
              </a:rPr>
              <a:t>Células sanguíneas</a:t>
            </a:r>
          </a:p>
          <a:p>
            <a:pPr indent="97200">
              <a:buFont typeface="Arial"/>
              <a:buChar char="•"/>
            </a:pPr>
            <a:r>
              <a:rPr lang="es-419" noProof="0" dirty="0">
                <a:ea typeface="ヒラギノ角ゴ Pro W3" charset="-128"/>
                <a:cs typeface="ヒラギノ角ゴ Pro W3" charset="-128"/>
              </a:rPr>
              <a:t>Hormonas</a:t>
            </a:r>
          </a:p>
          <a:p>
            <a:pPr indent="97200">
              <a:buFont typeface="Arial"/>
              <a:buChar char="•"/>
            </a:pPr>
            <a:r>
              <a:rPr lang="es-419" noProof="0" dirty="0">
                <a:ea typeface="ヒラギノ角ゴ Pro W3" charset="-128"/>
                <a:cs typeface="ヒラギノ角ゴ Pro W3" charset="-128"/>
              </a:rPr>
              <a:t>Factores de crecimiento</a:t>
            </a:r>
          </a:p>
          <a:p>
            <a:pPr indent="97200">
              <a:buFont typeface="Arial"/>
              <a:buChar char="•"/>
            </a:pPr>
            <a:r>
              <a:rPr lang="es-419" noProof="0" dirty="0">
                <a:ea typeface="ヒラギノ角ゴ Pro W3" charset="-128"/>
                <a:cs typeface="ヒラギノ角ゴ Pro W3" charset="-128"/>
              </a:rPr>
              <a:t>Otros</a:t>
            </a:r>
          </a:p>
          <a:p>
            <a:endParaRPr lang="es-419" b="0" i="1" noProof="0" dirty="0">
              <a:ea typeface="ヒラギノ角ゴ Pro W3" charset="-128"/>
              <a:cs typeface="ヒラギノ角ゴ Pro W3" charset="-128"/>
            </a:endParaRPr>
          </a:p>
          <a:p>
            <a:r>
              <a:rPr lang="es-419" b="0" i="1" noProof="0" dirty="0" err="1">
                <a:ea typeface="ヒラギノ角ゴ Pro W3" charset="-128"/>
                <a:cs typeface="ヒラギノ角ゴ Pro W3" charset="-128"/>
              </a:rPr>
              <a:t>Demling</a:t>
            </a:r>
            <a:r>
              <a:rPr lang="es-419" b="0" i="1" noProof="0" dirty="0">
                <a:ea typeface="ヒラギノ角ゴ Pro W3" charset="-128"/>
                <a:cs typeface="ヒラギノ角ゴ Pro W3" charset="-128"/>
              </a:rPr>
              <a:t> RH. </a:t>
            </a:r>
            <a:r>
              <a:rPr lang="es-419" b="0" i="1" noProof="0" dirty="0" err="1">
                <a:ea typeface="ヒラギノ角ゴ Pro W3" charset="-128"/>
                <a:cs typeface="ヒラギノ角ゴ Pro W3" charset="-128"/>
              </a:rPr>
              <a:t>Nutrition</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anabolism</a:t>
            </a:r>
            <a:r>
              <a:rPr lang="es-419" b="0" i="1" noProof="0" dirty="0">
                <a:ea typeface="ヒラギノ角ゴ Pro W3" charset="-128"/>
                <a:cs typeface="ヒラギノ角ゴ Pro W3" charset="-128"/>
              </a:rPr>
              <a:t> and </a:t>
            </a:r>
            <a:r>
              <a:rPr lang="es-419" b="0" i="1" noProof="0" dirty="0" err="1">
                <a:ea typeface="ヒラギノ角ゴ Pro W3" charset="-128"/>
                <a:cs typeface="ヒラギノ角ゴ Pro W3" charset="-128"/>
              </a:rPr>
              <a:t>the</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wound</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healing</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process</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An</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overview</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Eplasty</a:t>
            </a:r>
            <a:r>
              <a:rPr lang="es-419" b="0" i="1" noProof="0" dirty="0">
                <a:ea typeface="ヒラギノ角ゴ Pro W3" charset="-128"/>
                <a:cs typeface="ヒラギノ角ゴ Pro W3" charset="-128"/>
              </a:rPr>
              <a:t> 2009;9:e9.</a:t>
            </a:r>
            <a:endParaRPr lang="es-419" sz="1000" b="0" i="1" noProof="0" dirty="0">
              <a:ea typeface="ヒラギノ角ゴ Pro W3" charset="-128"/>
              <a:cs typeface="ヒラギノ角ゴ Pro W3" charset="-128"/>
            </a:endParaRPr>
          </a:p>
        </p:txBody>
      </p:sp>
      <p:sp>
        <p:nvSpPr>
          <p:cNvPr id="61444" name="Slide Number Placeholder 3"/>
          <p:cNvSpPr>
            <a:spLocks noGrp="1"/>
          </p:cNvSpPr>
          <p:nvPr>
            <p:ph type="sldNum" sz="quarter" idx="5"/>
          </p:nvPr>
        </p:nvSpPr>
        <p:spPr>
          <a:noFill/>
        </p:spPr>
        <p:txBody>
          <a:bodyPr/>
          <a:lstStyle/>
          <a:p>
            <a:fld id="{9C9C5017-1D35-E343-BAE1-FA61D3CB1706}" type="slidenum">
              <a:rPr lang="en-US"/>
              <a:pPr/>
              <a:t>5</a:t>
            </a:fld>
            <a:endParaRPr lang="en-US"/>
          </a:p>
        </p:txBody>
      </p:sp>
    </p:spTree>
    <p:extLst>
      <p:ext uri="{BB962C8B-B14F-4D97-AF65-F5344CB8AC3E}">
        <p14:creationId xmlns:p14="http://schemas.microsoft.com/office/powerpoint/2010/main" val="3924972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419" noProof="0" dirty="0"/>
              <a:t>La Valoración Global Subjetiva (VGS) fue diseñada para aplicarse fácilmente, una vez que los médicos han sido capacitados para usarla. Utiliza información que ya ha sido recolectada de manera sistemática como parte del historial clínico y del examen físico, con el fin de evaluar el estado nutricional inicial. Los datos nutricionalmente relevantes de la historia clínica (que pueden ser obtenidos por medio de información obtenida de los familiares) se centran en los cambios en el peso y la ingesta alimenticia, los síntomas gastrointestinales con más de 2 semanas de persistencia y la capacidad funcional. La información relevante a partir del examen físico incluye una evaluación de la grasa subcutánea, presencia de atrofia muscular, edemas del tobillo y del sacro, así como ascitis.  La VGS es rápida; puede completarse en 15 minutos aproximadamente, una vez que los médicos han sido capacitados para realizarla.</a:t>
            </a:r>
          </a:p>
          <a:p>
            <a:endParaRPr lang="es-ES_tradnl" b="0" i="1" dirty="0"/>
          </a:p>
          <a:p>
            <a:r>
              <a:rPr lang="es-ES_tradnl" b="0" i="1" dirty="0"/>
              <a:t>Sungurtekin H, Sungurtekin U, Oner O, Okke D. Nutrition assessment in critically ill patients. Nutr Clin Pract 2008; 23:635- 641</a:t>
            </a:r>
          </a:p>
        </p:txBody>
      </p:sp>
      <p:sp>
        <p:nvSpPr>
          <p:cNvPr id="4" name="Slide Number Placeholder 3"/>
          <p:cNvSpPr>
            <a:spLocks noGrp="1"/>
          </p:cNvSpPr>
          <p:nvPr>
            <p:ph type="sldNum" sz="quarter" idx="10"/>
          </p:nvPr>
        </p:nvSpPr>
        <p:spPr/>
        <p:txBody>
          <a:bodyPr/>
          <a:lstStyle/>
          <a:p>
            <a:fld id="{D1E17C49-65AD-B54D-96F5-117330D76185}" type="slidenum">
              <a:rPr lang="en-US" smtClean="0"/>
              <a:pPr/>
              <a:t>41</a:t>
            </a:fld>
            <a:endParaRPr lang="en-US"/>
          </a:p>
        </p:txBody>
      </p:sp>
    </p:spTree>
    <p:extLst>
      <p:ext uri="{BB962C8B-B14F-4D97-AF65-F5344CB8AC3E}">
        <p14:creationId xmlns:p14="http://schemas.microsoft.com/office/powerpoint/2010/main" val="20128517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b="0" i="0" u="none" strike="noStrike" kern="1200" baseline="0" dirty="0">
                <a:solidFill>
                  <a:schemeClr val="tx1"/>
                </a:solidFill>
                <a:effectLst/>
                <a:latin typeface="Arial" charset="0"/>
                <a:ea typeface="ヒラギノ角ゴ Pro W3" pitchFamily="126" charset="-128"/>
                <a:cs typeface="ヒラギノ角ゴ Pro W3" pitchFamily="126" charset="-128"/>
              </a:rPr>
              <a:t>El riesgo nutricional debe evaluarse mediante una herramienta validada como el NRS 2002 o el NUTRIC score. Puntuaciones de NRS 2002 &gt;3 o NUTRIC score ≥5 (en ausencia de interleukina 6 para medición) deben considerarse de alto riesgo nutricional y en este caso existe un claro beneficio de la nutrición enteral temprana debido a reducciones significativas de infecciones nosocomiales, complicaciones y mortalidad.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i="1" kern="1200" baseline="0" dirty="0">
              <a:solidFill>
                <a:schemeClr val="tx1"/>
              </a:solidFill>
              <a:effectLst/>
              <a:latin typeface="Arial" charset="0"/>
              <a:ea typeface="ヒラギノ角ゴ Pro W3" pitchFamily="126" charset="-128"/>
              <a:cs typeface="ヒラギノ角ゴ Pro W3" pitchFamily="126" charset="-128"/>
            </a:endParaRPr>
          </a:p>
          <a:p>
            <a:r>
              <a:rPr lang="es-CO" sz="1200" b="0" i="0" u="none" strike="noStrike" kern="1200" baseline="0" dirty="0">
                <a:solidFill>
                  <a:schemeClr val="tx1"/>
                </a:solidFill>
                <a:latin typeface="Arial" charset="0"/>
                <a:ea typeface="ヒラギノ角ゴ Pro W3" pitchFamily="126" charset="-128"/>
                <a:cs typeface="ヒラギノ角ゴ Pro W3" pitchFamily="126" charset="-128"/>
              </a:rPr>
              <a:t>La antropometría no es un parámetro preciso para evaluar el estado nutricional porque las mediciones se ven afectadas por los cambios en los fluidos y en el estado de hidratación. Las proteínas viscerales (p. ej., la albúmina y la </a:t>
            </a:r>
            <a:r>
              <a:rPr lang="es-CO" sz="1200" b="0" i="0" u="none" strike="noStrike" kern="1200" baseline="0" dirty="0" err="1">
                <a:solidFill>
                  <a:schemeClr val="tx1"/>
                </a:solidFill>
                <a:latin typeface="Arial" charset="0"/>
                <a:ea typeface="ヒラギノ角ゴ Pro W3" pitchFamily="126" charset="-128"/>
                <a:cs typeface="ヒラギノ角ゴ Pro W3" pitchFamily="126" charset="-128"/>
              </a:rPr>
              <a:t>prealbúmina</a:t>
            </a:r>
            <a:r>
              <a:rPr lang="es-CO" sz="1200" b="0" i="0" u="none" strike="noStrike" kern="1200" baseline="0" dirty="0">
                <a:solidFill>
                  <a:schemeClr val="tx1"/>
                </a:solidFill>
                <a:latin typeface="Arial" charset="0"/>
                <a:ea typeface="ヒラギノ角ゴ Pro W3" pitchFamily="126" charset="-128"/>
                <a:cs typeface="ヒラギノ角ゴ Pro W3" pitchFamily="126" charset="-128"/>
              </a:rPr>
              <a:t>) son mejores indicadores del estado metabólico que del estado nutricional en pacientes que presentan enfermedades críticas.</a:t>
            </a:r>
          </a:p>
          <a:p>
            <a:endParaRPr lang="es-CO" dirty="0"/>
          </a:p>
        </p:txBody>
      </p:sp>
      <p:sp>
        <p:nvSpPr>
          <p:cNvPr id="4" name="Slide Number Placeholder 3"/>
          <p:cNvSpPr>
            <a:spLocks noGrp="1"/>
          </p:cNvSpPr>
          <p:nvPr>
            <p:ph type="sldNum" sz="quarter" idx="10"/>
          </p:nvPr>
        </p:nvSpPr>
        <p:spPr/>
        <p:txBody>
          <a:bodyPr/>
          <a:lstStyle/>
          <a:p>
            <a:fld id="{D1E17C49-65AD-B54D-96F5-117330D76185}" type="slidenum">
              <a:rPr lang="en-US"/>
              <a:pPr/>
              <a:t>42</a:t>
            </a:fld>
            <a:endParaRPr lang="en-US"/>
          </a:p>
        </p:txBody>
      </p:sp>
    </p:spTree>
    <p:extLst>
      <p:ext uri="{BB962C8B-B14F-4D97-AF65-F5344CB8AC3E}">
        <p14:creationId xmlns:p14="http://schemas.microsoft.com/office/powerpoint/2010/main" val="141167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respuesta inflamatoria provoca una modificación de las prioridades en la síntesis hepática de proteínas, al disminuir la síntesis de proteínas viscerales e incrementar la síntesis de proteínas de fase aguda. Este cambio en las prioridades, junto con las pérdidas transcapilares de proteínas séricas, reduce rápidamente la albúmina y la prealbúmina séricas, así como los niveles de transferrina. Hasta que la inflamación se estabiliza, las proteínas viscerales son mejores marcadores del metabolismo que del estado nutricional.</a:t>
            </a:r>
          </a:p>
          <a:p>
            <a:endParaRPr lang="en-US" dirty="0"/>
          </a:p>
          <a:p>
            <a:r>
              <a:rPr lang="en-US" b="0" i="1" dirty="0"/>
              <a:t>Jensen GL. Inflammation as the key interface of the medical and nutrition universes: a provocative examination of the future of clinical nutrition and medicine. JPEN J Parenter Enteral Nutr 2006;30:453-463.</a:t>
            </a:r>
            <a:endParaRPr lang="es-ES_tradnl" b="0" i="1" dirty="0"/>
          </a:p>
          <a:p>
            <a:endParaRPr lang="en-US"/>
          </a:p>
        </p:txBody>
      </p:sp>
      <p:sp>
        <p:nvSpPr>
          <p:cNvPr id="4" name="Slide Number Placeholder 3"/>
          <p:cNvSpPr>
            <a:spLocks noGrp="1"/>
          </p:cNvSpPr>
          <p:nvPr>
            <p:ph type="sldNum" sz="quarter" idx="10"/>
          </p:nvPr>
        </p:nvSpPr>
        <p:spPr/>
        <p:txBody>
          <a:bodyPr/>
          <a:lstStyle/>
          <a:p>
            <a:fld id="{D1E17C49-65AD-B54D-96F5-117330D76185}" type="slidenum">
              <a:rPr lang="en-US"/>
              <a:pPr/>
              <a:t>43</a:t>
            </a:fld>
            <a:endParaRPr lang="en-US"/>
          </a:p>
        </p:txBody>
      </p:sp>
    </p:spTree>
    <p:extLst>
      <p:ext uri="{BB962C8B-B14F-4D97-AF65-F5344CB8AC3E}">
        <p14:creationId xmlns:p14="http://schemas.microsoft.com/office/powerpoint/2010/main" val="930049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CO" dirty="0"/>
              <a:t>El deterioro de la masa corporal magra se correlaciona con disminución de la sobrevida durante la enfermedad crítica. Su evaluación cobra importancia y se desarrollan en la actualidad técnicas para su medición.</a:t>
            </a:r>
          </a:p>
          <a:p>
            <a:pPr algn="l"/>
            <a:endParaRPr lang="es-CO" dirty="0"/>
          </a:p>
          <a:p>
            <a:pPr algn="l"/>
            <a:r>
              <a:rPr lang="es-CO" dirty="0"/>
              <a:t>La tomografía computada de abdomen (TAC) permite evaluar la masa muscular esquelética. Evaluando el área muscular esquelética de un corte realizado a nivel de la tercera vértebra lumbar (L3) con la ayuda de programas computarizados es posible delimitar y obtener el área muscular ocupada por los músculos psoas, para-espinales y de la pared abdominal (resaltado en rojo en la gráfica). </a:t>
            </a:r>
            <a:r>
              <a:rPr lang="es-CO" sz="1200" dirty="0">
                <a:latin typeface="Brandon Grotesque Medium"/>
              </a:rPr>
              <a:t> El área muscular esquelética medida a nivel de L3 se correlaciona de manera significativa con la masa muscular total. El índice muscular esquelético se calcula a partir del dato obtenido de masa corporal total dividido por la superficie corporal. Sus valores de normalidad dependen del índice de masa muscular:  </a:t>
            </a:r>
            <a:r>
              <a:rPr lang="es-CO" sz="1200" dirty="0">
                <a:latin typeface="Brandon Grotesque Medium" charset="0"/>
                <a:ea typeface="Brandon Grotesque Medium" charset="0"/>
                <a:cs typeface="Brandon Grotesque Medium" charset="0"/>
              </a:rPr>
              <a:t>IMC &lt;25: &gt; 43 cm2/m2 . IMC ≥ 25: &gt; 41 cm2/m2 (mujer) y &gt;  53 cm2/m2 (hombre): Valores inferiores a los mencionados permiten realizar diagnóstico de sarcopenia. </a:t>
            </a:r>
          </a:p>
          <a:p>
            <a:pPr algn="l"/>
            <a:endParaRPr lang="es-CO" sz="1200" dirty="0">
              <a:latin typeface="Brandon Grotesque Medium" charset="0"/>
              <a:ea typeface="Brandon Grotesque Medium" charset="0"/>
              <a:cs typeface="Brandon Grotesque Medium" charset="0"/>
            </a:endParaRPr>
          </a:p>
          <a:p>
            <a:pPr algn="l"/>
            <a:r>
              <a:rPr lang="es-CO" sz="1200" dirty="0">
                <a:latin typeface="Brandon Grotesque Medium" charset="0"/>
                <a:ea typeface="Brandon Grotesque Medium" charset="0"/>
                <a:cs typeface="Brandon Grotesque Medium" charset="0"/>
              </a:rPr>
              <a:t>Las ventajas de este método son la exactitud de los resultados y la posibilidad de evaluar la calidad del músculo de acuerdo a su densidad (Unidades Hounsfield). La desventaja principal consiste en que es necesario que al paciente se le haya realizado un TAC abdominal por otra causa lo cual es poco frecuente en pacientes en la UCI (&lt;2%).</a:t>
            </a:r>
          </a:p>
          <a:p>
            <a:pPr algn="l"/>
            <a:endParaRPr lang="es-CO" dirty="0"/>
          </a:p>
          <a:p>
            <a:pPr algn="l"/>
            <a:r>
              <a:rPr lang="es-CO" dirty="0"/>
              <a:t>El ultrasonido de músculo es otra técnica imagenológica atractiva para evaluar el grosor de la masa muscular a nivel del músculo cuádriceps. Aunque hacen falta estudios para validar las mediciones en poblaciones de pacientes en estado crítico y el edema puede dificultar la realización del procedimiento, las ventajas son:</a:t>
            </a:r>
          </a:p>
          <a:p>
            <a:pPr algn="l"/>
            <a:r>
              <a:rPr lang="es-CO" dirty="0"/>
              <a:t>- Facilidad de realización sin tener que trasladar el paciente fuera de la UCI.</a:t>
            </a:r>
          </a:p>
          <a:p>
            <a:pPr marL="171450" indent="-171450" algn="l">
              <a:buFontTx/>
              <a:buChar char="-"/>
            </a:pPr>
            <a:r>
              <a:rPr lang="es-CO" dirty="0"/>
              <a:t>Posibilidad de entrenar profesionales de diferentes áreas en la técnica. </a:t>
            </a:r>
          </a:p>
          <a:p>
            <a:pPr marL="171450" indent="-171450" algn="l">
              <a:buFontTx/>
              <a:buChar char="-"/>
            </a:pPr>
            <a:r>
              <a:rPr lang="es-CO" dirty="0"/>
              <a:t>Realización de mediciones seriadas durante la hospitalización para evaluar el impacto de la terapia nutricional.</a:t>
            </a:r>
          </a:p>
          <a:p>
            <a:pPr marL="171450" indent="-171450" algn="l">
              <a:buFontTx/>
              <a:buChar char="-"/>
            </a:pPr>
            <a:endParaRPr lang="es-CO" dirty="0"/>
          </a:p>
        </p:txBody>
      </p:sp>
      <p:sp>
        <p:nvSpPr>
          <p:cNvPr id="4" name="Marcador de número de diapositiva 3"/>
          <p:cNvSpPr>
            <a:spLocks noGrp="1"/>
          </p:cNvSpPr>
          <p:nvPr>
            <p:ph type="sldNum" sz="quarter" idx="10"/>
          </p:nvPr>
        </p:nvSpPr>
        <p:spPr/>
        <p:txBody>
          <a:bodyPr/>
          <a:lstStyle/>
          <a:p>
            <a:fld id="{D1E17C49-65AD-B54D-96F5-117330D76185}" type="slidenum">
              <a:rPr lang="en-US" smtClean="0"/>
              <a:pPr/>
              <a:t>44</a:t>
            </a:fld>
            <a:endParaRPr lang="en-US"/>
          </a:p>
        </p:txBody>
      </p:sp>
    </p:spTree>
    <p:extLst>
      <p:ext uri="{BB962C8B-B14F-4D97-AF65-F5344CB8AC3E}">
        <p14:creationId xmlns:p14="http://schemas.microsoft.com/office/powerpoint/2010/main" val="26758037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este estudio los investigadores realizaron seguimiento a 16019 pacientes de sepsis severa hasta su muerte o hasta el momento que fueron dados de alta del sistema de cuidado de salud, con el fin de estimar la mortalidad a largo plazo. La mortalidad global fue de 21,2% para la hospitalización, 51,4% a un año y 74,2% a 5 años. Como se muestra en la diapositiva, la edad avanzada se asocia con una sobrevida reducida.</a:t>
            </a:r>
          </a:p>
          <a:p>
            <a:endParaRPr lang="en-US" dirty="0"/>
          </a:p>
          <a:p>
            <a:r>
              <a:rPr lang="en-US" b="0" i="1" dirty="0"/>
              <a:t>Weycker D, Akhras KS, Edelsberg J, et al. Long-term mortality and medical care charger in patientes with severe sepsis. Crit Care Med. 2003;-31-2316-2323</a:t>
            </a:r>
            <a:endParaRPr lang="es-ES_tradnl" b="0" i="1" dirty="0"/>
          </a:p>
          <a:p>
            <a:endParaRPr lang="en-US"/>
          </a:p>
        </p:txBody>
      </p:sp>
      <p:sp>
        <p:nvSpPr>
          <p:cNvPr id="4" name="Slide Number Placeholder 3"/>
          <p:cNvSpPr>
            <a:spLocks noGrp="1"/>
          </p:cNvSpPr>
          <p:nvPr>
            <p:ph type="sldNum" sz="quarter" idx="10"/>
          </p:nvPr>
        </p:nvSpPr>
        <p:spPr/>
        <p:txBody>
          <a:bodyPr/>
          <a:lstStyle/>
          <a:p>
            <a:fld id="{D1E17C49-65AD-B54D-96F5-117330D76185}" type="slidenum">
              <a:rPr lang="en-US"/>
              <a:pPr/>
              <a:t>45</a:t>
            </a:fld>
            <a:endParaRPr lang="en-US"/>
          </a:p>
        </p:txBody>
      </p:sp>
    </p:spTree>
    <p:extLst>
      <p:ext uri="{BB962C8B-B14F-4D97-AF65-F5344CB8AC3E}">
        <p14:creationId xmlns:p14="http://schemas.microsoft.com/office/powerpoint/2010/main" val="9459683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i="1" kern="1200" baseline="0" dirty="0">
              <a:solidFill>
                <a:schemeClr val="tx1"/>
              </a:solidFill>
              <a:effectLst/>
              <a:latin typeface="Arial" charset="0"/>
              <a:ea typeface="ヒラギノ角ゴ Pro W3" pitchFamily="126" charset="-128"/>
              <a:cs typeface="ヒラギノ角ゴ Pro W3" pitchFamily="126" charset="-128"/>
            </a:endParaRPr>
          </a:p>
          <a:p>
            <a:r>
              <a:rPr lang="es-CO" dirty="0"/>
              <a:t>En este estudio se realizó una evaluación de 103 pacientes relativamente jóvenes sin comorbilidad previa que sufrieron ARDS severo.</a:t>
            </a:r>
          </a:p>
          <a:p>
            <a:r>
              <a:rPr lang="es-CO" dirty="0"/>
              <a:t>	</a:t>
            </a:r>
          </a:p>
          <a:p>
            <a:r>
              <a:rPr lang="es-CO" dirty="0"/>
              <a:t>Las pruebas de caminata en 6 minutos y cuestionarios de calidad</a:t>
            </a:r>
            <a:r>
              <a:rPr lang="es-CO" baseline="0" dirty="0"/>
              <a:t> de vida </a:t>
            </a:r>
            <a:r>
              <a:rPr lang="es-CO" dirty="0"/>
              <a:t>mostraron deterioro físico y psicológico permanente a los 5 años. Las</a:t>
            </a:r>
            <a:r>
              <a:rPr lang="es-CO" baseline="0" dirty="0"/>
              <a:t> s</a:t>
            </a:r>
            <a:r>
              <a:rPr lang="es-CO" dirty="0"/>
              <a:t>ecuelas</a:t>
            </a:r>
            <a:r>
              <a:rPr lang="es-CO" baseline="0" dirty="0"/>
              <a:t> psicológicas se extendían a los cuidadores. La utilización de recursos de salud así mismo fue mayor adoptando un perfil similar al de pacientes con enfermedades crónicas a pesar de un retorno de la función pulmonar a la normalidad.</a:t>
            </a:r>
            <a:endParaRPr lang="es-CO" sz="1200" i="1" kern="1200" baseline="0" dirty="0">
              <a:solidFill>
                <a:schemeClr val="tx1"/>
              </a:solidFill>
              <a:effectLst/>
              <a:latin typeface="Arial" charset="0"/>
              <a:ea typeface="ヒラギノ角ゴ Pro W3" pitchFamily="126" charset="-128"/>
              <a:cs typeface="ヒラギノ角ゴ Pro W3" pitchFamily="126" charset="-128"/>
            </a:endParaRPr>
          </a:p>
          <a:p>
            <a:pPr eaLnBrk="1" hangingPunct="1"/>
            <a:endParaRPr lang="en-US" dirty="0">
              <a:ea typeface="ヒラギノ角ゴ Pro W3"/>
              <a:cs typeface="ヒラギノ角ゴ Pro W3"/>
            </a:endParaRPr>
          </a:p>
          <a:p>
            <a:endParaRPr lang="en-US" dirty="0"/>
          </a:p>
        </p:txBody>
      </p:sp>
      <p:sp>
        <p:nvSpPr>
          <p:cNvPr id="4" name="Slide Number Placeholder 3"/>
          <p:cNvSpPr>
            <a:spLocks noGrp="1"/>
          </p:cNvSpPr>
          <p:nvPr>
            <p:ph type="sldNum" sz="quarter" idx="10"/>
          </p:nvPr>
        </p:nvSpPr>
        <p:spPr/>
        <p:txBody>
          <a:bodyPr/>
          <a:lstStyle/>
          <a:p>
            <a:fld id="{D1E17C49-65AD-B54D-96F5-117330D76185}" type="slidenum">
              <a:rPr lang="en-US"/>
              <a:pPr/>
              <a:t>46</a:t>
            </a:fld>
            <a:endParaRPr lang="en-US"/>
          </a:p>
        </p:txBody>
      </p:sp>
    </p:spTree>
    <p:extLst>
      <p:ext uri="{BB962C8B-B14F-4D97-AF65-F5344CB8AC3E}">
        <p14:creationId xmlns:p14="http://schemas.microsoft.com/office/powerpoint/2010/main" val="3197264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s-CO" baseline="0" noProof="0" dirty="0"/>
              <a:t>La debilidad adquirida en UCI se desarrolla en más del 30% de pacientes que requieren ventilación mecánica por más de 5 días. Dificulta la retirada del ventilador generando estancias prolongadas e incrementando los costos. Conlleva mayor riesgo de mortalidad en el primer año y produce efectos a largo plazo de debilidad respiratoria, funcionamiento alterado,  dependencia, disminución de la calidad de vida de forma permanente.</a:t>
            </a:r>
          </a:p>
          <a:p>
            <a:pPr marL="0" indent="0">
              <a:buFontTx/>
              <a:buNone/>
            </a:pPr>
            <a:endParaRPr lang="es-CO" baseline="0" noProof="0" dirty="0"/>
          </a:p>
          <a:p>
            <a:pPr marL="0" indent="0">
              <a:buFontTx/>
              <a:buNone/>
            </a:pPr>
            <a:r>
              <a:rPr lang="es-CO" baseline="0" noProof="0" dirty="0"/>
              <a:t>La resistencia anabólica se refiere a la imposibilidad de mejorar el trofismo nutricional a pesar de un manejo nutricional adecuado cuando el músculo permanece inactivo.</a:t>
            </a:r>
          </a:p>
          <a:p>
            <a:pPr marL="0" indent="0">
              <a:buFontTx/>
              <a:buNone/>
            </a:pPr>
            <a:endParaRPr lang="es-CO" baseline="0" noProof="0" dirty="0"/>
          </a:p>
          <a:p>
            <a:pPr marL="0" indent="0">
              <a:buFontTx/>
              <a:buNone/>
            </a:pPr>
            <a:r>
              <a:rPr lang="es-CO" baseline="0" noProof="0" dirty="0"/>
              <a:t>Los efectos del reposo prolongado en cama se encuentran bien estudiados:</a:t>
            </a:r>
          </a:p>
          <a:p>
            <a:pPr marL="171450" indent="-171450">
              <a:buFontTx/>
              <a:buChar char="-"/>
            </a:pPr>
            <a:r>
              <a:rPr lang="es-CO" baseline="0" noProof="0" dirty="0"/>
              <a:t>Dos semanas de inmovilización conducen a pérdida de 5-9% la masa del cuádriceps y 20-27% de su fuerza.</a:t>
            </a:r>
          </a:p>
          <a:p>
            <a:pPr marL="171450" indent="-171450">
              <a:buFontTx/>
              <a:buChar char="-"/>
            </a:pPr>
            <a:r>
              <a:rPr lang="es-CO" baseline="0" noProof="0" dirty="0"/>
              <a:t>En ancianos lo anterior se multiplica por 3 a 6.</a:t>
            </a:r>
          </a:p>
          <a:p>
            <a:pPr marL="171450" indent="-171450">
              <a:buFontTx/>
              <a:buChar char="-"/>
            </a:pPr>
            <a:r>
              <a:rPr lang="es-CO" baseline="0" noProof="0" dirty="0"/>
              <a:t>En pacientes con ventilación mecánica el área muscular esquelética disminuye 12,5% en la primera semana.</a:t>
            </a:r>
          </a:p>
          <a:p>
            <a:pPr marL="171450" indent="-171450">
              <a:buFontTx/>
              <a:buChar char="-"/>
            </a:pPr>
            <a:r>
              <a:rPr lang="es-CO" baseline="0" noProof="0" dirty="0"/>
              <a:t>La pérdida de masa es mayor en pacientes de falla orgánica múltiple que en pacientes con falla aislada de un órgano.</a:t>
            </a:r>
          </a:p>
          <a:p>
            <a:pPr marL="171450" indent="-171450">
              <a:buFontTx/>
              <a:buChar char="-"/>
            </a:pPr>
            <a:r>
              <a:rPr lang="es-CO" baseline="0" noProof="0" dirty="0"/>
              <a:t>Biopsias de músculo de pacientes con ventilación mecánica muestran necrosis inflamación y reemplazo de fibras musculares con tejido adiposo y conectivo.</a:t>
            </a:r>
          </a:p>
          <a:p>
            <a:pPr marL="171450" indent="-171450">
              <a:buFontTx/>
              <a:buChar char="-"/>
            </a:pPr>
            <a:r>
              <a:rPr lang="es-CO" baseline="0" noProof="0" dirty="0"/>
              <a:t>Favorece el desarrollo de debilidad muscular en el largo plazo.</a:t>
            </a:r>
          </a:p>
          <a:p>
            <a:endParaRPr lang="es-ES_tradnl" dirty="0"/>
          </a:p>
          <a:p>
            <a:endParaRPr lang="en-US" dirty="0"/>
          </a:p>
        </p:txBody>
      </p:sp>
      <p:sp>
        <p:nvSpPr>
          <p:cNvPr id="4" name="Slide Number Placeholder 3"/>
          <p:cNvSpPr>
            <a:spLocks noGrp="1"/>
          </p:cNvSpPr>
          <p:nvPr>
            <p:ph type="sldNum" sz="quarter" idx="10"/>
          </p:nvPr>
        </p:nvSpPr>
        <p:spPr/>
        <p:txBody>
          <a:bodyPr/>
          <a:lstStyle/>
          <a:p>
            <a:fld id="{D1E17C49-65AD-B54D-96F5-117330D76185}" type="slidenum">
              <a:rPr lang="en-US"/>
              <a:pPr/>
              <a:t>47</a:t>
            </a:fld>
            <a:endParaRPr lang="en-US"/>
          </a:p>
        </p:txBody>
      </p:sp>
    </p:spTree>
    <p:extLst>
      <p:ext uri="{BB962C8B-B14F-4D97-AF65-F5344CB8AC3E}">
        <p14:creationId xmlns:p14="http://schemas.microsoft.com/office/powerpoint/2010/main" val="24332287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i="1" kern="1200" baseline="0" dirty="0">
              <a:solidFill>
                <a:schemeClr val="tx1"/>
              </a:solidFill>
              <a:effectLst/>
              <a:latin typeface="Arial" charset="0"/>
              <a:ea typeface="ヒラギノ角ゴ Pro W3" pitchFamily="126" charset="-128"/>
              <a:cs typeface="ヒラギノ角ゴ Pro W3" pitchFamily="126"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1200" i="0" kern="1200" baseline="0" dirty="0">
                <a:solidFill>
                  <a:schemeClr val="tx1"/>
                </a:solidFill>
                <a:effectLst/>
                <a:latin typeface="Arial" charset="0"/>
                <a:ea typeface="ヒラギノ角ゴ Pro W3" pitchFamily="126" charset="-128"/>
                <a:cs typeface="ヒラギノ角ゴ Pro W3" pitchFamily="126" charset="-128"/>
              </a:rPr>
              <a:t>Las guías de nutrición establecen paquetes o conjuntos de medidas para la práctica de la terapia nutricional en Unidad de Cuidado Intensivo que se enumeran en las dos siguientes diapositivas.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i="0" kern="1200" baseline="0" dirty="0">
              <a:solidFill>
                <a:schemeClr val="tx1"/>
              </a:solidFill>
              <a:effectLst/>
              <a:latin typeface="Arial" charset="0"/>
              <a:ea typeface="ヒラギノ角ゴ Pro W3" pitchFamily="126" charset="-128"/>
              <a:cs typeface="ヒラギノ角ゴ Pro W3" pitchFamily="126" charset="-128"/>
            </a:endParaRPr>
          </a:p>
          <a:p>
            <a:endParaRPr lang="en-US"/>
          </a:p>
        </p:txBody>
      </p:sp>
      <p:sp>
        <p:nvSpPr>
          <p:cNvPr id="4" name="Slide Number Placeholder 3"/>
          <p:cNvSpPr>
            <a:spLocks noGrp="1"/>
          </p:cNvSpPr>
          <p:nvPr>
            <p:ph type="sldNum" sz="quarter" idx="10"/>
          </p:nvPr>
        </p:nvSpPr>
        <p:spPr/>
        <p:txBody>
          <a:bodyPr/>
          <a:lstStyle/>
          <a:p>
            <a:fld id="{D1E17C49-65AD-B54D-96F5-117330D76185}" type="slidenum">
              <a:rPr lang="en-US"/>
              <a:pPr/>
              <a:t>48</a:t>
            </a:fld>
            <a:endParaRPr lang="en-US"/>
          </a:p>
        </p:txBody>
      </p:sp>
    </p:spTree>
    <p:extLst>
      <p:ext uri="{BB962C8B-B14F-4D97-AF65-F5344CB8AC3E}">
        <p14:creationId xmlns:p14="http://schemas.microsoft.com/office/powerpoint/2010/main" val="18894008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noProof="0" dirty="0"/>
              <a:t>La existencia de la desnutrición hospitalaria aunada al conocimiento de la asociación entre malnutrición y malos desenlaces clínicos condujo a varias organizaciones nutricionales internacionales a desarrollar guías de terapia nutricional.</a:t>
            </a:r>
          </a:p>
          <a:p>
            <a:endParaRPr lang="es-419" noProof="0" dirty="0"/>
          </a:p>
          <a:p>
            <a:r>
              <a:rPr lang="es-419" noProof="0" dirty="0"/>
              <a:t>Estas organizaciones son:</a:t>
            </a:r>
          </a:p>
          <a:p>
            <a:pPr indent="97200">
              <a:buFont typeface="Arial"/>
              <a:buChar char="•"/>
            </a:pPr>
            <a:r>
              <a:rPr lang="es-419" noProof="0" dirty="0"/>
              <a:t>Sociedad Americana de Nutrición Parenteral y Enteral (ASPEN)</a:t>
            </a:r>
          </a:p>
          <a:p>
            <a:pPr indent="97200">
              <a:buFont typeface="Arial"/>
              <a:buChar char="•"/>
            </a:pPr>
            <a:r>
              <a:rPr lang="es-419" noProof="0" dirty="0"/>
              <a:t>Sociedad de Medicina de Cuidado Crítico (SCCM)</a:t>
            </a:r>
          </a:p>
          <a:p>
            <a:pPr indent="97200">
              <a:buFont typeface="Arial"/>
              <a:buChar char="•"/>
            </a:pPr>
            <a:r>
              <a:rPr lang="es-419" noProof="0" dirty="0"/>
              <a:t>Sociedad Europea de Nutrición Clínica y Metabolismo (ESPEN)</a:t>
            </a:r>
          </a:p>
          <a:p>
            <a:pPr indent="97200">
              <a:buFont typeface="Arial"/>
              <a:buChar char="•"/>
            </a:pPr>
            <a:r>
              <a:rPr lang="es-419" noProof="0" dirty="0"/>
              <a:t>Comité Canadiense de guías de Práctica Clínica de Cuidado Crítico</a:t>
            </a:r>
          </a:p>
          <a:p>
            <a:endParaRPr lang="es-419" sz="1200" i="1" kern="1200" noProof="0" dirty="0">
              <a:solidFill>
                <a:schemeClr val="tx1"/>
              </a:solidFill>
              <a:latin typeface="Arial" charset="0"/>
              <a:ea typeface="ヒラギノ角ゴ Pro W3" pitchFamily="126" charset="-128"/>
              <a:cs typeface="ヒラギノ角ゴ Pro W3" pitchFamily="126" charset="-128"/>
            </a:endParaRPr>
          </a:p>
          <a:p>
            <a:r>
              <a:rPr lang="es-419" sz="1200" i="1" kern="1200" noProof="0" dirty="0">
                <a:solidFill>
                  <a:schemeClr val="tx1"/>
                </a:solidFill>
                <a:latin typeface="Arial" charset="0"/>
                <a:ea typeface="ヒラギノ角ゴ Pro W3" pitchFamily="126" charset="-128"/>
                <a:cs typeface="ヒラギノ角ゴ Pro W3" pitchFamily="126" charset="-128"/>
              </a:rPr>
              <a:t>McClave SA, Taylor BE, Martindale RG et al. </a:t>
            </a:r>
            <a:r>
              <a:rPr lang="es-419" sz="1200" i="1" kern="1200" noProof="0" dirty="0" err="1">
                <a:solidFill>
                  <a:schemeClr val="tx1"/>
                </a:solidFill>
                <a:latin typeface="Arial" charset="0"/>
                <a:ea typeface="ヒラギノ角ゴ Pro W3" pitchFamily="126" charset="-128"/>
                <a:cs typeface="ヒラギノ角ゴ Pro W3" pitchFamily="126" charset="-128"/>
              </a:rPr>
              <a:t>Guidelines</a:t>
            </a:r>
            <a:r>
              <a:rPr lang="es-419" sz="1200" i="1" kern="1200" noProof="0" dirty="0">
                <a:solidFill>
                  <a:schemeClr val="tx1"/>
                </a:solidFill>
                <a:latin typeface="Arial" charset="0"/>
                <a:ea typeface="ヒラギノ角ゴ Pro W3" pitchFamily="126" charset="-128"/>
                <a:cs typeface="ヒラギノ角ゴ Pro W3" pitchFamily="126" charset="-128"/>
              </a:rPr>
              <a:t> </a:t>
            </a:r>
            <a:r>
              <a:rPr lang="es-419" sz="1200" i="1" kern="1200" noProof="0" dirty="0" err="1">
                <a:solidFill>
                  <a:schemeClr val="tx1"/>
                </a:solidFill>
                <a:latin typeface="Arial" charset="0"/>
                <a:ea typeface="ヒラギノ角ゴ Pro W3" pitchFamily="126" charset="-128"/>
                <a:cs typeface="ヒラギノ角ゴ Pro W3" pitchFamily="126" charset="-128"/>
              </a:rPr>
              <a:t>for</a:t>
            </a:r>
            <a:r>
              <a:rPr lang="es-419" sz="1200" i="1" kern="1200" noProof="0" dirty="0">
                <a:solidFill>
                  <a:schemeClr val="tx1"/>
                </a:solidFill>
                <a:latin typeface="Arial" charset="0"/>
                <a:ea typeface="ヒラギノ角ゴ Pro W3" pitchFamily="126" charset="-128"/>
                <a:cs typeface="ヒラギノ角ゴ Pro W3" pitchFamily="126" charset="-128"/>
              </a:rPr>
              <a:t> </a:t>
            </a:r>
            <a:r>
              <a:rPr lang="es-419" sz="1200" i="1" kern="1200" noProof="0" dirty="0" err="1">
                <a:solidFill>
                  <a:schemeClr val="tx1"/>
                </a:solidFill>
                <a:latin typeface="Arial" charset="0"/>
                <a:ea typeface="ヒラギノ角ゴ Pro W3" pitchFamily="126" charset="-128"/>
                <a:cs typeface="ヒラギノ角ゴ Pro W3" pitchFamily="126" charset="-128"/>
              </a:rPr>
              <a:t>the</a:t>
            </a:r>
            <a:r>
              <a:rPr lang="es-419" sz="1200" i="1" kern="1200" noProof="0" dirty="0">
                <a:solidFill>
                  <a:schemeClr val="tx1"/>
                </a:solidFill>
                <a:latin typeface="Arial" charset="0"/>
                <a:ea typeface="ヒラギノ角ゴ Pro W3" pitchFamily="126" charset="-128"/>
                <a:cs typeface="ヒラギノ角ゴ Pro W3" pitchFamily="126" charset="-128"/>
              </a:rPr>
              <a:t> </a:t>
            </a:r>
            <a:r>
              <a:rPr lang="es-419" sz="1200" i="1" kern="1200" noProof="0" dirty="0" err="1">
                <a:solidFill>
                  <a:schemeClr val="tx1"/>
                </a:solidFill>
                <a:latin typeface="Arial" charset="0"/>
                <a:ea typeface="ヒラギノ角ゴ Pro W3" pitchFamily="126" charset="-128"/>
                <a:cs typeface="ヒラギノ角ゴ Pro W3" pitchFamily="126" charset="-128"/>
              </a:rPr>
              <a:t>provision</a:t>
            </a:r>
            <a:r>
              <a:rPr lang="es-419" sz="1200" i="1" kern="1200" noProof="0" dirty="0">
                <a:solidFill>
                  <a:schemeClr val="tx1"/>
                </a:solidFill>
                <a:latin typeface="Arial" charset="0"/>
                <a:ea typeface="ヒラギノ角ゴ Pro W3" pitchFamily="126" charset="-128"/>
                <a:cs typeface="ヒラギノ角ゴ Pro W3" pitchFamily="126" charset="-128"/>
              </a:rPr>
              <a:t> and </a:t>
            </a:r>
            <a:r>
              <a:rPr lang="es-419" sz="1200" i="1" kern="1200" noProof="0" dirty="0" err="1">
                <a:solidFill>
                  <a:schemeClr val="tx1"/>
                </a:solidFill>
                <a:latin typeface="Arial" charset="0"/>
                <a:ea typeface="ヒラギノ角ゴ Pro W3" pitchFamily="126" charset="-128"/>
                <a:cs typeface="ヒラギノ角ゴ Pro W3" pitchFamily="126" charset="-128"/>
              </a:rPr>
              <a:t>assessment</a:t>
            </a:r>
            <a:r>
              <a:rPr lang="es-419" sz="1200" i="1" kern="1200" noProof="0" dirty="0">
                <a:solidFill>
                  <a:schemeClr val="tx1"/>
                </a:solidFill>
                <a:latin typeface="Arial" charset="0"/>
                <a:ea typeface="ヒラギノ角ゴ Pro W3" pitchFamily="126" charset="-128"/>
                <a:cs typeface="ヒラギノ角ゴ Pro W3" pitchFamily="126" charset="-128"/>
              </a:rPr>
              <a:t> of </a:t>
            </a:r>
            <a:r>
              <a:rPr lang="es-419" sz="1200" i="1" kern="1200" noProof="0" dirty="0" err="1">
                <a:solidFill>
                  <a:schemeClr val="tx1"/>
                </a:solidFill>
                <a:latin typeface="Arial" charset="0"/>
                <a:ea typeface="ヒラギノ角ゴ Pro W3" pitchFamily="126" charset="-128"/>
                <a:cs typeface="ヒラギノ角ゴ Pro W3" pitchFamily="126" charset="-128"/>
              </a:rPr>
              <a:t>Nutrition</a:t>
            </a:r>
            <a:r>
              <a:rPr lang="es-419" sz="1200" i="1" kern="1200" noProof="0" dirty="0">
                <a:solidFill>
                  <a:schemeClr val="tx1"/>
                </a:solidFill>
                <a:latin typeface="Arial" charset="0"/>
                <a:ea typeface="ヒラギノ角ゴ Pro W3" pitchFamily="126" charset="-128"/>
                <a:cs typeface="ヒラギノ角ゴ Pro W3" pitchFamily="126" charset="-128"/>
              </a:rPr>
              <a:t> </a:t>
            </a:r>
            <a:r>
              <a:rPr lang="es-419" sz="1200" i="1" kern="1200" noProof="0" dirty="0" err="1">
                <a:solidFill>
                  <a:schemeClr val="tx1"/>
                </a:solidFill>
                <a:latin typeface="Arial" charset="0"/>
                <a:ea typeface="ヒラギノ角ゴ Pro W3" pitchFamily="126" charset="-128"/>
                <a:cs typeface="ヒラギノ角ゴ Pro W3" pitchFamily="126" charset="-128"/>
              </a:rPr>
              <a:t>Support</a:t>
            </a:r>
            <a:r>
              <a:rPr lang="es-419" sz="1200" i="1" kern="1200" noProof="0" dirty="0">
                <a:solidFill>
                  <a:schemeClr val="tx1"/>
                </a:solidFill>
                <a:latin typeface="Arial" charset="0"/>
                <a:ea typeface="ヒラギノ角ゴ Pro W3" pitchFamily="126" charset="-128"/>
                <a:cs typeface="ヒラギノ角ゴ Pro W3" pitchFamily="126" charset="-128"/>
              </a:rPr>
              <a:t> </a:t>
            </a:r>
            <a:r>
              <a:rPr lang="es-419" sz="1200" i="1" kern="1200" noProof="0" dirty="0" err="1">
                <a:solidFill>
                  <a:schemeClr val="tx1"/>
                </a:solidFill>
                <a:latin typeface="Arial" charset="0"/>
                <a:ea typeface="ヒラギノ角ゴ Pro W3" pitchFamily="126" charset="-128"/>
                <a:cs typeface="ヒラギノ角ゴ Pro W3" pitchFamily="126" charset="-128"/>
              </a:rPr>
              <a:t>Therapy</a:t>
            </a:r>
            <a:r>
              <a:rPr lang="es-419" sz="1200" i="1" kern="1200" noProof="0" dirty="0">
                <a:solidFill>
                  <a:schemeClr val="tx1"/>
                </a:solidFill>
                <a:latin typeface="Arial" charset="0"/>
                <a:ea typeface="ヒラギノ角ゴ Pro W3" pitchFamily="126" charset="-128"/>
                <a:cs typeface="ヒラギノ角ゴ Pro W3" pitchFamily="126" charset="-128"/>
              </a:rPr>
              <a:t> in </a:t>
            </a:r>
            <a:r>
              <a:rPr lang="es-419" sz="1200" i="1" kern="1200" noProof="0" dirty="0" err="1">
                <a:solidFill>
                  <a:schemeClr val="tx1"/>
                </a:solidFill>
                <a:latin typeface="Arial" charset="0"/>
                <a:ea typeface="ヒラギノ角ゴ Pro W3" pitchFamily="126" charset="-128"/>
                <a:cs typeface="ヒラギノ角ゴ Pro W3" pitchFamily="126" charset="-128"/>
              </a:rPr>
              <a:t>the</a:t>
            </a:r>
            <a:r>
              <a:rPr lang="es-419" sz="1200" i="1" kern="1200" noProof="0" dirty="0">
                <a:solidFill>
                  <a:schemeClr val="tx1"/>
                </a:solidFill>
                <a:latin typeface="Arial" charset="0"/>
                <a:ea typeface="ヒラギノ角ゴ Pro W3" pitchFamily="126" charset="-128"/>
                <a:cs typeface="ヒラギノ角ゴ Pro W3" pitchFamily="126" charset="-128"/>
              </a:rPr>
              <a:t> </a:t>
            </a:r>
            <a:r>
              <a:rPr lang="es-419" sz="1200" i="1" kern="1200" noProof="0" dirty="0" err="1">
                <a:solidFill>
                  <a:schemeClr val="tx1"/>
                </a:solidFill>
                <a:latin typeface="Arial" charset="0"/>
                <a:ea typeface="ヒラギノ角ゴ Pro W3" pitchFamily="126" charset="-128"/>
                <a:cs typeface="ヒラギノ角ゴ Pro W3" pitchFamily="126" charset="-128"/>
              </a:rPr>
              <a:t>adult</a:t>
            </a:r>
            <a:r>
              <a:rPr lang="es-419" sz="1200" i="1" kern="1200" noProof="0" dirty="0">
                <a:solidFill>
                  <a:schemeClr val="tx1"/>
                </a:solidFill>
                <a:latin typeface="Arial" charset="0"/>
                <a:ea typeface="ヒラギノ角ゴ Pro W3" pitchFamily="126" charset="-128"/>
                <a:cs typeface="ヒラギノ角ゴ Pro W3" pitchFamily="126" charset="-128"/>
              </a:rPr>
              <a:t> </a:t>
            </a:r>
            <a:r>
              <a:rPr lang="es-419" sz="1200" i="1" kern="1200" noProof="0" dirty="0" err="1">
                <a:solidFill>
                  <a:schemeClr val="tx1"/>
                </a:solidFill>
                <a:latin typeface="Arial" charset="0"/>
                <a:ea typeface="ヒラギノ角ゴ Pro W3" pitchFamily="126" charset="-128"/>
                <a:cs typeface="ヒラギノ角ゴ Pro W3" pitchFamily="126" charset="-128"/>
              </a:rPr>
              <a:t>Critically</a:t>
            </a:r>
            <a:r>
              <a:rPr lang="es-419" sz="1200" i="1" kern="1200" noProof="0" dirty="0">
                <a:solidFill>
                  <a:schemeClr val="tx1"/>
                </a:solidFill>
                <a:latin typeface="Arial" charset="0"/>
                <a:ea typeface="ヒラギノ角ゴ Pro W3" pitchFamily="126" charset="-128"/>
                <a:cs typeface="ヒラギノ角ゴ Pro W3" pitchFamily="126" charset="-128"/>
              </a:rPr>
              <a:t> </a:t>
            </a:r>
            <a:r>
              <a:rPr lang="es-419" sz="1200" i="1" kern="1200" noProof="0" dirty="0" err="1">
                <a:solidFill>
                  <a:schemeClr val="tx1"/>
                </a:solidFill>
                <a:latin typeface="Arial" charset="0"/>
                <a:ea typeface="ヒラギノ角ゴ Pro W3" pitchFamily="126" charset="-128"/>
                <a:cs typeface="ヒラギノ角ゴ Pro W3" pitchFamily="126" charset="-128"/>
              </a:rPr>
              <a:t>ill</a:t>
            </a:r>
            <a:r>
              <a:rPr lang="es-419" sz="1200" i="1" kern="1200" noProof="0" dirty="0">
                <a:solidFill>
                  <a:schemeClr val="tx1"/>
                </a:solidFill>
                <a:latin typeface="Arial" charset="0"/>
                <a:ea typeface="ヒラギノ角ゴ Pro W3" pitchFamily="126" charset="-128"/>
                <a:cs typeface="ヒラギノ角ゴ Pro W3" pitchFamily="126" charset="-128"/>
              </a:rPr>
              <a:t> </a:t>
            </a:r>
            <a:r>
              <a:rPr lang="es-419" sz="1200" i="1" kern="1200" noProof="0" dirty="0" err="1">
                <a:solidFill>
                  <a:schemeClr val="tx1"/>
                </a:solidFill>
                <a:latin typeface="Arial" charset="0"/>
                <a:ea typeface="ヒラギノ角ゴ Pro W3" pitchFamily="126" charset="-128"/>
                <a:cs typeface="ヒラギノ角ゴ Pro W3" pitchFamily="126" charset="-128"/>
              </a:rPr>
              <a:t>patient</a:t>
            </a:r>
            <a:r>
              <a:rPr lang="es-419" sz="1200" i="1" kern="1200" noProof="0" dirty="0">
                <a:solidFill>
                  <a:schemeClr val="tx1"/>
                </a:solidFill>
                <a:latin typeface="Arial" charset="0"/>
                <a:ea typeface="ヒラギノ角ゴ Pro W3" pitchFamily="126" charset="-128"/>
                <a:cs typeface="ヒラギノ角ゴ Pro W3" pitchFamily="126" charset="-128"/>
              </a:rPr>
              <a:t>: </a:t>
            </a:r>
            <a:r>
              <a:rPr lang="es-419" sz="1200" i="1" kern="1200" noProof="0" dirty="0" err="1">
                <a:solidFill>
                  <a:schemeClr val="tx1"/>
                </a:solidFill>
                <a:latin typeface="Arial" charset="0"/>
                <a:ea typeface="ヒラギノ角ゴ Pro W3" pitchFamily="126" charset="-128"/>
                <a:cs typeface="ヒラギノ角ゴ Pro W3" pitchFamily="126" charset="-128"/>
              </a:rPr>
              <a:t>Society</a:t>
            </a:r>
            <a:r>
              <a:rPr lang="es-419" sz="1200" i="1" kern="1200" noProof="0" dirty="0">
                <a:solidFill>
                  <a:schemeClr val="tx1"/>
                </a:solidFill>
                <a:latin typeface="Arial" charset="0"/>
                <a:ea typeface="ヒラギノ角ゴ Pro W3" pitchFamily="126" charset="-128"/>
                <a:cs typeface="ヒラギノ角ゴ Pro W3" pitchFamily="126" charset="-128"/>
              </a:rPr>
              <a:t> of </a:t>
            </a:r>
            <a:r>
              <a:rPr lang="es-419" sz="1200" i="1" kern="1200" noProof="0" dirty="0" err="1">
                <a:solidFill>
                  <a:schemeClr val="tx1"/>
                </a:solidFill>
                <a:latin typeface="Arial" charset="0"/>
                <a:ea typeface="ヒラギノ角ゴ Pro W3" pitchFamily="126" charset="-128"/>
                <a:cs typeface="ヒラギノ角ゴ Pro W3" pitchFamily="126" charset="-128"/>
              </a:rPr>
              <a:t>Critical</a:t>
            </a:r>
            <a:r>
              <a:rPr lang="es-419" sz="1200" i="1" kern="1200" noProof="0" dirty="0">
                <a:solidFill>
                  <a:schemeClr val="tx1"/>
                </a:solidFill>
                <a:latin typeface="Arial" charset="0"/>
                <a:ea typeface="ヒラギノ角ゴ Pro W3" pitchFamily="126" charset="-128"/>
                <a:cs typeface="ヒラギノ角ゴ Pro W3" pitchFamily="126" charset="-128"/>
              </a:rPr>
              <a:t> </a:t>
            </a:r>
            <a:r>
              <a:rPr lang="es-419" sz="1200" i="1" kern="1200" noProof="0" dirty="0" err="1">
                <a:solidFill>
                  <a:schemeClr val="tx1"/>
                </a:solidFill>
                <a:latin typeface="Arial" charset="0"/>
                <a:ea typeface="ヒラギノ角ゴ Pro W3" pitchFamily="126" charset="-128"/>
                <a:cs typeface="ヒラギノ角ゴ Pro W3" pitchFamily="126" charset="-128"/>
              </a:rPr>
              <a:t>Care</a:t>
            </a:r>
            <a:endParaRPr lang="es-419" sz="1200" i="1" kern="1200" noProof="0" dirty="0">
              <a:solidFill>
                <a:schemeClr val="tx1"/>
              </a:solidFill>
              <a:latin typeface="Arial" charset="0"/>
              <a:ea typeface="ヒラギノ角ゴ Pro W3" pitchFamily="126" charset="-128"/>
              <a:cs typeface="ヒラギノ角ゴ Pro W3" pitchFamily="126" charset="-128"/>
            </a:endParaRPr>
          </a:p>
          <a:p>
            <a:r>
              <a:rPr lang="es-419" sz="1200" i="1" kern="1200" noProof="0" dirty="0">
                <a:solidFill>
                  <a:schemeClr val="tx1"/>
                </a:solidFill>
                <a:latin typeface="Arial" charset="0"/>
                <a:ea typeface="ヒラギノ角ゴ Pro W3" pitchFamily="126" charset="-128"/>
                <a:cs typeface="ヒラギノ角ゴ Pro W3" pitchFamily="126" charset="-128"/>
              </a:rPr>
              <a:t>Medicine (SCCM) and American </a:t>
            </a:r>
            <a:r>
              <a:rPr lang="es-419" sz="1200" i="1" kern="1200" noProof="0" dirty="0" err="1">
                <a:solidFill>
                  <a:schemeClr val="tx1"/>
                </a:solidFill>
                <a:latin typeface="Arial" charset="0"/>
                <a:ea typeface="ヒラギノ角ゴ Pro W3" pitchFamily="126" charset="-128"/>
                <a:cs typeface="ヒラギノ角ゴ Pro W3" pitchFamily="126" charset="-128"/>
              </a:rPr>
              <a:t>Society</a:t>
            </a:r>
            <a:r>
              <a:rPr lang="es-419" sz="1200" i="1" kern="1200" noProof="0" dirty="0">
                <a:solidFill>
                  <a:schemeClr val="tx1"/>
                </a:solidFill>
                <a:latin typeface="Arial" charset="0"/>
                <a:ea typeface="ヒラギノ角ゴ Pro W3" pitchFamily="126" charset="-128"/>
                <a:cs typeface="ヒラギノ角ゴ Pro W3" pitchFamily="126" charset="-128"/>
              </a:rPr>
              <a:t> </a:t>
            </a:r>
            <a:r>
              <a:rPr lang="es-419" sz="1200" i="1" kern="1200" noProof="0" dirty="0" err="1">
                <a:solidFill>
                  <a:schemeClr val="tx1"/>
                </a:solidFill>
                <a:latin typeface="Arial" charset="0"/>
                <a:ea typeface="ヒラギノ角ゴ Pro W3" pitchFamily="126" charset="-128"/>
                <a:cs typeface="ヒラギノ角ゴ Pro W3" pitchFamily="126" charset="-128"/>
              </a:rPr>
              <a:t>for</a:t>
            </a:r>
            <a:r>
              <a:rPr lang="es-419" sz="1200" i="1" kern="1200" noProof="0" dirty="0">
                <a:solidFill>
                  <a:schemeClr val="tx1"/>
                </a:solidFill>
                <a:latin typeface="Arial" charset="0"/>
                <a:ea typeface="ヒラギノ角ゴ Pro W3" pitchFamily="126" charset="-128"/>
                <a:cs typeface="ヒラギノ角ゴ Pro W3" pitchFamily="126" charset="-128"/>
              </a:rPr>
              <a:t> Parenteral and Enteral </a:t>
            </a:r>
            <a:r>
              <a:rPr lang="es-419" sz="1200" i="1" kern="1200" noProof="0" dirty="0" err="1">
                <a:solidFill>
                  <a:schemeClr val="tx1"/>
                </a:solidFill>
                <a:latin typeface="Arial" charset="0"/>
                <a:ea typeface="ヒラギノ角ゴ Pro W3" pitchFamily="126" charset="-128"/>
                <a:cs typeface="ヒラギノ角ゴ Pro W3" pitchFamily="126" charset="-128"/>
              </a:rPr>
              <a:t>Nutrition</a:t>
            </a:r>
            <a:r>
              <a:rPr lang="es-419" sz="1200" i="1" kern="1200" noProof="0" dirty="0">
                <a:solidFill>
                  <a:schemeClr val="tx1"/>
                </a:solidFill>
                <a:latin typeface="Arial" charset="0"/>
                <a:ea typeface="ヒラギノ角ゴ Pro W3" pitchFamily="126" charset="-128"/>
                <a:cs typeface="ヒラギノ角ゴ Pro W3" pitchFamily="126" charset="-128"/>
              </a:rPr>
              <a:t>.  JPEN (2016) 40, 159 – 211</a:t>
            </a:r>
            <a:endParaRPr lang="es-419" sz="1200" kern="1200" noProof="0" dirty="0">
              <a:solidFill>
                <a:schemeClr val="tx1"/>
              </a:solidFill>
              <a:latin typeface="Arial" charset="0"/>
              <a:ea typeface="ヒラギノ角ゴ Pro W3" pitchFamily="126" charset="-128"/>
              <a:cs typeface="ヒラギノ角ゴ Pro W3" pitchFamily="126" charset="-128"/>
            </a:endParaRPr>
          </a:p>
          <a:p>
            <a:endParaRPr lang="en-US" dirty="0"/>
          </a:p>
        </p:txBody>
      </p:sp>
      <p:sp>
        <p:nvSpPr>
          <p:cNvPr id="4" name="Slide Number Placeholder 3"/>
          <p:cNvSpPr>
            <a:spLocks noGrp="1"/>
          </p:cNvSpPr>
          <p:nvPr>
            <p:ph type="sldNum" sz="quarter" idx="10"/>
          </p:nvPr>
        </p:nvSpPr>
        <p:spPr/>
        <p:txBody>
          <a:bodyPr/>
          <a:lstStyle/>
          <a:p>
            <a:fld id="{D1E17C49-65AD-B54D-96F5-117330D76185}" type="slidenum">
              <a:rPr lang="en-US"/>
              <a:pPr/>
              <a:t>50</a:t>
            </a:fld>
            <a:endParaRPr lang="en-US"/>
          </a:p>
        </p:txBody>
      </p:sp>
    </p:spTree>
    <p:extLst>
      <p:ext uri="{BB962C8B-B14F-4D97-AF65-F5344CB8AC3E}">
        <p14:creationId xmlns:p14="http://schemas.microsoft.com/office/powerpoint/2010/main" val="17801394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noProof="0" dirty="0"/>
              <a:t>Los conceptos clave de esta sesión son:</a:t>
            </a:r>
          </a:p>
          <a:p>
            <a:pPr indent="97200">
              <a:buFont typeface="Arial"/>
              <a:buChar char="•"/>
            </a:pPr>
            <a:r>
              <a:rPr lang="es-419" noProof="0" dirty="0"/>
              <a:t>El ayuno y el estrés </a:t>
            </a:r>
            <a:r>
              <a:rPr lang="es-419" noProof="0" dirty="0" err="1"/>
              <a:t>hipermetabólico</a:t>
            </a:r>
            <a:r>
              <a:rPr lang="es-419" noProof="0" dirty="0"/>
              <a:t> afectan de diferente manera el uso de las fuentes de energía.</a:t>
            </a:r>
          </a:p>
          <a:p>
            <a:pPr indent="97200">
              <a:buFont typeface="Arial"/>
              <a:buChar char="•"/>
            </a:pPr>
            <a:r>
              <a:rPr lang="es-419" noProof="0" dirty="0"/>
              <a:t>Existen grandes diferencias entre el metabolismo durante el ayuno y el metabolismo durante el estrés </a:t>
            </a:r>
            <a:r>
              <a:rPr lang="es-419" noProof="0" dirty="0" err="1"/>
              <a:t>hipermetabólico</a:t>
            </a:r>
            <a:r>
              <a:rPr lang="es-419" noProof="0" dirty="0"/>
              <a:t>.</a:t>
            </a:r>
          </a:p>
          <a:p>
            <a:pPr indent="97200">
              <a:buFont typeface="Arial"/>
              <a:buChar char="•"/>
            </a:pPr>
            <a:r>
              <a:rPr lang="es-419" noProof="0" dirty="0"/>
              <a:t>Todos los pacientes en estado crítico son candidatos para la terapia de nutrición.</a:t>
            </a:r>
          </a:p>
          <a:p>
            <a:pPr indent="97200">
              <a:buFont typeface="Arial"/>
              <a:buChar char="•"/>
            </a:pPr>
            <a:r>
              <a:rPr lang="es-419" noProof="0" dirty="0"/>
              <a:t>La malnutrición hospitalaria tiene una prevalencia significativa y se asocia invariablemente con malos resultados clínicos en el corto y el largo plazo.</a:t>
            </a:r>
          </a:p>
          <a:p>
            <a:pPr indent="97200">
              <a:buFont typeface="Arial"/>
              <a:buChar char="•"/>
            </a:pPr>
            <a:r>
              <a:rPr lang="es-419" noProof="0" dirty="0"/>
              <a:t>Los efectos de las enfermedades críticas sobre el estado funcional y sobre la calidad de vida persisten por períodos prolongados después del alta de la unidad de cuidado crítico.</a:t>
            </a:r>
          </a:p>
          <a:p>
            <a:endParaRPr lang="en-US" dirty="0"/>
          </a:p>
        </p:txBody>
      </p:sp>
      <p:sp>
        <p:nvSpPr>
          <p:cNvPr id="4" name="Slide Number Placeholder 3"/>
          <p:cNvSpPr>
            <a:spLocks noGrp="1"/>
          </p:cNvSpPr>
          <p:nvPr>
            <p:ph type="sldNum" sz="quarter" idx="10"/>
          </p:nvPr>
        </p:nvSpPr>
        <p:spPr/>
        <p:txBody>
          <a:bodyPr/>
          <a:lstStyle/>
          <a:p>
            <a:fld id="{D1E17C49-65AD-B54D-96F5-117330D76185}" type="slidenum">
              <a:rPr lang="en-US"/>
              <a:pPr/>
              <a:t>51</a:t>
            </a:fld>
            <a:endParaRPr lang="en-US"/>
          </a:p>
        </p:txBody>
      </p:sp>
    </p:spTree>
    <p:extLst>
      <p:ext uri="{BB962C8B-B14F-4D97-AF65-F5344CB8AC3E}">
        <p14:creationId xmlns:p14="http://schemas.microsoft.com/office/powerpoint/2010/main" val="887645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r>
              <a:rPr lang="es-419" noProof="0" dirty="0">
                <a:ea typeface="ヒラギノ角ゴ Pro W3" charset="-128"/>
                <a:cs typeface="ヒラギノ角ゴ Pro W3" charset="-128"/>
              </a:rPr>
              <a:t>Entre los hidratos de carbono se incluyen los azúcares, los almidones y las fibras. Los hidratos de carbono se componen de cadenas de glucosa. Los hidratos de carbono simples —monosacáridos y disacáridos (por ejemplo, la glucosa y la sacarosa)</a:t>
            </a:r>
            <a:r>
              <a:rPr lang="es-419" baseline="0" noProof="0" dirty="0">
                <a:ea typeface="ヒラギノ角ゴ Pro W3" charset="-128"/>
                <a:cs typeface="ヒラギノ角ゴ Pro W3" charset="-128"/>
              </a:rPr>
              <a:t> </a:t>
            </a:r>
            <a:r>
              <a:rPr lang="es-419" noProof="0" dirty="0">
                <a:ea typeface="ヒラギノ角ゴ Pro W3" charset="-128"/>
                <a:cs typeface="ヒラギノ角ゴ Pro W3" charset="-128"/>
              </a:rPr>
              <a:t> constan de unas dos unidades de glucosa, respectivamente. Los hidratos de carbono complejos (almidones y fibras) son cadenas de polisacáridos.</a:t>
            </a:r>
          </a:p>
          <a:p>
            <a:r>
              <a:rPr lang="es-419" noProof="0" dirty="0">
                <a:ea typeface="ヒラギノ角ゴ Pro W3" charset="-128"/>
                <a:cs typeface="ヒラギノ角ゴ Pro W3" charset="-128"/>
              </a:rPr>
              <a:t>La glucosa, el producto final principal de la digestión de los hidratos de carbono, se transporta a las células por el torrente sanguíneo. Allí, la glucosa se propaga en las células y se convierte en </a:t>
            </a:r>
            <a:r>
              <a:rPr lang="es-419" noProof="0" dirty="0" err="1">
                <a:ea typeface="ヒラギノ角ゴ Pro W3" charset="-128"/>
                <a:cs typeface="ヒラギノ角ゴ Pro W3" charset="-128"/>
              </a:rPr>
              <a:t>piruvato</a:t>
            </a:r>
            <a:r>
              <a:rPr lang="es-419" noProof="0" dirty="0">
                <a:ea typeface="ヒラギノ角ゴ Pro W3" charset="-128"/>
                <a:cs typeface="ヒラギノ角ゴ Pro W3" charset="-128"/>
              </a:rPr>
              <a:t>. En condiciones aerobias, el </a:t>
            </a:r>
            <a:r>
              <a:rPr lang="es-419" noProof="0" dirty="0" err="1">
                <a:ea typeface="ヒラギノ角ゴ Pro W3" charset="-128"/>
                <a:cs typeface="ヒラギノ角ゴ Pro W3" charset="-128"/>
              </a:rPr>
              <a:t>piruvato</a:t>
            </a:r>
            <a:r>
              <a:rPr lang="es-419" noProof="0" dirty="0">
                <a:ea typeface="ヒラギノ角ゴ Pro W3" charset="-128"/>
                <a:cs typeface="ヒラギノ角ゴ Pro W3" charset="-128"/>
              </a:rPr>
              <a:t> se convierte en acetil coenzima A. En la mitocondria, el acetil coenzima A entra en el ciclo de Krebs, con una producción neta de 7 ATP.</a:t>
            </a:r>
          </a:p>
          <a:p>
            <a:r>
              <a:rPr lang="es-419" noProof="0" dirty="0">
                <a:ea typeface="ヒラギノ角ゴ Pro W3" charset="-128"/>
                <a:cs typeface="ヒラギノ角ゴ Pro W3" charset="-128"/>
              </a:rPr>
              <a:t>Bajo condiciones anaeróbicas, no obstante, el </a:t>
            </a:r>
            <a:r>
              <a:rPr lang="es-419" noProof="0" dirty="0" err="1">
                <a:ea typeface="ヒラギノ角ゴ Pro W3" charset="-128"/>
                <a:cs typeface="ヒラギノ角ゴ Pro W3" charset="-128"/>
              </a:rPr>
              <a:t>piruvato</a:t>
            </a:r>
            <a:r>
              <a:rPr lang="es-419" noProof="0" dirty="0">
                <a:ea typeface="ヒラギノ角ゴ Pro W3" charset="-128"/>
                <a:cs typeface="ヒラギノ角ゴ Pro W3" charset="-128"/>
              </a:rPr>
              <a:t> se convierte en lactato. En el hígado, el lactato se convierte en glucosa a través del ciclo de Cori. Debido a que la glucólisis anaeróbica es menos eficiente que la glucólisis aeróbica, ésta produce sólo 2 ATP.</a:t>
            </a:r>
          </a:p>
          <a:p>
            <a:endParaRPr lang="es-419" noProof="0" dirty="0">
              <a:ea typeface="ヒラギノ角ゴ Pro W3" charset="-128"/>
              <a:cs typeface="ヒラギノ角ゴ Pro W3" charset="-128"/>
            </a:endParaRPr>
          </a:p>
          <a:p>
            <a:r>
              <a:rPr lang="es-419" b="0" i="1" noProof="0" dirty="0" err="1">
                <a:ea typeface="ヒラギノ角ゴ Pro W3" charset="-128"/>
                <a:cs typeface="ヒラギノ角ゴ Pro W3" charset="-128"/>
              </a:rPr>
              <a:t>Ling</a:t>
            </a:r>
            <a:r>
              <a:rPr lang="es-419" b="0" i="1" noProof="0" dirty="0">
                <a:ea typeface="ヒラギノ角ゴ Pro W3" charset="-128"/>
                <a:cs typeface="ヒラギノ角ゴ Pro W3" charset="-128"/>
              </a:rPr>
              <a:t> P-R, </a:t>
            </a:r>
            <a:r>
              <a:rPr lang="es-419" b="0" i="1" noProof="0" dirty="0" err="1">
                <a:ea typeface="ヒラギノ角ゴ Pro W3" charset="-128"/>
                <a:cs typeface="ヒラギノ角ゴ Pro W3" charset="-128"/>
              </a:rPr>
              <a:t>McCowen</a:t>
            </a:r>
            <a:r>
              <a:rPr lang="es-419" b="0" i="1" noProof="0" dirty="0">
                <a:ea typeface="ヒラギノ角ゴ Pro W3" charset="-128"/>
                <a:cs typeface="ヒラギノ角ゴ Pro W3" charset="-128"/>
              </a:rPr>
              <a:t> KC. </a:t>
            </a:r>
            <a:r>
              <a:rPr lang="es-419" b="0" i="1" noProof="0" dirty="0" err="1">
                <a:ea typeface="ヒラギノ角ゴ Pro W3" charset="-128"/>
                <a:cs typeface="ヒラギノ角ゴ Pro W3" charset="-128"/>
              </a:rPr>
              <a:t>Carbohydrates</a:t>
            </a:r>
            <a:r>
              <a:rPr lang="es-419" b="0" i="1" noProof="0" dirty="0">
                <a:ea typeface="ヒラギノ角ゴ Pro W3" charset="-128"/>
                <a:cs typeface="ヒラギノ角ゴ Pro W3" charset="-128"/>
              </a:rPr>
              <a:t>. In </a:t>
            </a:r>
            <a:r>
              <a:rPr lang="es-419" b="0" i="1" noProof="0" dirty="0" err="1">
                <a:ea typeface="ヒラギノ角ゴ Pro W3" charset="-128"/>
                <a:cs typeface="ヒラギノ角ゴ Pro W3" charset="-128"/>
              </a:rPr>
              <a:t>The</a:t>
            </a:r>
            <a:r>
              <a:rPr lang="es-419" b="0" i="1" noProof="0" dirty="0">
                <a:ea typeface="ヒラギノ角ゴ Pro W3" charset="-128"/>
                <a:cs typeface="ヒラギノ角ゴ Pro W3" charset="-128"/>
              </a:rPr>
              <a:t> A.S.P.E.N. </a:t>
            </a:r>
            <a:r>
              <a:rPr lang="es-419" b="0" i="1" noProof="0" dirty="0" err="1">
                <a:ea typeface="ヒラギノ角ゴ Pro W3" charset="-128"/>
                <a:cs typeface="ヒラギノ角ゴ Pro W3" charset="-128"/>
              </a:rPr>
              <a:t>Nutrition</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Support</a:t>
            </a:r>
            <a:r>
              <a:rPr lang="es-419" b="0" i="1" noProof="0" dirty="0">
                <a:ea typeface="ヒラギノ角ゴ Pro W3" charset="-128"/>
                <a:cs typeface="ヒラギノ角ゴ Pro W3" charset="-128"/>
              </a:rPr>
              <a:t> Core </a:t>
            </a:r>
            <a:r>
              <a:rPr lang="es-419" b="0" i="1" noProof="0" dirty="0" err="1">
                <a:ea typeface="ヒラギノ角ゴ Pro W3" charset="-128"/>
                <a:cs typeface="ヒラギノ角ゴ Pro W3" charset="-128"/>
              </a:rPr>
              <a:t>Curriculum</a:t>
            </a:r>
            <a:r>
              <a:rPr lang="es-419" b="0" i="1" noProof="0" dirty="0">
                <a:ea typeface="ヒラギノ角ゴ Pro W3" charset="-128"/>
                <a:cs typeface="ヒラギノ角ゴ Pro W3" charset="-128"/>
              </a:rPr>
              <a:t>. A Case-</a:t>
            </a:r>
            <a:r>
              <a:rPr lang="es-419" b="0" i="1" noProof="0" dirty="0" err="1">
                <a:ea typeface="ヒラギノ角ゴ Pro W3" charset="-128"/>
                <a:cs typeface="ヒラギノ角ゴ Pro W3" charset="-128"/>
              </a:rPr>
              <a:t>Based</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Approach-The</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AdultPatient</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Silver</a:t>
            </a:r>
            <a:r>
              <a:rPr lang="es-419" b="0" i="1" noProof="0" dirty="0">
                <a:ea typeface="ヒラギノ角ゴ Pro W3" charset="-128"/>
                <a:cs typeface="ヒラギノ角ゴ Pro W3" charset="-128"/>
              </a:rPr>
              <a:t> Spring, MD, A.S.P.E.N., 2007:33-47.</a:t>
            </a:r>
            <a:endParaRPr lang="es-419" sz="1000" b="0" i="1" noProof="0" dirty="0">
              <a:ea typeface="ヒラギノ角ゴ Pro W3" charset="-128"/>
              <a:cs typeface="ヒラギノ角ゴ Pro W3" charset="-128"/>
            </a:endParaRPr>
          </a:p>
        </p:txBody>
      </p:sp>
      <p:sp>
        <p:nvSpPr>
          <p:cNvPr id="62468" name="Slide Number Placeholder 3"/>
          <p:cNvSpPr>
            <a:spLocks noGrp="1"/>
          </p:cNvSpPr>
          <p:nvPr>
            <p:ph type="sldNum" sz="quarter" idx="5"/>
          </p:nvPr>
        </p:nvSpPr>
        <p:spPr>
          <a:noFill/>
        </p:spPr>
        <p:txBody>
          <a:bodyPr/>
          <a:lstStyle/>
          <a:p>
            <a:fld id="{CB8F71B6-89E1-A348-B73E-37BA61269B48}" type="slidenum">
              <a:rPr lang="en-US"/>
              <a:pPr/>
              <a:t>6</a:t>
            </a:fld>
            <a:endParaRPr lang="en-US"/>
          </a:p>
        </p:txBody>
      </p:sp>
      <p:sp>
        <p:nvSpPr>
          <p:cNvPr id="2" name="TextBox 1"/>
          <p:cNvSpPr txBox="1"/>
          <p:nvPr/>
        </p:nvSpPr>
        <p:spPr>
          <a:xfrm>
            <a:off x="-2554061" y="2691949"/>
            <a:ext cx="184666" cy="553998"/>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32959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lnSpcReduction="10000"/>
          </a:bodyPr>
          <a:lstStyle/>
          <a:p>
            <a:pPr>
              <a:lnSpc>
                <a:spcPct val="90000"/>
              </a:lnSpc>
            </a:pPr>
            <a:r>
              <a:rPr lang="en-US" dirty="0">
                <a:ea typeface="ヒラギノ角ゴ Pro W3" charset="-128"/>
                <a:cs typeface="ヒラギノ角ゴ Pro W3" charset="-128"/>
              </a:rPr>
              <a:t>La glucosa, producida a partir de los hidratos de carbono, es la principal fuente de energía. No obstante, la glucosa puede ser sintetizada a partir de sustratos que no se de </a:t>
            </a:r>
            <a:r>
              <a:rPr lang="es-419" noProof="0" dirty="0">
                <a:ea typeface="ヒラギノ角ゴ Pro W3" charset="-128"/>
                <a:cs typeface="ヒラギノ角ゴ Pro W3" charset="-128"/>
              </a:rPr>
              <a:t>originan en hidratos de carbono, por medio de la gluconeogénesis.</a:t>
            </a:r>
          </a:p>
          <a:p>
            <a:pPr>
              <a:lnSpc>
                <a:spcPct val="90000"/>
              </a:lnSpc>
            </a:pPr>
            <a:r>
              <a:rPr lang="es-419" noProof="0" dirty="0">
                <a:ea typeface="ヒラギノ角ゴ Pro W3" charset="-128"/>
                <a:cs typeface="ヒラギノ角ゴ Pro W3" charset="-128"/>
              </a:rPr>
              <a:t>Como se muestra en la parte inferior izquierda del gráfico, el ácido láctico, los aminoácidos derivados de las proteínas y el glicerol derivado de la grasa, se pueden convertir en glucosa. El punto de partida de la gluconeogénesis es el ácido pirúvico, aunque el ácido </a:t>
            </a:r>
            <a:r>
              <a:rPr lang="es-419" noProof="0" dirty="0" err="1">
                <a:ea typeface="ヒラギノ角ゴ Pro W3" charset="-128"/>
                <a:cs typeface="ヒラギノ角ゴ Pro W3" charset="-128"/>
              </a:rPr>
              <a:t>oxaloacético</a:t>
            </a:r>
            <a:r>
              <a:rPr lang="es-419" noProof="0" dirty="0">
                <a:ea typeface="ヒラギノ角ゴ Pro W3" charset="-128"/>
                <a:cs typeface="ヒラギノ角ゴ Pro W3" charset="-128"/>
              </a:rPr>
              <a:t> y la </a:t>
            </a:r>
            <a:r>
              <a:rPr lang="es-419" noProof="0" dirty="0" err="1">
                <a:ea typeface="ヒラギノ角ゴ Pro W3" charset="-128"/>
                <a:cs typeface="ヒラギノ角ゴ Pro W3" charset="-128"/>
              </a:rPr>
              <a:t>dihidroxiacetona</a:t>
            </a:r>
            <a:r>
              <a:rPr lang="es-419" noProof="0" dirty="0">
                <a:ea typeface="ヒラギノ角ゴ Pro W3" charset="-128"/>
                <a:cs typeface="ヒラギノ角ゴ Pro W3" charset="-128"/>
              </a:rPr>
              <a:t> fosfato también proporcionan puntos de entrada. La producción de glucosa a partir de sustratos que no se originan en hidratos de carbono consume energía. Como se muestra en el lado medio derecho de la gráfica, el 6 ATP se necesita para generar glucosa a través de la gluconeogénesis.</a:t>
            </a:r>
          </a:p>
          <a:p>
            <a:pPr>
              <a:lnSpc>
                <a:spcPct val="90000"/>
              </a:lnSpc>
            </a:pPr>
            <a:r>
              <a:rPr lang="es-419" noProof="0" dirty="0">
                <a:ea typeface="ヒラギノ角ゴ Pro W3" charset="-128"/>
                <a:cs typeface="ヒラギノ角ゴ Pro W3" charset="-128"/>
              </a:rPr>
              <a:t>La gluconeogénesis se produce principalmente en el hígado y una pequeña cantidad también se produce en la corteza del riñón. Una cantidad mínima de gluconeogénesis ocurre en el cerebro, los músculos esqueléticos, el músculo cardíaco y otros tejidos del cuerpo. Estos órganos, no obstante, necesitan la glucosa. Por lo tanto, la gluconeogénesis hepática ocurre constantemente para satisfacer estas necesidades.</a:t>
            </a:r>
          </a:p>
          <a:p>
            <a:pPr>
              <a:lnSpc>
                <a:spcPct val="90000"/>
              </a:lnSpc>
            </a:pPr>
            <a:r>
              <a:rPr lang="es-419" noProof="0" dirty="0">
                <a:ea typeface="ヒラギノ角ゴ Pro W3" charset="-128"/>
                <a:cs typeface="ヒラギノ角ゴ Pro W3" charset="-128"/>
              </a:rPr>
              <a:t>La gluconeogénesis se intensifica durante una enfermedad crítica debido al aumento de las necesidades de energía del cuerpo y porque la energía almacenada en el tejido adiposo se encuentra relativamente inaccesible por las inhibiciones en las vías </a:t>
            </a:r>
            <a:r>
              <a:rPr lang="es-419" noProof="0" dirty="0" err="1">
                <a:ea typeface="ヒラギノ角ゴ Pro W3" charset="-128"/>
                <a:cs typeface="ヒラギノ角ゴ Pro W3" charset="-128"/>
              </a:rPr>
              <a:t>lipolíticas</a:t>
            </a:r>
            <a:r>
              <a:rPr lang="es-419" noProof="0" dirty="0">
                <a:ea typeface="ヒラギノ角ゴ Pro W3" charset="-128"/>
                <a:cs typeface="ヒラギノ角ゴ Pro W3" charset="-128"/>
              </a:rPr>
              <a:t>.</a:t>
            </a:r>
          </a:p>
          <a:p>
            <a:pPr>
              <a:lnSpc>
                <a:spcPct val="90000"/>
              </a:lnSpc>
            </a:pPr>
            <a:endParaRPr lang="es-419" noProof="0" dirty="0">
              <a:ea typeface="ヒラギノ角ゴ Pro W3" charset="-128"/>
              <a:cs typeface="ヒラギノ角ゴ Pro W3" charset="-128"/>
            </a:endParaRPr>
          </a:p>
          <a:p>
            <a:pPr>
              <a:lnSpc>
                <a:spcPct val="90000"/>
              </a:lnSpc>
            </a:pPr>
            <a:r>
              <a:rPr lang="es-419" b="0" i="1" noProof="0" dirty="0" err="1">
                <a:ea typeface="ヒラギノ角ゴ Pro W3" charset="-128"/>
                <a:cs typeface="ヒラギノ角ゴ Pro W3" charset="-128"/>
              </a:rPr>
              <a:t>Ophardt</a:t>
            </a:r>
            <a:r>
              <a:rPr lang="es-419" b="0" i="1" noProof="0" dirty="0">
                <a:ea typeface="ヒラギノ角ゴ Pro W3" charset="-128"/>
                <a:cs typeface="ヒラギノ角ゴ Pro W3" charset="-128"/>
              </a:rPr>
              <a:t> CE. </a:t>
            </a:r>
            <a:r>
              <a:rPr lang="es-419" b="0" i="1" noProof="0" dirty="0" err="1">
                <a:ea typeface="ヒラギノ角ゴ Pro W3" charset="-128"/>
                <a:cs typeface="ヒラギノ角ゴ Pro W3" charset="-128"/>
              </a:rPr>
              <a:t>Carbohydrate</a:t>
            </a:r>
            <a:r>
              <a:rPr lang="es-419" b="0" i="1" noProof="0" dirty="0">
                <a:ea typeface="ヒラギノ角ゴ Pro W3" charset="-128"/>
                <a:cs typeface="ヒラギノ角ゴ Pro W3" charset="-128"/>
              </a:rPr>
              <a:t> </a:t>
            </a:r>
            <a:r>
              <a:rPr lang="es-419" b="0" i="1" noProof="0" dirty="0" err="1">
                <a:ea typeface="ヒラギノ角ゴ Pro W3" charset="-128"/>
                <a:cs typeface="ヒラギノ角ゴ Pro W3" charset="-128"/>
              </a:rPr>
              <a:t>metabolism</a:t>
            </a:r>
            <a:r>
              <a:rPr lang="es-419" b="0" i="1" noProof="0" dirty="0">
                <a:ea typeface="ヒラギノ角ゴ Pro W3" charset="-128"/>
                <a:cs typeface="ヒラギノ角ゴ Pro W3" charset="-128"/>
              </a:rPr>
              <a:t>. In: Virtual </a:t>
            </a:r>
            <a:r>
              <a:rPr lang="es-419" b="0" i="1" noProof="0" dirty="0" err="1">
                <a:ea typeface="ヒラギノ角ゴ Pro W3" charset="-128"/>
                <a:cs typeface="ヒラギノ角ゴ Pro W3" charset="-128"/>
              </a:rPr>
              <a:t>Chembook</a:t>
            </a:r>
            <a:r>
              <a:rPr lang="es-419" b="0" i="1" noProof="0" dirty="0">
                <a:ea typeface="ヒラギノ角ゴ Pro W3" charset="-128"/>
                <a:cs typeface="ヒラギノ角ゴ Pro W3" charset="-128"/>
              </a:rPr>
              <a:t>. http://www.elmhurst.edu/~chm/vchembook/index.html. </a:t>
            </a:r>
            <a:r>
              <a:rPr lang="es-419" b="0" i="1" noProof="0" dirty="0" err="1">
                <a:ea typeface="ヒラギノ角ゴ Pro W3" charset="-128"/>
                <a:cs typeface="ヒラギノ角ゴ Pro W3" charset="-128"/>
              </a:rPr>
              <a:t>Accessed</a:t>
            </a:r>
            <a:r>
              <a:rPr lang="es-419" b="0" i="1" noProof="0" dirty="0">
                <a:ea typeface="ヒラギノ角ゴ Pro W3" charset="-128"/>
                <a:cs typeface="ヒラギノ角ゴ Pro W3" charset="-128"/>
              </a:rPr>
              <a:t> 2/2/2011.</a:t>
            </a:r>
          </a:p>
        </p:txBody>
      </p:sp>
      <p:sp>
        <p:nvSpPr>
          <p:cNvPr id="63492" name="Slide Number Placeholder 3"/>
          <p:cNvSpPr>
            <a:spLocks noGrp="1"/>
          </p:cNvSpPr>
          <p:nvPr>
            <p:ph type="sldNum" sz="quarter" idx="5"/>
          </p:nvPr>
        </p:nvSpPr>
        <p:spPr>
          <a:noFill/>
        </p:spPr>
        <p:txBody>
          <a:bodyPr/>
          <a:lstStyle/>
          <a:p>
            <a:fld id="{C5A07469-31F0-8244-941E-EB813694BE5B}" type="slidenum">
              <a:rPr lang="en-US"/>
              <a:pPr/>
              <a:t>7</a:t>
            </a:fld>
            <a:endParaRPr lang="en-US"/>
          </a:p>
        </p:txBody>
      </p:sp>
    </p:spTree>
    <p:extLst>
      <p:ext uri="{BB962C8B-B14F-4D97-AF65-F5344CB8AC3E}">
        <p14:creationId xmlns:p14="http://schemas.microsoft.com/office/powerpoint/2010/main" val="2470566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r>
              <a:rPr lang="en-US" dirty="0"/>
              <a:t>Las grasa se compone de cadenas de triglicéridos. Éstas son moléculas formadas por 3 ácidos grasos enlazados a un núcleo de glicerol. La grasa es energéticamente densa y proporciona 9 kcal/g.</a:t>
            </a:r>
          </a:p>
          <a:p>
            <a:endParaRPr lang="en-US" b="0" i="1" dirty="0"/>
          </a:p>
          <a:p>
            <a:r>
              <a:rPr lang="en-US" b="0" i="1" dirty="0"/>
              <a:t>Hise ME, Brown JC. Lipids. In The A.S.P.E.N. Nutrition Support Core Curriculum. A Case-Based Approach-The Adult Patient. Silver Spring, MD, A.S.P.E.N., 2007:48-70.</a:t>
            </a:r>
          </a:p>
        </p:txBody>
      </p:sp>
      <p:sp>
        <p:nvSpPr>
          <p:cNvPr id="64516" name="Slide Number Placeholder 3"/>
          <p:cNvSpPr>
            <a:spLocks noGrp="1"/>
          </p:cNvSpPr>
          <p:nvPr>
            <p:ph type="sldNum" sz="quarter" idx="5"/>
          </p:nvPr>
        </p:nvSpPr>
        <p:spPr>
          <a:noFill/>
        </p:spPr>
        <p:txBody>
          <a:bodyPr/>
          <a:lstStyle/>
          <a:p>
            <a:fld id="{212EE724-CC5C-9C42-8CFF-D8BC94E0E660}" type="slidenum">
              <a:rPr lang="en-US"/>
              <a:pPr/>
              <a:t>8</a:t>
            </a:fld>
            <a:endParaRPr lang="en-US"/>
          </a:p>
        </p:txBody>
      </p:sp>
    </p:spTree>
    <p:extLst>
      <p:ext uri="{BB962C8B-B14F-4D97-AF65-F5344CB8AC3E}">
        <p14:creationId xmlns:p14="http://schemas.microsoft.com/office/powerpoint/2010/main" val="1846580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r>
              <a:rPr lang="es-419" noProof="0" dirty="0"/>
              <a:t>Después de la ingestión, la grasa proveniente de la dieta se emulsiona por medio de las sales biliares y los triglicéridos hidrolizados se absorben en el intestino. Posteriormente, los triglicéridos se ensamblan de nuevo y se cubren con proteínas y fosfolípidos para formar quilomicrones. Los quilomicrones son transferidos por medio del sistema linfático a la circulación sistémica y luego a las células. En las células, los quilomicrones son hidrolizados por la </a:t>
            </a:r>
            <a:r>
              <a:rPr lang="es-419" noProof="0" dirty="0" err="1"/>
              <a:t>lipoproteinlipasa</a:t>
            </a:r>
            <a:r>
              <a:rPr lang="es-419" noProof="0" dirty="0"/>
              <a:t> en sus ácidos grasos constituyentes y en glicerol. Los ácidos grasos se propagan en el citoplasma de la célula, donde son transportados hacia las mitocondrias a través de un transportador dependiente de L-</a:t>
            </a:r>
            <a:r>
              <a:rPr lang="es-419" noProof="0" dirty="0" err="1"/>
              <a:t>carnitina</a:t>
            </a:r>
            <a:r>
              <a:rPr lang="es-419" noProof="0" dirty="0"/>
              <a:t>. Los ácidos grasos producen 14 ATP por medio de la beta oxidación en la mitocondria.</a:t>
            </a:r>
          </a:p>
          <a:p>
            <a:r>
              <a:rPr lang="es-419" noProof="0" dirty="0"/>
              <a:t>Normalmente, los ácidos grasos se oxidan y producen una gran cantidad de energía. Sin embargo, en periodos de hipoxia y estrés </a:t>
            </a:r>
            <a:r>
              <a:rPr lang="es-419" noProof="0" dirty="0" err="1"/>
              <a:t>hipermetabólico</a:t>
            </a:r>
            <a:r>
              <a:rPr lang="es-419" noProof="0" dirty="0"/>
              <a:t>, los ácidos grasos se reciclan de vuelta a triglicéridos en el citoplasma y regresan a la sangre. Este reciclaje imposibilita su disponibilidad como fuente de energía celular.</a:t>
            </a:r>
          </a:p>
          <a:p>
            <a:endParaRPr lang="es-419" noProof="0" dirty="0"/>
          </a:p>
          <a:p>
            <a:r>
              <a:rPr lang="es-419" b="0" i="1" noProof="0" dirty="0" err="1"/>
              <a:t>Hise</a:t>
            </a:r>
            <a:r>
              <a:rPr lang="es-419" b="0" i="1" noProof="0" dirty="0"/>
              <a:t> ME, Brown JC. </a:t>
            </a:r>
            <a:r>
              <a:rPr lang="es-419" b="0" i="1" noProof="0" dirty="0" err="1"/>
              <a:t>Lipids</a:t>
            </a:r>
            <a:r>
              <a:rPr lang="es-419" b="0" i="1" noProof="0" dirty="0"/>
              <a:t>. In </a:t>
            </a:r>
            <a:r>
              <a:rPr lang="es-419" b="0" i="1" noProof="0" dirty="0" err="1"/>
              <a:t>The</a:t>
            </a:r>
            <a:r>
              <a:rPr lang="es-419" b="0" i="1" noProof="0" dirty="0"/>
              <a:t> A.S.P.E.N. </a:t>
            </a:r>
            <a:r>
              <a:rPr lang="es-419" b="0" i="1" noProof="0" dirty="0" err="1"/>
              <a:t>Nutrition</a:t>
            </a:r>
            <a:r>
              <a:rPr lang="es-419" b="0" i="1" noProof="0" dirty="0"/>
              <a:t> </a:t>
            </a:r>
            <a:r>
              <a:rPr lang="es-419" b="0" i="1" noProof="0" dirty="0" err="1"/>
              <a:t>Support</a:t>
            </a:r>
            <a:r>
              <a:rPr lang="es-419" b="0" i="1" noProof="0" dirty="0"/>
              <a:t> Core </a:t>
            </a:r>
            <a:r>
              <a:rPr lang="es-419" b="0" i="1" noProof="0" dirty="0" err="1"/>
              <a:t>Curriculum</a:t>
            </a:r>
            <a:r>
              <a:rPr lang="es-419" b="0" i="1" noProof="0" dirty="0"/>
              <a:t>. A Case-</a:t>
            </a:r>
            <a:r>
              <a:rPr lang="es-419" b="0" i="1" noProof="0" dirty="0" err="1"/>
              <a:t>Based</a:t>
            </a:r>
            <a:r>
              <a:rPr lang="es-419" b="0" i="1" noProof="0" dirty="0"/>
              <a:t> </a:t>
            </a:r>
            <a:r>
              <a:rPr lang="es-419" b="0" i="1" noProof="0" dirty="0" err="1"/>
              <a:t>Approach-The</a:t>
            </a:r>
            <a:r>
              <a:rPr lang="es-419" b="0" i="1" noProof="0" dirty="0"/>
              <a:t> </a:t>
            </a:r>
            <a:r>
              <a:rPr lang="es-419" b="0" i="1" noProof="0" dirty="0" err="1"/>
              <a:t>Adult</a:t>
            </a:r>
            <a:r>
              <a:rPr lang="es-419" b="0" i="1" noProof="0" dirty="0"/>
              <a:t> </a:t>
            </a:r>
            <a:r>
              <a:rPr lang="es-419" b="0" i="1" noProof="0" dirty="0" err="1"/>
              <a:t>Patient</a:t>
            </a:r>
            <a:r>
              <a:rPr lang="es-419" b="0" i="1" noProof="0" dirty="0"/>
              <a:t>. </a:t>
            </a:r>
            <a:r>
              <a:rPr lang="es-419" b="0" i="1" noProof="0" dirty="0" err="1"/>
              <a:t>SilverSpring</a:t>
            </a:r>
            <a:r>
              <a:rPr lang="es-419" b="0" i="1" noProof="0" dirty="0"/>
              <a:t>, MD, A.S.P.E.N., 2007:48-70.</a:t>
            </a:r>
            <a:endParaRPr lang="es-419" sz="1000" b="0" i="1" noProof="0" dirty="0">
              <a:solidFill>
                <a:srgbClr val="000000"/>
              </a:solidFill>
              <a:cs typeface="Arial" charset="0"/>
              <a:sym typeface="Arial" charset="0"/>
            </a:endParaRPr>
          </a:p>
        </p:txBody>
      </p:sp>
      <p:sp>
        <p:nvSpPr>
          <p:cNvPr id="64516" name="Slide Number Placeholder 3"/>
          <p:cNvSpPr>
            <a:spLocks noGrp="1"/>
          </p:cNvSpPr>
          <p:nvPr>
            <p:ph type="sldNum" sz="quarter" idx="5"/>
          </p:nvPr>
        </p:nvSpPr>
        <p:spPr>
          <a:noFill/>
        </p:spPr>
        <p:txBody>
          <a:bodyPr/>
          <a:lstStyle/>
          <a:p>
            <a:fld id="{212EE724-CC5C-9C42-8CFF-D8BC94E0E660}" type="slidenum">
              <a:rPr lang="en-US"/>
              <a:pPr/>
              <a:t>9</a:t>
            </a:fld>
            <a:endParaRPr lang="en-US"/>
          </a:p>
        </p:txBody>
      </p:sp>
    </p:spTree>
    <p:extLst>
      <p:ext uri="{BB962C8B-B14F-4D97-AF65-F5344CB8AC3E}">
        <p14:creationId xmlns:p14="http://schemas.microsoft.com/office/powerpoint/2010/main" val="2675835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La L-</a:t>
            </a:r>
            <a:r>
              <a:rPr lang="es-ES" noProof="0" dirty="0" err="1"/>
              <a:t>carnitina</a:t>
            </a:r>
            <a:r>
              <a:rPr lang="es-ES" noProof="0" dirty="0"/>
              <a:t>, derivada del aminoácido lisina, se encuentra en tejidos que necesitan altas cantidades de energía, tales como el tejido muscular. Es esencial para el metabolismo intermediario de los ácidos grasos. </a:t>
            </a:r>
          </a:p>
          <a:p>
            <a:r>
              <a:rPr lang="es-ES" noProof="0" dirty="0"/>
              <a:t>La  L-</a:t>
            </a:r>
            <a:r>
              <a:rPr lang="es-ES" noProof="0" dirty="0" err="1"/>
              <a:t>carnitina</a:t>
            </a:r>
            <a:r>
              <a:rPr lang="es-ES" noProof="0" dirty="0"/>
              <a:t> regula la concentración de la acetil coenzima A y la eliminación de grupos acilo tóxicos. Es crítica para la beta oxidación de ácidos grasos de cadena larga en las mitocondrias.</a:t>
            </a:r>
          </a:p>
          <a:p>
            <a:r>
              <a:rPr lang="es-ES" noProof="0" dirty="0"/>
              <a:t>La deficiencia de L-</a:t>
            </a:r>
            <a:r>
              <a:rPr lang="es-ES" noProof="0" dirty="0" err="1"/>
              <a:t>carnitina</a:t>
            </a:r>
            <a:r>
              <a:rPr lang="es-ES" noProof="0" dirty="0"/>
              <a:t> se ha reportado en pacientes con enfermedades críticas. Esto se debe al aumento de las pérdidas urinarias y a los efectos de las citoquinas inflamatorias sobre el metabolismo de la L-</a:t>
            </a:r>
            <a:r>
              <a:rPr lang="es-ES" noProof="0" dirty="0" err="1"/>
              <a:t>carnitina</a:t>
            </a:r>
            <a:r>
              <a:rPr lang="es-ES" noProof="0" dirty="0"/>
              <a:t>.</a:t>
            </a:r>
          </a:p>
          <a:p>
            <a:endParaRPr lang="es-ES" noProof="0" dirty="0"/>
          </a:p>
          <a:p>
            <a:r>
              <a:rPr lang="es-ES" b="0" i="1" noProof="0" dirty="0" err="1"/>
              <a:t>Evangeliou</a:t>
            </a:r>
            <a:r>
              <a:rPr lang="es-ES" b="0" i="1" noProof="0" dirty="0"/>
              <a:t> A, </a:t>
            </a:r>
            <a:r>
              <a:rPr lang="es-ES" b="0" i="1" noProof="0" dirty="0" err="1"/>
              <a:t>Vlassopoulos</a:t>
            </a:r>
            <a:r>
              <a:rPr lang="es-ES" b="0" i="1" noProof="0" dirty="0"/>
              <a:t> D. </a:t>
            </a:r>
            <a:r>
              <a:rPr lang="es-ES" b="0" i="1" noProof="0" dirty="0" err="1"/>
              <a:t>Carnitine</a:t>
            </a:r>
            <a:r>
              <a:rPr lang="es-ES" b="0" i="1" noProof="0" dirty="0"/>
              <a:t> </a:t>
            </a:r>
            <a:r>
              <a:rPr lang="es-ES" b="0" i="1" noProof="0" dirty="0" err="1"/>
              <a:t>metabolism</a:t>
            </a:r>
            <a:r>
              <a:rPr lang="es-ES" b="0" i="1" noProof="0" dirty="0"/>
              <a:t> and </a:t>
            </a:r>
            <a:r>
              <a:rPr lang="es-ES" b="0" i="1" noProof="0" dirty="0" err="1"/>
              <a:t>deficit</a:t>
            </a:r>
            <a:r>
              <a:rPr lang="es-ES" b="0" i="1" noProof="0" dirty="0"/>
              <a:t>— </a:t>
            </a:r>
            <a:r>
              <a:rPr lang="es-ES" b="0" i="1" noProof="0" dirty="0" err="1"/>
              <a:t>when</a:t>
            </a:r>
            <a:r>
              <a:rPr lang="es-ES" b="0" i="1" noProof="0" dirty="0"/>
              <a:t> </a:t>
            </a:r>
            <a:r>
              <a:rPr lang="es-ES" b="0" i="1" noProof="0" dirty="0" err="1"/>
              <a:t>supplementation</a:t>
            </a:r>
            <a:r>
              <a:rPr lang="es-ES" b="0" i="1" noProof="0" dirty="0"/>
              <a:t> </a:t>
            </a:r>
            <a:r>
              <a:rPr lang="es-ES" b="0" i="1" noProof="0" dirty="0" err="1"/>
              <a:t>is</a:t>
            </a:r>
            <a:r>
              <a:rPr lang="es-ES" b="0" i="1" noProof="0" dirty="0"/>
              <a:t> </a:t>
            </a:r>
            <a:r>
              <a:rPr lang="es-ES" b="0" i="1" noProof="0" dirty="0" err="1"/>
              <a:t>necessary</a:t>
            </a:r>
            <a:r>
              <a:rPr lang="es-ES" b="0" i="1" noProof="0" dirty="0"/>
              <a:t>? </a:t>
            </a:r>
            <a:r>
              <a:rPr lang="es-ES" b="0" i="1" noProof="0" dirty="0" err="1"/>
              <a:t>Curr</a:t>
            </a:r>
            <a:r>
              <a:rPr lang="es-ES" b="0" i="1" noProof="0" dirty="0"/>
              <a:t> </a:t>
            </a:r>
            <a:r>
              <a:rPr lang="es-ES" b="0" i="1" noProof="0" dirty="0" err="1"/>
              <a:t>Pharm</a:t>
            </a:r>
            <a:r>
              <a:rPr lang="es-ES" b="0" i="1" noProof="0" dirty="0"/>
              <a:t> </a:t>
            </a:r>
            <a:r>
              <a:rPr lang="es-ES" b="0" i="1" noProof="0" dirty="0" err="1"/>
              <a:t>Biotechnol</a:t>
            </a:r>
            <a:r>
              <a:rPr lang="es-ES" b="0" i="1" noProof="0" dirty="0"/>
              <a:t> 2003;4:211-219.</a:t>
            </a:r>
          </a:p>
        </p:txBody>
      </p:sp>
      <p:sp>
        <p:nvSpPr>
          <p:cNvPr id="4" name="Marcador de número de diapositiva 3"/>
          <p:cNvSpPr>
            <a:spLocks noGrp="1"/>
          </p:cNvSpPr>
          <p:nvPr>
            <p:ph type="sldNum" sz="quarter" idx="10"/>
          </p:nvPr>
        </p:nvSpPr>
        <p:spPr/>
        <p:txBody>
          <a:bodyPr/>
          <a:lstStyle/>
          <a:p>
            <a:fld id="{D1E17C49-65AD-B54D-96F5-117330D76185}" type="slidenum">
              <a:rPr lang="en-US" smtClean="0"/>
              <a:pPr/>
              <a:t>10</a:t>
            </a:fld>
            <a:endParaRPr lang="en-US"/>
          </a:p>
        </p:txBody>
      </p:sp>
    </p:spTree>
    <p:extLst>
      <p:ext uri="{BB962C8B-B14F-4D97-AF65-F5344CB8AC3E}">
        <p14:creationId xmlns:p14="http://schemas.microsoft.com/office/powerpoint/2010/main" val="17432222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F3291CC8-1BF0-4D39-8BF8-9394A21365EB}" type="datetimeFigureOut">
              <a:rPr lang="es-CO" smtClean="0"/>
              <a:t>25/09/20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57"/>
            <a:ext cx="12193526" cy="6857143"/>
          </a:xfrm>
          <a:prstGeom prst="rect">
            <a:avLst/>
          </a:prstGeom>
        </p:spPr>
      </p:pic>
    </p:spTree>
    <p:extLst>
      <p:ext uri="{BB962C8B-B14F-4D97-AF65-F5344CB8AC3E}">
        <p14:creationId xmlns:p14="http://schemas.microsoft.com/office/powerpoint/2010/main" val="3028817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F3291CC8-1BF0-4D39-8BF8-9394A21365EB}" type="datetimeFigureOut">
              <a:rPr lang="es-CO" smtClean="0"/>
              <a:t>25/09/20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422888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F3291CC8-1BF0-4D39-8BF8-9394A21365EB}" type="datetimeFigureOut">
              <a:rPr lang="es-CO" smtClean="0"/>
              <a:t>25/09/20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2182003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4" name="Marcador de fecha 3"/>
          <p:cNvSpPr>
            <a:spLocks noGrp="1"/>
          </p:cNvSpPr>
          <p:nvPr>
            <p:ph type="dt" sz="half" idx="10"/>
          </p:nvPr>
        </p:nvSpPr>
        <p:spPr>
          <a:xfrm>
            <a:off x="838200" y="6356350"/>
            <a:ext cx="2743200" cy="365125"/>
          </a:xfrm>
          <a:prstGeom prst="rect">
            <a:avLst/>
          </a:prstGeom>
        </p:spPr>
        <p:txBody>
          <a:bodyPr/>
          <a:lstStyle/>
          <a:p>
            <a:fld id="{F3291CC8-1BF0-4D39-8BF8-9394A21365EB}" type="datetimeFigureOut">
              <a:rPr lang="es-CO" smtClean="0"/>
              <a:t>25/09/20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pic>
        <p:nvPicPr>
          <p:cNvPr id="9" name="Imagen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58059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F3291CC8-1BF0-4D39-8BF8-9394A21365EB}" type="datetimeFigureOut">
              <a:rPr lang="es-CO" smtClean="0"/>
              <a:t>25/09/20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2173147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a:xfrm>
            <a:off x="838200" y="6356350"/>
            <a:ext cx="2743200" cy="365125"/>
          </a:xfrm>
          <a:prstGeom prst="rect">
            <a:avLst/>
          </a:prstGeom>
        </p:spPr>
        <p:txBody>
          <a:bodyPr/>
          <a:lstStyle/>
          <a:p>
            <a:fld id="{F3291CC8-1BF0-4D39-8BF8-9394A21365EB}" type="datetimeFigureOut">
              <a:rPr lang="es-CO" smtClean="0"/>
              <a:t>25/09/20</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3508100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a:xfrm>
            <a:off x="838200" y="6356350"/>
            <a:ext cx="2743200" cy="365125"/>
          </a:xfrm>
          <a:prstGeom prst="rect">
            <a:avLst/>
          </a:prstGeom>
        </p:spPr>
        <p:txBody>
          <a:bodyPr/>
          <a:lstStyle/>
          <a:p>
            <a:fld id="{F3291CC8-1BF0-4D39-8BF8-9394A21365EB}" type="datetimeFigureOut">
              <a:rPr lang="es-CO" smtClean="0"/>
              <a:t>25/09/20</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2685846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a:xfrm>
            <a:off x="838200" y="6356350"/>
            <a:ext cx="2743200" cy="365125"/>
          </a:xfrm>
          <a:prstGeom prst="rect">
            <a:avLst/>
          </a:prstGeom>
        </p:spPr>
        <p:txBody>
          <a:bodyPr/>
          <a:lstStyle/>
          <a:p>
            <a:fld id="{F3291CC8-1BF0-4D39-8BF8-9394A21365EB}" type="datetimeFigureOut">
              <a:rPr lang="es-CO" smtClean="0"/>
              <a:t>25/09/20</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1054396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838200" y="6356350"/>
            <a:ext cx="2743200" cy="365125"/>
          </a:xfrm>
          <a:prstGeom prst="rect">
            <a:avLst/>
          </a:prstGeom>
        </p:spPr>
        <p:txBody>
          <a:bodyPr/>
          <a:lstStyle/>
          <a:p>
            <a:fld id="{F3291CC8-1BF0-4D39-8BF8-9394A21365EB}" type="datetimeFigureOut">
              <a:rPr lang="es-CO" smtClean="0"/>
              <a:t>25/09/20</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1303316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a:xfrm>
            <a:off x="838200" y="6356350"/>
            <a:ext cx="2743200" cy="365125"/>
          </a:xfrm>
          <a:prstGeom prst="rect">
            <a:avLst/>
          </a:prstGeom>
        </p:spPr>
        <p:txBody>
          <a:bodyPr/>
          <a:lstStyle/>
          <a:p>
            <a:fld id="{F3291CC8-1BF0-4D39-8BF8-9394A21365EB}" type="datetimeFigureOut">
              <a:rPr lang="es-CO" smtClean="0"/>
              <a:t>25/09/20</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1053441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a:xfrm>
            <a:off x="838200" y="6356350"/>
            <a:ext cx="2743200" cy="365125"/>
          </a:xfrm>
          <a:prstGeom prst="rect">
            <a:avLst/>
          </a:prstGeom>
        </p:spPr>
        <p:txBody>
          <a:bodyPr/>
          <a:lstStyle/>
          <a:p>
            <a:fld id="{F3291CC8-1BF0-4D39-8BF8-9394A21365EB}" type="datetimeFigureOut">
              <a:rPr lang="es-CO" smtClean="0"/>
              <a:t>25/09/20</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329230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O"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29DFD6-0408-4F50-AD43-A578F038F630}" type="slidenum">
              <a:rPr lang="es-CO" smtClean="0"/>
              <a:t>‹Nº›</a:t>
            </a:fld>
            <a:endParaRPr lang="es-CO"/>
          </a:p>
        </p:txBody>
      </p:sp>
    </p:spTree>
    <p:extLst>
      <p:ext uri="{BB962C8B-B14F-4D97-AF65-F5344CB8AC3E}">
        <p14:creationId xmlns:p14="http://schemas.microsoft.com/office/powerpoint/2010/main" val="223531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7820891" y="714261"/>
            <a:ext cx="4099560" cy="12891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2800" b="1" dirty="0">
                <a:solidFill>
                  <a:schemeClr val="bg1"/>
                </a:solidFill>
                <a:latin typeface="Verdana" panose="020B0604030504040204" pitchFamily="34" charset="0"/>
                <a:ea typeface="Verdana" panose="020B0604030504040204" pitchFamily="34" charset="0"/>
              </a:rPr>
              <a:t>CUIDADO CRÍTICO</a:t>
            </a:r>
          </a:p>
        </p:txBody>
      </p:sp>
      <p:sp>
        <p:nvSpPr>
          <p:cNvPr id="5" name="Marcador de contenido 2"/>
          <p:cNvSpPr txBox="1">
            <a:spLocks/>
          </p:cNvSpPr>
          <p:nvPr/>
        </p:nvSpPr>
        <p:spPr>
          <a:xfrm>
            <a:off x="7562988" y="3820799"/>
            <a:ext cx="4357463" cy="15631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3200" b="1" dirty="0">
                <a:solidFill>
                  <a:schemeClr val="bg1"/>
                </a:solidFill>
                <a:latin typeface="Arial" panose="020B0604020202020204" pitchFamily="34" charset="0"/>
                <a:cs typeface="Arial" panose="020B0604020202020204" pitchFamily="34" charset="0"/>
              </a:rPr>
              <a:t>Consideraciones Nutricionales Durante La Enfermedad Crítica</a:t>
            </a:r>
          </a:p>
        </p:txBody>
      </p:sp>
    </p:spTree>
    <p:extLst>
      <p:ext uri="{BB962C8B-B14F-4D97-AF65-F5344CB8AC3E}">
        <p14:creationId xmlns:p14="http://schemas.microsoft.com/office/powerpoint/2010/main" val="4106111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2-SLD11.jpg" descr="/GaryBDaMan/ScreenPlay 2010/TNT3.0-2010/TNT30-WORKING FILES 072710/Session 2/S2-SLD11.jpg"/>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6878009" y="3713911"/>
            <a:ext cx="4178300" cy="1447800"/>
          </a:xfrm>
          <a:prstGeom prst="rect">
            <a:avLst/>
          </a:prstGeom>
          <a:noFill/>
          <a:ln w="9525">
            <a:noFill/>
            <a:miter lim="800000"/>
            <a:headEnd/>
            <a:tailEnd/>
          </a:ln>
        </p:spPr>
      </p:pic>
      <p:sp>
        <p:nvSpPr>
          <p:cNvPr id="7" name="Rectangle 3"/>
          <p:cNvSpPr txBox="1">
            <a:spLocks noChangeArrowheads="1"/>
          </p:cNvSpPr>
          <p:nvPr/>
        </p:nvSpPr>
        <p:spPr bwMode="auto">
          <a:xfrm>
            <a:off x="1468811" y="2124065"/>
            <a:ext cx="5222247" cy="35004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81600" indent="-291600" eaLnBrk="0" fontAlgn="base" hangingPunct="0">
              <a:spcBef>
                <a:spcPct val="20000"/>
              </a:spcBef>
              <a:spcAft>
                <a:spcPct val="0"/>
              </a:spcAft>
              <a:buSzPct val="100000"/>
              <a:buFont typeface="Arial"/>
              <a:buChar char="•"/>
              <a:defRPr/>
            </a:pPr>
            <a:r>
              <a:rPr lang="es-CO" sz="2400" kern="0" dirty="0">
                <a:solidFill>
                  <a:srgbClr val="1D68B4"/>
                </a:solidFill>
                <a:latin typeface="Arial" panose="020B0604020202020204" pitchFamily="34" charset="0"/>
                <a:ea typeface="ヒラギノ角ゴ Pro W3" pitchFamily="126" charset="-128"/>
                <a:cs typeface="Arial" panose="020B0604020202020204" pitchFamily="34" charset="0"/>
              </a:rPr>
              <a:t>Derivada de la lisina</a:t>
            </a:r>
          </a:p>
          <a:p>
            <a:pPr marL="381600" indent="-291600" eaLnBrk="0" fontAlgn="base" hangingPunct="0">
              <a:spcBef>
                <a:spcPct val="20000"/>
              </a:spcBef>
              <a:spcAft>
                <a:spcPct val="0"/>
              </a:spcAft>
              <a:buSzPct val="100000"/>
              <a:buFont typeface="Arial"/>
              <a:buChar char="•"/>
              <a:defRPr/>
            </a:pPr>
            <a:r>
              <a:rPr lang="es-CO" sz="2400" kern="0" dirty="0">
                <a:solidFill>
                  <a:srgbClr val="1D68B4"/>
                </a:solidFill>
                <a:latin typeface="Arial" panose="020B0604020202020204" pitchFamily="34" charset="0"/>
                <a:ea typeface="ヒラギノ角ゴ Pro W3" pitchFamily="126" charset="-128"/>
                <a:cs typeface="Arial" panose="020B0604020202020204" pitchFamily="34" charset="0"/>
              </a:rPr>
              <a:t>Esencial para el metabolismo intermediario de ácidos grasos</a:t>
            </a:r>
          </a:p>
          <a:p>
            <a:pPr marL="381600" indent="-291600" eaLnBrk="0" fontAlgn="base" hangingPunct="0">
              <a:spcBef>
                <a:spcPct val="20000"/>
              </a:spcBef>
              <a:spcAft>
                <a:spcPct val="0"/>
              </a:spcAft>
              <a:buSzPct val="100000"/>
              <a:buFont typeface="Arial"/>
              <a:buChar char="•"/>
              <a:defRPr/>
            </a:pPr>
            <a:r>
              <a:rPr lang="es-CO" sz="2400" kern="0" dirty="0">
                <a:solidFill>
                  <a:srgbClr val="1D68B4"/>
                </a:solidFill>
                <a:latin typeface="Arial" panose="020B0604020202020204" pitchFamily="34" charset="0"/>
                <a:ea typeface="ヒラギノ角ゴ Pro W3" pitchFamily="126" charset="-128"/>
                <a:cs typeface="Arial" panose="020B0604020202020204" pitchFamily="34" charset="0"/>
              </a:rPr>
              <a:t>Fundamental para la beta oxidación de los ácidos grasos de cadena larga en la mitocondria</a:t>
            </a:r>
          </a:p>
          <a:p>
            <a:pPr marL="381600" indent="-291600" eaLnBrk="0" fontAlgn="base" hangingPunct="0">
              <a:spcBef>
                <a:spcPct val="20000"/>
              </a:spcBef>
              <a:spcAft>
                <a:spcPct val="0"/>
              </a:spcAft>
              <a:buSzPct val="100000"/>
              <a:buFont typeface="Arial"/>
              <a:buChar char="•"/>
              <a:defRPr/>
            </a:pPr>
            <a:r>
              <a:rPr lang="es-CO" sz="2400" kern="0" dirty="0">
                <a:solidFill>
                  <a:srgbClr val="1D68B4"/>
                </a:solidFill>
                <a:latin typeface="Arial" panose="020B0604020202020204" pitchFamily="34" charset="0"/>
                <a:ea typeface="ヒラギノ角ゴ Pro W3" pitchFamily="126" charset="-128"/>
                <a:cs typeface="Arial" panose="020B0604020202020204" pitchFamily="34" charset="0"/>
              </a:rPr>
              <a:t>Puede presentarse su deficiencia durante la enfermedad crítica</a:t>
            </a:r>
            <a:endParaRPr lang="es-CO" sz="2400" kern="0" dirty="0">
              <a:solidFill>
                <a:srgbClr val="1D68B4"/>
              </a:solidFill>
              <a:latin typeface="Arial" panose="020B0604020202020204" pitchFamily="34" charset="0"/>
              <a:ea typeface="Arial Unicode MS" charset="0"/>
              <a:cs typeface="Arial" panose="020B0604020202020204" pitchFamily="34" charset="0"/>
            </a:endParaRPr>
          </a:p>
        </p:txBody>
      </p:sp>
      <p:sp>
        <p:nvSpPr>
          <p:cNvPr id="8" name="Text Box 4"/>
          <p:cNvSpPr txBox="1">
            <a:spLocks noChangeArrowheads="1"/>
          </p:cNvSpPr>
          <p:nvPr/>
        </p:nvSpPr>
        <p:spPr bwMode="auto">
          <a:xfrm>
            <a:off x="6096000" y="5257801"/>
            <a:ext cx="184150" cy="366713"/>
          </a:xfrm>
          <a:prstGeom prst="rect">
            <a:avLst/>
          </a:prstGeom>
          <a:noFill/>
          <a:ln w="9525">
            <a:noFill/>
            <a:miter lim="800000"/>
            <a:headEnd/>
            <a:tailEnd/>
          </a:ln>
        </p:spPr>
        <p:txBody>
          <a:bodyPr wrap="none">
            <a:prstTxWarp prst="textNoShape">
              <a:avLst/>
            </a:prstTxWarp>
            <a:spAutoFit/>
          </a:bodyPr>
          <a:lstStyle/>
          <a:p>
            <a:endParaRPr lang="en-US">
              <a:latin typeface="Verdana" charset="0"/>
            </a:endParaRPr>
          </a:p>
        </p:txBody>
      </p:sp>
      <p:sp>
        <p:nvSpPr>
          <p:cNvPr id="9" name="Rectangle 2"/>
          <p:cNvSpPr txBox="1">
            <a:spLocks noChangeArrowheads="1"/>
          </p:cNvSpPr>
          <p:nvPr/>
        </p:nvSpPr>
        <p:spPr bwMode="auto">
          <a:xfrm>
            <a:off x="2019300" y="265255"/>
            <a:ext cx="8153400" cy="10636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defRPr/>
            </a:pPr>
            <a:r>
              <a:rPr lang="es-CO" sz="3200" b="1" dirty="0">
                <a:solidFill>
                  <a:srgbClr val="1D68B4"/>
                </a:solidFill>
                <a:latin typeface="Arial" panose="020B0604020202020204" pitchFamily="34" charset="0"/>
                <a:cs typeface="Arial" panose="020B0604020202020204" pitchFamily="34" charset="0"/>
              </a:rPr>
              <a:t>La l-</a:t>
            </a:r>
            <a:r>
              <a:rPr lang="es-CO" sz="3200" b="1" dirty="0" err="1">
                <a:solidFill>
                  <a:srgbClr val="1D68B4"/>
                </a:solidFill>
                <a:latin typeface="Arial" panose="020B0604020202020204" pitchFamily="34" charset="0"/>
                <a:cs typeface="Arial" panose="020B0604020202020204" pitchFamily="34" charset="0"/>
              </a:rPr>
              <a:t>carnitina</a:t>
            </a:r>
            <a:r>
              <a:rPr lang="es-CO" sz="3200" b="1" dirty="0">
                <a:solidFill>
                  <a:srgbClr val="1D68B4"/>
                </a:solidFill>
                <a:latin typeface="Arial" panose="020B0604020202020204" pitchFamily="34" charset="0"/>
                <a:cs typeface="Arial" panose="020B0604020202020204" pitchFamily="34" charset="0"/>
              </a:rPr>
              <a:t> ayuda al</a:t>
            </a:r>
            <a:br>
              <a:rPr lang="es-CO" sz="3200" b="1" dirty="0">
                <a:solidFill>
                  <a:srgbClr val="1D68B4"/>
                </a:solidFill>
                <a:latin typeface="Arial" panose="020B0604020202020204" pitchFamily="34" charset="0"/>
                <a:cs typeface="Arial" panose="020B0604020202020204" pitchFamily="34" charset="0"/>
              </a:rPr>
            </a:br>
            <a:r>
              <a:rPr lang="es-CO" sz="3200" b="1" dirty="0">
                <a:solidFill>
                  <a:srgbClr val="1D68B4"/>
                </a:solidFill>
                <a:latin typeface="Arial" panose="020B0604020202020204" pitchFamily="34" charset="0"/>
                <a:cs typeface="Arial" panose="020B0604020202020204" pitchFamily="34" charset="0"/>
              </a:rPr>
              <a:t>metabolismo de las grasas</a:t>
            </a:r>
            <a:endParaRPr lang="es-CO" sz="3200" b="1" kern="0" dirty="0">
              <a:solidFill>
                <a:srgbClr val="1D68B4"/>
              </a:solidFill>
              <a:latin typeface="Arial" panose="020B0604020202020204" pitchFamily="34" charset="0"/>
              <a:cs typeface="Arial" panose="020B0604020202020204" pitchFamily="34" charset="0"/>
            </a:endParaRPr>
          </a:p>
        </p:txBody>
      </p:sp>
      <p:sp>
        <p:nvSpPr>
          <p:cNvPr id="12" name="TextBox 11"/>
          <p:cNvSpPr txBox="1"/>
          <p:nvPr/>
        </p:nvSpPr>
        <p:spPr>
          <a:xfrm>
            <a:off x="1562826" y="5595595"/>
            <a:ext cx="4887912" cy="400110"/>
          </a:xfrm>
          <a:prstGeom prst="rect">
            <a:avLst/>
          </a:prstGeom>
          <a:noFill/>
        </p:spPr>
        <p:txBody>
          <a:bodyPr wrap="square" rtlCol="0">
            <a:spAutoFit/>
          </a:bodyPr>
          <a:lstStyle/>
          <a:p>
            <a:r>
              <a:rPr lang="en-US" sz="1000" i="1" dirty="0" err="1">
                <a:solidFill>
                  <a:srgbClr val="1D68B4"/>
                </a:solidFill>
                <a:latin typeface="Arial" panose="020B0604020202020204" pitchFamily="34" charset="0"/>
                <a:cs typeface="Arial" panose="020B0604020202020204" pitchFamily="34" charset="0"/>
              </a:rPr>
              <a:t>Evangeliou</a:t>
            </a:r>
            <a:r>
              <a:rPr lang="en-US" sz="1000" i="1" dirty="0">
                <a:solidFill>
                  <a:srgbClr val="1D68B4"/>
                </a:solidFill>
                <a:latin typeface="Arial" panose="020B0604020202020204" pitchFamily="34" charset="0"/>
                <a:cs typeface="Arial" panose="020B0604020202020204" pitchFamily="34" charset="0"/>
              </a:rPr>
              <a:t> A, et al. </a:t>
            </a:r>
            <a:r>
              <a:rPr lang="en-US" sz="1000" i="1" dirty="0" err="1">
                <a:solidFill>
                  <a:srgbClr val="1D68B4"/>
                </a:solidFill>
                <a:latin typeface="Arial" panose="020B0604020202020204" pitchFamily="34" charset="0"/>
                <a:cs typeface="Arial" panose="020B0604020202020204" pitchFamily="34" charset="0"/>
              </a:rPr>
              <a:t>Curr</a:t>
            </a:r>
            <a:r>
              <a:rPr lang="en-US" sz="1000" i="1" dirty="0">
                <a:solidFill>
                  <a:srgbClr val="1D68B4"/>
                </a:solidFill>
                <a:latin typeface="Arial" panose="020B0604020202020204" pitchFamily="34" charset="0"/>
                <a:cs typeface="Arial" panose="020B0604020202020204" pitchFamily="34" charset="0"/>
              </a:rPr>
              <a:t> </a:t>
            </a:r>
            <a:r>
              <a:rPr lang="en-US" sz="1000" i="1" dirty="0" err="1">
                <a:solidFill>
                  <a:srgbClr val="1D68B4"/>
                </a:solidFill>
                <a:latin typeface="Arial" panose="020B0604020202020204" pitchFamily="34" charset="0"/>
                <a:cs typeface="Arial" panose="020B0604020202020204" pitchFamily="34" charset="0"/>
              </a:rPr>
              <a:t>Pharm</a:t>
            </a:r>
            <a:r>
              <a:rPr lang="en-US" sz="1000" i="1" dirty="0">
                <a:solidFill>
                  <a:srgbClr val="1D68B4"/>
                </a:solidFill>
                <a:latin typeface="Arial" panose="020B0604020202020204" pitchFamily="34" charset="0"/>
                <a:cs typeface="Arial" panose="020B0604020202020204" pitchFamily="34" charset="0"/>
              </a:rPr>
              <a:t> </a:t>
            </a:r>
            <a:r>
              <a:rPr lang="en-US" sz="1000" i="1" dirty="0" err="1">
                <a:solidFill>
                  <a:srgbClr val="1D68B4"/>
                </a:solidFill>
                <a:latin typeface="Arial" panose="020B0604020202020204" pitchFamily="34" charset="0"/>
                <a:cs typeface="Arial" panose="020B0604020202020204" pitchFamily="34" charset="0"/>
              </a:rPr>
              <a:t>Biotechnol</a:t>
            </a:r>
            <a:r>
              <a:rPr lang="en-US" sz="1000" i="1" dirty="0">
                <a:solidFill>
                  <a:srgbClr val="1D68B4"/>
                </a:solidFill>
                <a:latin typeface="Arial" panose="020B0604020202020204" pitchFamily="34" charset="0"/>
                <a:cs typeface="Arial" panose="020B0604020202020204" pitchFamily="34" charset="0"/>
              </a:rPr>
              <a:t> 2003;4:211-219</a:t>
            </a:r>
            <a:r>
              <a:rPr lang="en-US" sz="1000" i="1" dirty="0">
                <a:solidFill>
                  <a:srgbClr val="595959"/>
                </a:solidFill>
                <a:latin typeface="Arial" panose="020B0604020202020204" pitchFamily="34" charset="0"/>
                <a:cs typeface="Arial" panose="020B0604020202020204" pitchFamily="34" charset="0"/>
              </a:rPr>
              <a:t>.</a:t>
            </a:r>
          </a:p>
          <a:p>
            <a:endParaRPr lang="es-ES_tradnl" sz="1000" dirty="0">
              <a:latin typeface="Arial" panose="020B0604020202020204" pitchFamily="34" charset="0"/>
              <a:cs typeface="Arial" panose="020B0604020202020204" pitchFamily="34" charset="0"/>
            </a:endParaRPr>
          </a:p>
        </p:txBody>
      </p:sp>
      <p:pic>
        <p:nvPicPr>
          <p:cNvPr id="11" name="Picture 10" descr="escudos2 escudo verde.psd"/>
          <p:cNvPicPr>
            <a:picLocks noChangeAspect="1"/>
          </p:cNvPicPr>
          <p:nvPr/>
        </p:nvPicPr>
        <p:blipFill>
          <a:blip r:embed="rId4"/>
          <a:stretch>
            <a:fillRect/>
          </a:stretch>
        </p:blipFill>
        <p:spPr>
          <a:xfrm>
            <a:off x="8338509" y="1769301"/>
            <a:ext cx="1257300" cy="1504188"/>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554480" y="1954955"/>
            <a:ext cx="6454150" cy="37785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81600" indent="-291600" eaLnBrk="0" fontAlgn="base" hangingPunct="0">
              <a:lnSpc>
                <a:spcPts val="3200"/>
              </a:lnSpc>
              <a:spcBef>
                <a:spcPct val="20000"/>
              </a:spcBef>
              <a:spcAft>
                <a:spcPct val="0"/>
              </a:spcAft>
              <a:buSzPct val="100000"/>
              <a:buFont typeface="Arial"/>
              <a:buChar char="•"/>
              <a:defRPr/>
            </a:pPr>
            <a:r>
              <a:rPr lang="es-CO" sz="2400" kern="0" dirty="0">
                <a:solidFill>
                  <a:srgbClr val="1D68B4"/>
                </a:solidFill>
                <a:latin typeface="Arial" panose="020B0604020202020204" pitchFamily="34" charset="0"/>
                <a:ea typeface="ヒラギノ角ゴ Pro W3" pitchFamily="126" charset="-128"/>
                <a:cs typeface="Arial" panose="020B0604020202020204" pitchFamily="34" charset="0"/>
              </a:rPr>
              <a:t>Proveen energía</a:t>
            </a:r>
          </a:p>
          <a:p>
            <a:pPr marL="381600" indent="-291600" eaLnBrk="0" fontAlgn="base" hangingPunct="0">
              <a:lnSpc>
                <a:spcPts val="3200"/>
              </a:lnSpc>
              <a:spcBef>
                <a:spcPct val="20000"/>
              </a:spcBef>
              <a:spcAft>
                <a:spcPct val="0"/>
              </a:spcAft>
              <a:buSzPct val="100000"/>
              <a:buFont typeface="Arial"/>
              <a:buChar char="•"/>
              <a:defRPr/>
            </a:pPr>
            <a:r>
              <a:rPr lang="es-CO" sz="2400" kern="0" dirty="0">
                <a:solidFill>
                  <a:srgbClr val="1D68B4"/>
                </a:solidFill>
                <a:latin typeface="Arial" panose="020B0604020202020204" pitchFamily="34" charset="0"/>
                <a:ea typeface="ヒラギノ角ゴ Pro W3" pitchFamily="126" charset="-128"/>
                <a:cs typeface="Arial" panose="020B0604020202020204" pitchFamily="34" charset="0"/>
              </a:rPr>
              <a:t>Fuente de ácidos grasos esenciales</a:t>
            </a:r>
          </a:p>
          <a:p>
            <a:pPr marL="381600" indent="-291600" eaLnBrk="0" fontAlgn="base" hangingPunct="0">
              <a:lnSpc>
                <a:spcPts val="3200"/>
              </a:lnSpc>
              <a:spcBef>
                <a:spcPct val="20000"/>
              </a:spcBef>
              <a:spcAft>
                <a:spcPct val="0"/>
              </a:spcAft>
              <a:buSzPct val="100000"/>
              <a:buFont typeface="Arial"/>
              <a:buChar char="•"/>
              <a:defRPr/>
            </a:pPr>
            <a:r>
              <a:rPr lang="es-CO" sz="2400" kern="0" dirty="0">
                <a:solidFill>
                  <a:srgbClr val="1D68B4"/>
                </a:solidFill>
                <a:latin typeface="Arial" panose="020B0604020202020204" pitchFamily="34" charset="0"/>
                <a:ea typeface="ヒラギノ角ゴ Pro W3" pitchFamily="126" charset="-128"/>
                <a:cs typeface="Arial" panose="020B0604020202020204" pitchFamily="34" charset="0"/>
              </a:rPr>
              <a:t>Preservan la masa celular magra</a:t>
            </a:r>
          </a:p>
          <a:p>
            <a:pPr marL="381600" indent="-291600" eaLnBrk="0" fontAlgn="base" hangingPunct="0">
              <a:lnSpc>
                <a:spcPts val="3200"/>
              </a:lnSpc>
              <a:spcBef>
                <a:spcPct val="20000"/>
              </a:spcBef>
              <a:spcAft>
                <a:spcPct val="0"/>
              </a:spcAft>
              <a:buSzPct val="100000"/>
              <a:buFont typeface="Arial"/>
              <a:buChar char="•"/>
              <a:defRPr/>
            </a:pPr>
            <a:r>
              <a:rPr lang="es-CO" sz="2400" kern="0" dirty="0">
                <a:solidFill>
                  <a:srgbClr val="1D68B4"/>
                </a:solidFill>
                <a:latin typeface="Arial" panose="020B0604020202020204" pitchFamily="34" charset="0"/>
                <a:ea typeface="ヒラギノ角ゴ Pro W3" pitchFamily="126" charset="-128"/>
                <a:cs typeface="Arial" panose="020B0604020202020204" pitchFamily="34" charset="0"/>
              </a:rPr>
              <a:t>Combustible preferido del músculo, corazón e hígado</a:t>
            </a:r>
          </a:p>
          <a:p>
            <a:pPr marL="381600" indent="-291600">
              <a:lnSpc>
                <a:spcPts val="3200"/>
              </a:lnSpc>
              <a:buSzPct val="100000"/>
              <a:buFont typeface="Arial"/>
              <a:buChar char="•"/>
              <a:defRPr/>
            </a:pPr>
            <a:r>
              <a:rPr lang="es-CO" sz="2400" kern="0" dirty="0">
                <a:solidFill>
                  <a:srgbClr val="1D68B4"/>
                </a:solidFill>
                <a:latin typeface="Arial" panose="020B0604020202020204" pitchFamily="34" charset="0"/>
                <a:ea typeface="ヒラギノ角ゴ Pro W3" pitchFamily="126" charset="-128"/>
                <a:cs typeface="Arial" panose="020B0604020202020204" pitchFamily="34" charset="0"/>
              </a:rPr>
              <a:t>Reducen la hiperglicemia (menor aporte de glucosa para generar energía)</a:t>
            </a:r>
            <a:endParaRPr lang="es-CO" sz="2400" kern="0" dirty="0">
              <a:solidFill>
                <a:srgbClr val="1D68B4"/>
              </a:solidFill>
              <a:latin typeface="Arial" panose="020B0604020202020204" pitchFamily="34" charset="0"/>
              <a:ea typeface="Arial Unicode MS" charset="0"/>
              <a:cs typeface="Arial" panose="020B0604020202020204" pitchFamily="34" charset="0"/>
            </a:endParaRPr>
          </a:p>
          <a:p>
            <a:pPr marL="381600" indent="-291600" eaLnBrk="0" fontAlgn="base" hangingPunct="0">
              <a:spcBef>
                <a:spcPct val="20000"/>
              </a:spcBef>
              <a:spcAft>
                <a:spcPct val="0"/>
              </a:spcAft>
              <a:buSzPct val="100000"/>
              <a:buFont typeface="Arial"/>
              <a:buChar char="•"/>
              <a:defRPr/>
            </a:pPr>
            <a:endParaRPr lang="en-US" sz="2400" kern="0" dirty="0">
              <a:solidFill>
                <a:srgbClr val="1D68B4"/>
              </a:solidFill>
              <a:latin typeface="Arial" panose="020B0604020202020204" pitchFamily="34" charset="0"/>
              <a:ea typeface="Arial Unicode MS" charset="0"/>
              <a:cs typeface="Arial" panose="020B0604020202020204" pitchFamily="34" charset="0"/>
            </a:endParaRPr>
          </a:p>
        </p:txBody>
      </p:sp>
      <p:sp>
        <p:nvSpPr>
          <p:cNvPr id="5" name="Rectangle 2"/>
          <p:cNvSpPr txBox="1">
            <a:spLocks noChangeArrowheads="1"/>
          </p:cNvSpPr>
          <p:nvPr/>
        </p:nvSpPr>
        <p:spPr bwMode="auto">
          <a:xfrm>
            <a:off x="2019300" y="250317"/>
            <a:ext cx="8153400" cy="10636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defRPr/>
            </a:pPr>
            <a:r>
              <a:rPr lang="es-CO" sz="3200" b="1" dirty="0">
                <a:solidFill>
                  <a:srgbClr val="1D68B4"/>
                </a:solidFill>
                <a:latin typeface="Arial" panose="020B0604020202020204" pitchFamily="34" charset="0"/>
                <a:cs typeface="Arial" panose="020B0604020202020204" pitchFamily="34" charset="0"/>
              </a:rPr>
              <a:t>Los lípidos son benéficos</a:t>
            </a:r>
          </a:p>
          <a:p>
            <a:pPr lvl="0" algn="ctr">
              <a:spcBef>
                <a:spcPct val="0"/>
              </a:spcBef>
              <a:buClrTx/>
              <a:defRPr/>
            </a:pPr>
            <a:r>
              <a:rPr lang="es-CO" sz="3200" b="1" kern="0" dirty="0">
                <a:solidFill>
                  <a:srgbClr val="1D68B4"/>
                </a:solidFill>
                <a:latin typeface="Arial" panose="020B0604020202020204" pitchFamily="34" charset="0"/>
                <a:cs typeface="Arial" panose="020B0604020202020204" pitchFamily="34" charset="0"/>
              </a:rPr>
              <a:t>y ejercen efectos terapéuticos </a:t>
            </a:r>
            <a:r>
              <a:rPr lang="en-US" sz="3200" b="1" kern="0" dirty="0">
                <a:solidFill>
                  <a:srgbClr val="1D68B4"/>
                </a:solidFill>
                <a:latin typeface="Arial" panose="020B0604020202020204" pitchFamily="34" charset="0"/>
                <a:ea typeface="ヒラギノ角ゴ Pro W3" charset="-128"/>
                <a:cs typeface="Arial" panose="020B0604020202020204" pitchFamily="34" charset="0"/>
              </a:rPr>
              <a:t>(I)</a:t>
            </a:r>
          </a:p>
        </p:txBody>
      </p:sp>
      <p:pic>
        <p:nvPicPr>
          <p:cNvPr id="6" name="Picture 5" descr="escudos escudo verde.psd"/>
          <p:cNvPicPr>
            <a:picLocks noChangeAspect="1"/>
          </p:cNvPicPr>
          <p:nvPr/>
        </p:nvPicPr>
        <p:blipFill>
          <a:blip r:embed="rId3"/>
          <a:stretch>
            <a:fillRect/>
          </a:stretch>
        </p:blipFill>
        <p:spPr>
          <a:xfrm>
            <a:off x="8622102" y="1954955"/>
            <a:ext cx="1550598" cy="1855079"/>
          </a:xfrm>
          <a:prstGeom prst="rect">
            <a:avLst/>
          </a:prstGeom>
        </p:spPr>
      </p:pic>
      <p:sp>
        <p:nvSpPr>
          <p:cNvPr id="7" name="TextBox 11">
            <a:extLst>
              <a:ext uri="{FF2B5EF4-FFF2-40B4-BE49-F238E27FC236}">
                <a16:creationId xmlns:a16="http://schemas.microsoft.com/office/drawing/2014/main" id="{FDC453AC-D1FE-4CB1-A4C0-FD3F351038B2}"/>
              </a:ext>
            </a:extLst>
          </p:cNvPr>
          <p:cNvSpPr txBox="1"/>
          <p:nvPr/>
        </p:nvSpPr>
        <p:spPr>
          <a:xfrm>
            <a:off x="1664208" y="5315155"/>
            <a:ext cx="6803136" cy="246221"/>
          </a:xfrm>
          <a:prstGeom prst="rect">
            <a:avLst/>
          </a:prstGeom>
          <a:noFill/>
        </p:spPr>
        <p:txBody>
          <a:bodyPr wrap="square" rtlCol="0">
            <a:spAutoFit/>
          </a:bodyPr>
          <a:lstStyle/>
          <a:p>
            <a:r>
              <a:rPr lang="en-US" sz="1000" i="1" dirty="0" err="1">
                <a:solidFill>
                  <a:srgbClr val="1D68B4"/>
                </a:solidFill>
                <a:latin typeface="Arial" panose="020B0604020202020204" pitchFamily="34" charset="0"/>
                <a:cs typeface="Arial" panose="020B0604020202020204" pitchFamily="34" charset="0"/>
              </a:rPr>
              <a:t>Insel</a:t>
            </a:r>
            <a:r>
              <a:rPr lang="en-US" sz="1000" i="1" dirty="0">
                <a:solidFill>
                  <a:srgbClr val="1D68B4"/>
                </a:solidFill>
                <a:latin typeface="Arial" panose="020B0604020202020204" pitchFamily="34" charset="0"/>
                <a:cs typeface="Arial" panose="020B0604020202020204" pitchFamily="34" charset="0"/>
              </a:rPr>
              <a:t> P, Ross D, McMahon K, Bernstein M.. In Nutrition. Sudbury, MA, Jones &amp; Bartlett Publishing, 2011:335-386.</a:t>
            </a:r>
            <a:endParaRPr lang="es-ES_tradnl" sz="1000" i="1" dirty="0">
              <a:solidFill>
                <a:srgbClr val="1D68B4"/>
              </a:solidFill>
              <a:latin typeface="Arial" panose="020B0604020202020204" pitchFamily="34" charset="0"/>
              <a:cs typeface="Arial" panose="020B0604020202020204" pitchFamily="34" charset="0"/>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609542" y="2027816"/>
            <a:ext cx="9563158" cy="3897496"/>
          </a:xfrm>
          <a:prstGeom prst="rect">
            <a:avLst/>
          </a:prstGeom>
          <a:noFill/>
          <a:ln w="9525">
            <a:noFill/>
            <a:miter lim="800000"/>
            <a:headEnd/>
            <a:tailEnd/>
          </a:ln>
        </p:spPr>
        <p:txBody>
          <a:bodyPr vert="horz" wrap="square" lIns="91440" tIns="0" rIns="91440" bIns="45720" numCol="1" anchor="t" anchorCtr="0" compatLnSpc="1">
            <a:prstTxWarp prst="textNoShape">
              <a:avLst/>
            </a:prstTxWarp>
          </a:bodyPr>
          <a:lstStyle/>
          <a:p>
            <a:pPr marL="291600" indent="-201600" eaLnBrk="0" fontAlgn="base" hangingPunct="0">
              <a:spcBef>
                <a:spcPct val="20000"/>
              </a:spcBef>
              <a:spcAft>
                <a:spcPct val="0"/>
              </a:spcAft>
              <a:buSzPct val="100000"/>
              <a:buFont typeface="Arial"/>
              <a:buChar char="•"/>
              <a:defRPr/>
            </a:pPr>
            <a:r>
              <a:rPr lang="es-CO" sz="2400" kern="0" dirty="0">
                <a:solidFill>
                  <a:srgbClr val="1D68B4"/>
                </a:solidFill>
                <a:latin typeface="Arial" panose="020B0604020202020204" pitchFamily="34" charset="0"/>
                <a:ea typeface="ヒラギノ角ゴ Pro W3" pitchFamily="126" charset="-128"/>
                <a:cs typeface="Arial" panose="020B0604020202020204" pitchFamily="34" charset="0"/>
              </a:rPr>
              <a:t>Disminuyen la producción de CO</a:t>
            </a:r>
            <a:r>
              <a:rPr lang="es-CO" sz="2400" kern="0" baseline="-25000" dirty="0">
                <a:solidFill>
                  <a:srgbClr val="1D68B4"/>
                </a:solidFill>
                <a:latin typeface="Arial" panose="020B0604020202020204" pitchFamily="34" charset="0"/>
                <a:ea typeface="ヒラギノ角ゴ Pro W3" pitchFamily="126" charset="-128"/>
                <a:cs typeface="Arial" panose="020B0604020202020204" pitchFamily="34" charset="0"/>
              </a:rPr>
              <a:t>2</a:t>
            </a:r>
            <a:r>
              <a:rPr lang="es-CO" sz="2400" kern="0" dirty="0">
                <a:solidFill>
                  <a:srgbClr val="1D68B4"/>
                </a:solidFill>
                <a:latin typeface="Arial" panose="020B0604020202020204" pitchFamily="34" charset="0"/>
                <a:ea typeface="ヒラギノ角ゴ Pro W3" pitchFamily="126" charset="-128"/>
                <a:cs typeface="Arial" panose="020B0604020202020204" pitchFamily="34" charset="0"/>
              </a:rPr>
              <a:t> (al aportarse menos glucosa)</a:t>
            </a:r>
          </a:p>
          <a:p>
            <a:pPr marL="291600" indent="-201600" eaLnBrk="0" fontAlgn="base" hangingPunct="0">
              <a:spcBef>
                <a:spcPct val="20000"/>
              </a:spcBef>
              <a:spcAft>
                <a:spcPct val="0"/>
              </a:spcAft>
              <a:buSzPct val="100000"/>
              <a:buFont typeface="Arial"/>
              <a:buChar char="•"/>
              <a:defRPr/>
            </a:pPr>
            <a:r>
              <a:rPr lang="es-CO" sz="2400" kern="0" dirty="0">
                <a:solidFill>
                  <a:srgbClr val="1D68B4"/>
                </a:solidFill>
                <a:latin typeface="Arial" panose="020B0604020202020204" pitchFamily="34" charset="0"/>
                <a:ea typeface="ヒラギノ角ゴ Pro W3" pitchFamily="126" charset="-128"/>
                <a:cs typeface="Arial" panose="020B0604020202020204" pitchFamily="34" charset="0"/>
              </a:rPr>
              <a:t>Reducen el hígado graso y la esteatosis hepática (lipogénesis hepática)</a:t>
            </a:r>
          </a:p>
          <a:p>
            <a:pPr marL="291600" indent="-201600" eaLnBrk="0" fontAlgn="base" hangingPunct="0">
              <a:spcBef>
                <a:spcPct val="20000"/>
              </a:spcBef>
              <a:spcAft>
                <a:spcPct val="0"/>
              </a:spcAft>
              <a:buSzPct val="100000"/>
              <a:buFont typeface="Arial"/>
              <a:buChar char="•"/>
              <a:defRPr/>
            </a:pPr>
            <a:r>
              <a:rPr lang="es-CO" sz="2400" kern="0" dirty="0">
                <a:solidFill>
                  <a:srgbClr val="1D68B4"/>
                </a:solidFill>
                <a:latin typeface="Arial" panose="020B0604020202020204" pitchFamily="34" charset="0"/>
                <a:ea typeface="ヒラギノ角ゴ Pro W3" pitchFamily="126" charset="-128"/>
                <a:cs typeface="Arial" panose="020B0604020202020204" pitchFamily="34" charset="0"/>
              </a:rPr>
              <a:t>Disminuyen la osmolaridad (importante para uso venoso periférico)</a:t>
            </a:r>
          </a:p>
          <a:p>
            <a:pPr marL="291600" indent="-201600" eaLnBrk="0" fontAlgn="base" hangingPunct="0">
              <a:spcBef>
                <a:spcPct val="20000"/>
              </a:spcBef>
              <a:spcAft>
                <a:spcPct val="0"/>
              </a:spcAft>
              <a:buSzPct val="100000"/>
              <a:buFont typeface="Arial"/>
              <a:buChar char="•"/>
              <a:defRPr/>
            </a:pPr>
            <a:r>
              <a:rPr lang="es-CO" sz="2400" kern="0" dirty="0">
                <a:solidFill>
                  <a:srgbClr val="1D68B4"/>
                </a:solidFill>
                <a:latin typeface="Arial" panose="020B0604020202020204" pitchFamily="34" charset="0"/>
                <a:ea typeface="ヒラギノ角ゴ Pro W3" pitchFamily="126" charset="-128"/>
                <a:cs typeface="Arial" panose="020B0604020202020204" pitchFamily="34" charset="0"/>
              </a:rPr>
              <a:t>Reguladores importantes de la transcripción genética</a:t>
            </a:r>
          </a:p>
          <a:p>
            <a:pPr marL="291600" indent="-201600">
              <a:buSzPct val="100000"/>
              <a:buFont typeface="Arial"/>
              <a:buChar char="•"/>
              <a:defRPr/>
            </a:pPr>
            <a:r>
              <a:rPr lang="es-CO" sz="2400" kern="0" dirty="0">
                <a:solidFill>
                  <a:srgbClr val="1D68B4"/>
                </a:solidFill>
                <a:latin typeface="Arial" panose="020B0604020202020204" pitchFamily="34" charset="0"/>
                <a:ea typeface="ヒラギノ角ゴ Pro W3" pitchFamily="126" charset="-128"/>
                <a:cs typeface="Arial" panose="020B0604020202020204" pitchFamily="34" charset="0"/>
              </a:rPr>
              <a:t>Esenciales para la proliferación celular y la función de las membranas celulares</a:t>
            </a:r>
          </a:p>
          <a:p>
            <a:pPr marL="291600" indent="-201600">
              <a:buSzPct val="100000"/>
              <a:buFont typeface="Arial"/>
              <a:buChar char="•"/>
              <a:defRPr/>
            </a:pPr>
            <a:r>
              <a:rPr lang="es-CO" sz="2400" kern="0" dirty="0">
                <a:solidFill>
                  <a:srgbClr val="1D68B4"/>
                </a:solidFill>
                <a:latin typeface="Arial" panose="020B0604020202020204" pitchFamily="34" charset="0"/>
                <a:ea typeface="Arial Unicode MS" charset="0"/>
                <a:cs typeface="Arial" panose="020B0604020202020204" pitchFamily="34" charset="0"/>
              </a:rPr>
              <a:t>Modulan la lesión celular (falla orgánica) y la reparación tisular (resolución de la enfermedad)</a:t>
            </a:r>
          </a:p>
          <a:p>
            <a:pPr marL="725488" indent="-236538">
              <a:buSzPct val="100000"/>
              <a:buFont typeface="Arial"/>
              <a:buChar char="•"/>
              <a:defRPr/>
            </a:pPr>
            <a:r>
              <a:rPr lang="es-CO" sz="2200" i="1" kern="0" dirty="0">
                <a:solidFill>
                  <a:srgbClr val="1D68B4"/>
                </a:solidFill>
                <a:latin typeface="Arial" panose="020B0604020202020204" pitchFamily="34" charset="0"/>
                <a:ea typeface="Arial Unicode MS" charset="0"/>
                <a:cs typeface="Arial" panose="020B0604020202020204" pitchFamily="34" charset="0"/>
              </a:rPr>
              <a:t>Inflamación y daño oxidativo</a:t>
            </a:r>
          </a:p>
        </p:txBody>
      </p:sp>
      <p:pic>
        <p:nvPicPr>
          <p:cNvPr id="6" name="Picture 5" descr="escudos escudo verde.psd"/>
          <p:cNvPicPr>
            <a:picLocks noChangeAspect="1"/>
          </p:cNvPicPr>
          <p:nvPr/>
        </p:nvPicPr>
        <p:blipFill>
          <a:blip r:embed="rId3"/>
          <a:stretch>
            <a:fillRect/>
          </a:stretch>
        </p:blipFill>
        <p:spPr>
          <a:xfrm>
            <a:off x="10337292" y="2027816"/>
            <a:ext cx="1403604" cy="1679221"/>
          </a:xfrm>
          <a:prstGeom prst="rect">
            <a:avLst/>
          </a:prstGeom>
        </p:spPr>
      </p:pic>
      <p:sp>
        <p:nvSpPr>
          <p:cNvPr id="7" name="TextBox 11">
            <a:extLst>
              <a:ext uri="{FF2B5EF4-FFF2-40B4-BE49-F238E27FC236}">
                <a16:creationId xmlns:a16="http://schemas.microsoft.com/office/drawing/2014/main" id="{40AA5D74-5A53-4451-BF75-441D2BF50B6B}"/>
              </a:ext>
            </a:extLst>
          </p:cNvPr>
          <p:cNvSpPr txBox="1"/>
          <p:nvPr/>
        </p:nvSpPr>
        <p:spPr>
          <a:xfrm>
            <a:off x="907816" y="6026312"/>
            <a:ext cx="5584423" cy="215444"/>
          </a:xfrm>
          <a:prstGeom prst="rect">
            <a:avLst/>
          </a:prstGeom>
          <a:noFill/>
        </p:spPr>
        <p:txBody>
          <a:bodyPr wrap="square" rtlCol="0">
            <a:spAutoFit/>
          </a:bodyPr>
          <a:lstStyle/>
          <a:p>
            <a:r>
              <a:rPr lang="en-US" sz="800" i="1" dirty="0" err="1">
                <a:solidFill>
                  <a:srgbClr val="1D68B4"/>
                </a:solidFill>
                <a:latin typeface="Arial" panose="020B0604020202020204" pitchFamily="34" charset="0"/>
                <a:cs typeface="Arial" panose="020B0604020202020204" pitchFamily="34" charset="0"/>
              </a:rPr>
              <a:t>Insel</a:t>
            </a:r>
            <a:r>
              <a:rPr lang="en-US" sz="800" i="1" dirty="0">
                <a:solidFill>
                  <a:srgbClr val="1D68B4"/>
                </a:solidFill>
                <a:latin typeface="Arial" panose="020B0604020202020204" pitchFamily="34" charset="0"/>
                <a:cs typeface="Arial" panose="020B0604020202020204" pitchFamily="34" charset="0"/>
              </a:rPr>
              <a:t> P, Ross D, McMahon K, Bernstein M.. In Nutrition. Sudbury, MA, Jones &amp; Bartlett Publishing, 2011:335-386.</a:t>
            </a:r>
            <a:endParaRPr lang="es-ES_tradnl" sz="800" i="1" dirty="0">
              <a:solidFill>
                <a:srgbClr val="1D68B4"/>
              </a:solidFill>
              <a:latin typeface="Arial" panose="020B0604020202020204" pitchFamily="34" charset="0"/>
              <a:cs typeface="Arial" panose="020B0604020202020204" pitchFamily="34" charset="0"/>
            </a:endParaRPr>
          </a:p>
        </p:txBody>
      </p:sp>
      <p:sp>
        <p:nvSpPr>
          <p:cNvPr id="8" name="Rectangle 2">
            <a:extLst>
              <a:ext uri="{FF2B5EF4-FFF2-40B4-BE49-F238E27FC236}">
                <a16:creationId xmlns:a16="http://schemas.microsoft.com/office/drawing/2014/main" id="{0F9973D6-1E6E-7D4A-BC44-181FD071636B}"/>
              </a:ext>
            </a:extLst>
          </p:cNvPr>
          <p:cNvSpPr txBox="1">
            <a:spLocks noChangeArrowheads="1"/>
          </p:cNvSpPr>
          <p:nvPr/>
        </p:nvSpPr>
        <p:spPr bwMode="auto">
          <a:xfrm>
            <a:off x="2019300" y="250317"/>
            <a:ext cx="8153400" cy="10636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defRPr/>
            </a:pPr>
            <a:r>
              <a:rPr lang="es-CO" sz="3200" b="1" dirty="0">
                <a:solidFill>
                  <a:srgbClr val="1D68B4"/>
                </a:solidFill>
                <a:latin typeface="Arial" panose="020B0604020202020204" pitchFamily="34" charset="0"/>
                <a:cs typeface="Arial" panose="020B0604020202020204" pitchFamily="34" charset="0"/>
              </a:rPr>
              <a:t>Los lípidos son benéficos</a:t>
            </a:r>
          </a:p>
          <a:p>
            <a:pPr lvl="0" algn="ctr">
              <a:spcBef>
                <a:spcPct val="0"/>
              </a:spcBef>
              <a:buClrTx/>
              <a:defRPr/>
            </a:pPr>
            <a:r>
              <a:rPr lang="es-CO" sz="3200" b="1" kern="0" dirty="0">
                <a:solidFill>
                  <a:srgbClr val="1D68B4"/>
                </a:solidFill>
                <a:latin typeface="Arial" panose="020B0604020202020204" pitchFamily="34" charset="0"/>
                <a:cs typeface="Arial" panose="020B0604020202020204" pitchFamily="34" charset="0"/>
              </a:rPr>
              <a:t>y ejercen efectos terapéuticos </a:t>
            </a:r>
            <a:r>
              <a:rPr lang="en-US" sz="3200" b="1" kern="0" dirty="0">
                <a:solidFill>
                  <a:srgbClr val="1D68B4"/>
                </a:solidFill>
                <a:latin typeface="Arial" panose="020B0604020202020204" pitchFamily="34" charset="0"/>
                <a:ea typeface="ヒラギノ角ゴ Pro W3" charset="-128"/>
                <a:cs typeface="Arial" panose="020B0604020202020204" pitchFamily="34" charset="0"/>
              </a:rPr>
              <a:t>(I)</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orregidos 11.psd"/>
          <p:cNvPicPr>
            <a:picLocks noChangeAspect="1"/>
          </p:cNvPicPr>
          <p:nvPr/>
        </p:nvPicPr>
        <p:blipFill>
          <a:blip r:embed="rId3">
            <a:duotone>
              <a:schemeClr val="accent5">
                <a:shade val="45000"/>
                <a:satMod val="135000"/>
              </a:schemeClr>
              <a:prstClr val="white"/>
            </a:duotone>
          </a:blip>
          <a:stretch>
            <a:fillRect/>
          </a:stretch>
        </p:blipFill>
        <p:spPr>
          <a:xfrm>
            <a:off x="841057" y="1773802"/>
            <a:ext cx="8242174" cy="2365248"/>
          </a:xfrm>
          <a:prstGeom prst="rect">
            <a:avLst/>
          </a:prstGeom>
        </p:spPr>
      </p:pic>
      <p:sp>
        <p:nvSpPr>
          <p:cNvPr id="4" name="TextBox 5"/>
          <p:cNvSpPr txBox="1">
            <a:spLocks noChangeArrowheads="1"/>
          </p:cNvSpPr>
          <p:nvPr/>
        </p:nvSpPr>
        <p:spPr bwMode="auto">
          <a:xfrm>
            <a:off x="1473419" y="473871"/>
            <a:ext cx="9245162" cy="584776"/>
          </a:xfrm>
          <a:prstGeom prst="rect">
            <a:avLst/>
          </a:prstGeom>
          <a:noFill/>
          <a:ln w="9525">
            <a:noFill/>
            <a:miter lim="800000"/>
            <a:headEnd/>
            <a:tailEnd/>
          </a:ln>
        </p:spPr>
        <p:txBody>
          <a:bodyPr wrap="square">
            <a:prstTxWarp prst="textNoShape">
              <a:avLst/>
            </a:prstTxWarp>
            <a:spAutoFit/>
          </a:bodyPr>
          <a:lstStyle/>
          <a:p>
            <a:pPr algn="ctr"/>
            <a:r>
              <a:rPr lang="es-CO" sz="3200" b="1" dirty="0">
                <a:solidFill>
                  <a:srgbClr val="1D68B4"/>
                </a:solidFill>
                <a:latin typeface="Arial" panose="020B0604020202020204" pitchFamily="34" charset="0"/>
                <a:ea typeface="Arial" charset="0"/>
                <a:cs typeface="Arial" panose="020B0604020202020204" pitchFamily="34" charset="0"/>
              </a:rPr>
              <a:t>Tipos de grasa </a:t>
            </a:r>
            <a:r>
              <a:rPr lang="es-CO" sz="3200" b="1" dirty="0" err="1">
                <a:solidFill>
                  <a:srgbClr val="1D68B4"/>
                </a:solidFill>
                <a:latin typeface="Arial" panose="020B0604020202020204" pitchFamily="34" charset="0"/>
                <a:ea typeface="Arial" charset="0"/>
                <a:cs typeface="Arial" panose="020B0604020202020204" pitchFamily="34" charset="0"/>
              </a:rPr>
              <a:t>dietaria</a:t>
            </a:r>
            <a:endParaRPr lang="es-CO" sz="3200" b="1" dirty="0">
              <a:solidFill>
                <a:srgbClr val="1D68B4"/>
              </a:solidFill>
              <a:latin typeface="Arial" panose="020B0604020202020204" pitchFamily="34" charset="0"/>
              <a:ea typeface="Arial" charset="0"/>
              <a:cs typeface="Arial" panose="020B0604020202020204" pitchFamily="34" charset="0"/>
            </a:endParaRPr>
          </a:p>
        </p:txBody>
      </p:sp>
      <p:sp>
        <p:nvSpPr>
          <p:cNvPr id="6" name="TextBox 5"/>
          <p:cNvSpPr txBox="1"/>
          <p:nvPr/>
        </p:nvSpPr>
        <p:spPr>
          <a:xfrm>
            <a:off x="1219863" y="3182602"/>
            <a:ext cx="1600200" cy="1054135"/>
          </a:xfrm>
          <a:prstGeom prst="rect">
            <a:avLst/>
          </a:prstGeom>
          <a:noFill/>
        </p:spPr>
        <p:txBody>
          <a:bodyPr wrap="square" rtlCol="0">
            <a:spAutoFit/>
          </a:bodyPr>
          <a:lstStyle/>
          <a:p>
            <a:pPr>
              <a:lnSpc>
                <a:spcPts val="2480"/>
              </a:lnSpc>
            </a:pPr>
            <a:r>
              <a:rPr lang="en-US" sz="1400" b="1" dirty="0" err="1">
                <a:solidFill>
                  <a:srgbClr val="185BA1"/>
                </a:solidFill>
                <a:latin typeface="Arial" panose="020B0604020202020204" pitchFamily="34" charset="0"/>
                <a:cs typeface="Arial" panose="020B0604020202020204" pitchFamily="34" charset="0"/>
              </a:rPr>
              <a:t>Ácido</a:t>
            </a:r>
            <a:r>
              <a:rPr lang="en-US" sz="1400" b="1" dirty="0">
                <a:solidFill>
                  <a:srgbClr val="185BA1"/>
                </a:solidFill>
                <a:latin typeface="Arial" panose="020B0604020202020204" pitchFamily="34" charset="0"/>
                <a:cs typeface="Arial" panose="020B0604020202020204" pitchFamily="34" charset="0"/>
              </a:rPr>
              <a:t> </a:t>
            </a:r>
            <a:r>
              <a:rPr lang="en-US" sz="1400" b="1" dirty="0" err="1">
                <a:solidFill>
                  <a:srgbClr val="185BA1"/>
                </a:solidFill>
                <a:latin typeface="Arial" panose="020B0604020202020204" pitchFamily="34" charset="0"/>
                <a:cs typeface="Arial" panose="020B0604020202020204" pitchFamily="34" charset="0"/>
              </a:rPr>
              <a:t>esteárico</a:t>
            </a:r>
            <a:endParaRPr lang="en-US" sz="1400" b="1" dirty="0">
              <a:solidFill>
                <a:srgbClr val="185BA1"/>
              </a:solidFill>
              <a:latin typeface="Arial" panose="020B0604020202020204" pitchFamily="34" charset="0"/>
              <a:cs typeface="Arial" panose="020B0604020202020204" pitchFamily="34" charset="0"/>
            </a:endParaRPr>
          </a:p>
          <a:p>
            <a:pPr>
              <a:lnSpc>
                <a:spcPts val="2480"/>
              </a:lnSpc>
            </a:pPr>
            <a:r>
              <a:rPr lang="en-US" sz="1400" b="1" dirty="0" err="1">
                <a:solidFill>
                  <a:srgbClr val="185BA1"/>
                </a:solidFill>
                <a:latin typeface="Arial" panose="020B0604020202020204" pitchFamily="34" charset="0"/>
                <a:cs typeface="Arial" panose="020B0604020202020204" pitchFamily="34" charset="0"/>
              </a:rPr>
              <a:t>Ácido</a:t>
            </a:r>
            <a:r>
              <a:rPr lang="en-US" sz="1400" b="1" dirty="0">
                <a:solidFill>
                  <a:srgbClr val="185BA1"/>
                </a:solidFill>
                <a:latin typeface="Arial" panose="020B0604020202020204" pitchFamily="34" charset="0"/>
                <a:cs typeface="Arial" panose="020B0604020202020204" pitchFamily="34" charset="0"/>
              </a:rPr>
              <a:t> </a:t>
            </a:r>
            <a:r>
              <a:rPr lang="en-US" sz="1400" b="1" dirty="0" err="1">
                <a:solidFill>
                  <a:srgbClr val="185BA1"/>
                </a:solidFill>
                <a:latin typeface="Arial" panose="020B0604020202020204" pitchFamily="34" charset="0"/>
                <a:cs typeface="Arial" panose="020B0604020202020204" pitchFamily="34" charset="0"/>
              </a:rPr>
              <a:t>mirístico</a:t>
            </a:r>
            <a:endParaRPr lang="en-US" sz="1400" b="1" dirty="0">
              <a:solidFill>
                <a:srgbClr val="185BA1"/>
              </a:solidFill>
              <a:latin typeface="Arial" panose="020B0604020202020204" pitchFamily="34" charset="0"/>
              <a:cs typeface="Arial" panose="020B0604020202020204" pitchFamily="34" charset="0"/>
            </a:endParaRPr>
          </a:p>
          <a:p>
            <a:pPr>
              <a:lnSpc>
                <a:spcPts val="2480"/>
              </a:lnSpc>
            </a:pPr>
            <a:r>
              <a:rPr lang="en-US" sz="1400" b="1" dirty="0" err="1">
                <a:solidFill>
                  <a:srgbClr val="185BA1"/>
                </a:solidFill>
                <a:latin typeface="Arial" panose="020B0604020202020204" pitchFamily="34" charset="0"/>
                <a:cs typeface="Arial" panose="020B0604020202020204" pitchFamily="34" charset="0"/>
              </a:rPr>
              <a:t>Ácido</a:t>
            </a:r>
            <a:r>
              <a:rPr lang="en-US" sz="1400" b="1" dirty="0">
                <a:solidFill>
                  <a:srgbClr val="185BA1"/>
                </a:solidFill>
                <a:latin typeface="Arial" panose="020B0604020202020204" pitchFamily="34" charset="0"/>
                <a:cs typeface="Arial" panose="020B0604020202020204" pitchFamily="34" charset="0"/>
              </a:rPr>
              <a:t> </a:t>
            </a:r>
            <a:r>
              <a:rPr lang="en-US" sz="1400" b="1" dirty="0" err="1">
                <a:solidFill>
                  <a:srgbClr val="185BA1"/>
                </a:solidFill>
                <a:latin typeface="Arial" panose="020B0604020202020204" pitchFamily="34" charset="0"/>
                <a:cs typeface="Arial" panose="020B0604020202020204" pitchFamily="34" charset="0"/>
              </a:rPr>
              <a:t>laurítico</a:t>
            </a:r>
            <a:endParaRPr lang="es-ES_tradnl" sz="1400" dirty="0">
              <a:solidFill>
                <a:srgbClr val="185BA1"/>
              </a:solidFill>
              <a:latin typeface="Arial" panose="020B0604020202020204" pitchFamily="34" charset="0"/>
              <a:cs typeface="Arial" panose="020B0604020202020204" pitchFamily="34" charset="0"/>
            </a:endParaRPr>
          </a:p>
        </p:txBody>
      </p:sp>
      <p:sp>
        <p:nvSpPr>
          <p:cNvPr id="7" name="TextBox 6"/>
          <p:cNvSpPr txBox="1"/>
          <p:nvPr/>
        </p:nvSpPr>
        <p:spPr>
          <a:xfrm>
            <a:off x="3274245" y="3400514"/>
            <a:ext cx="914400" cy="528350"/>
          </a:xfrm>
          <a:prstGeom prst="rect">
            <a:avLst/>
          </a:prstGeom>
          <a:noFill/>
        </p:spPr>
        <p:txBody>
          <a:bodyPr wrap="square" rtlCol="0">
            <a:spAutoFit/>
          </a:bodyPr>
          <a:lstStyle/>
          <a:p>
            <a:pPr>
              <a:lnSpc>
                <a:spcPts val="1680"/>
              </a:lnSpc>
            </a:pPr>
            <a:r>
              <a:rPr lang="en-US" sz="1400" b="1" dirty="0" err="1">
                <a:solidFill>
                  <a:srgbClr val="185BA1"/>
                </a:solidFill>
                <a:latin typeface="Arial" panose="020B0604020202020204" pitchFamily="34" charset="0"/>
                <a:cs typeface="Arial" panose="020B0604020202020204" pitchFamily="34" charset="0"/>
              </a:rPr>
              <a:t>Ácido</a:t>
            </a:r>
            <a:r>
              <a:rPr lang="en-US" sz="1400" b="1" dirty="0">
                <a:solidFill>
                  <a:srgbClr val="185BA1"/>
                </a:solidFill>
                <a:latin typeface="Arial" panose="020B0604020202020204" pitchFamily="34" charset="0"/>
                <a:cs typeface="Arial" panose="020B0604020202020204" pitchFamily="34" charset="0"/>
              </a:rPr>
              <a:t> </a:t>
            </a:r>
            <a:r>
              <a:rPr lang="en-US" sz="1400" b="1" dirty="0" err="1">
                <a:solidFill>
                  <a:srgbClr val="185BA1"/>
                </a:solidFill>
                <a:latin typeface="Arial" panose="020B0604020202020204" pitchFamily="34" charset="0"/>
                <a:cs typeface="Arial" panose="020B0604020202020204" pitchFamily="34" charset="0"/>
              </a:rPr>
              <a:t>Oleíco</a:t>
            </a:r>
            <a:endParaRPr lang="es-ES_tradnl" sz="1400" dirty="0">
              <a:solidFill>
                <a:srgbClr val="185BA1"/>
              </a:solidFill>
              <a:latin typeface="Arial" panose="020B0604020202020204" pitchFamily="34" charset="0"/>
              <a:cs typeface="Arial" panose="020B0604020202020204" pitchFamily="34" charset="0"/>
            </a:endParaRPr>
          </a:p>
        </p:txBody>
      </p:sp>
      <p:sp>
        <p:nvSpPr>
          <p:cNvPr id="8" name="TextBox 7"/>
          <p:cNvSpPr txBox="1"/>
          <p:nvPr/>
        </p:nvSpPr>
        <p:spPr>
          <a:xfrm>
            <a:off x="4034331" y="3852867"/>
            <a:ext cx="2543827" cy="1592744"/>
          </a:xfrm>
          <a:prstGeom prst="rect">
            <a:avLst/>
          </a:prstGeom>
          <a:noFill/>
        </p:spPr>
        <p:txBody>
          <a:bodyPr wrap="square" rtlCol="0">
            <a:spAutoFit/>
          </a:bodyPr>
          <a:lstStyle/>
          <a:p>
            <a:pPr>
              <a:lnSpc>
                <a:spcPts val="1280"/>
              </a:lnSpc>
            </a:pPr>
            <a:r>
              <a:rPr lang="es-CO" sz="1400" b="1" dirty="0">
                <a:solidFill>
                  <a:srgbClr val="185BA1"/>
                </a:solidFill>
                <a:latin typeface="Arial" panose="020B0604020202020204" pitchFamily="34" charset="0"/>
                <a:cs typeface="Arial" panose="020B0604020202020204" pitchFamily="34" charset="0"/>
              </a:rPr>
              <a:t>Ácido </a:t>
            </a:r>
            <a:r>
              <a:rPr lang="es-CO" sz="1400" b="1" dirty="0" err="1">
                <a:solidFill>
                  <a:srgbClr val="185BA1"/>
                </a:solidFill>
                <a:latin typeface="Arial" panose="020B0604020202020204" pitchFamily="34" charset="0"/>
                <a:cs typeface="Arial" panose="020B0604020202020204" pitchFamily="34" charset="0"/>
              </a:rPr>
              <a:t>linoleico</a:t>
            </a:r>
            <a:endParaRPr lang="es-CO" sz="1400" b="1" dirty="0">
              <a:solidFill>
                <a:srgbClr val="185BA1"/>
              </a:solidFill>
              <a:latin typeface="Arial" panose="020B0604020202020204" pitchFamily="34" charset="0"/>
              <a:cs typeface="Arial" panose="020B0604020202020204" pitchFamily="34" charset="0"/>
            </a:endParaRPr>
          </a:p>
          <a:p>
            <a:pPr>
              <a:lnSpc>
                <a:spcPts val="1280"/>
              </a:lnSpc>
            </a:pPr>
            <a:endParaRPr lang="es-CO" sz="1400" b="1" dirty="0">
              <a:solidFill>
                <a:srgbClr val="185BA1"/>
              </a:solidFill>
              <a:latin typeface="Arial" panose="020B0604020202020204" pitchFamily="34" charset="0"/>
              <a:cs typeface="Arial" panose="020B0604020202020204" pitchFamily="34" charset="0"/>
            </a:endParaRPr>
          </a:p>
          <a:p>
            <a:pPr>
              <a:lnSpc>
                <a:spcPts val="1280"/>
              </a:lnSpc>
            </a:pPr>
            <a:r>
              <a:rPr lang="es-CO" sz="1400" b="1" dirty="0">
                <a:solidFill>
                  <a:srgbClr val="185BA1"/>
                </a:solidFill>
                <a:latin typeface="Arial" panose="020B0604020202020204" pitchFamily="34" charset="0"/>
                <a:cs typeface="Arial" panose="020B0604020202020204" pitchFamily="34" charset="0"/>
              </a:rPr>
              <a:t>Ácido gamma-</a:t>
            </a:r>
            <a:r>
              <a:rPr lang="es-CO" sz="1400" b="1" dirty="0" err="1">
                <a:solidFill>
                  <a:srgbClr val="185BA1"/>
                </a:solidFill>
                <a:latin typeface="Arial" panose="020B0604020202020204" pitchFamily="34" charset="0"/>
                <a:cs typeface="Arial" panose="020B0604020202020204" pitchFamily="34" charset="0"/>
              </a:rPr>
              <a:t>linolénico</a:t>
            </a:r>
            <a:endParaRPr lang="es-CO" sz="1400" b="1" dirty="0">
              <a:solidFill>
                <a:srgbClr val="185BA1"/>
              </a:solidFill>
              <a:latin typeface="Arial" panose="020B0604020202020204" pitchFamily="34" charset="0"/>
              <a:cs typeface="Arial" panose="020B0604020202020204" pitchFamily="34" charset="0"/>
            </a:endParaRPr>
          </a:p>
          <a:p>
            <a:pPr>
              <a:lnSpc>
                <a:spcPts val="1280"/>
              </a:lnSpc>
            </a:pPr>
            <a:r>
              <a:rPr lang="es-CO" sz="1400" b="1" dirty="0">
                <a:solidFill>
                  <a:srgbClr val="185BA1"/>
                </a:solidFill>
                <a:latin typeface="Arial" panose="020B0604020202020204" pitchFamily="34" charset="0"/>
                <a:cs typeface="Arial" panose="020B0604020202020204" pitchFamily="34" charset="0"/>
              </a:rPr>
              <a:t> </a:t>
            </a:r>
          </a:p>
          <a:p>
            <a:pPr>
              <a:lnSpc>
                <a:spcPts val="1280"/>
              </a:lnSpc>
            </a:pPr>
            <a:r>
              <a:rPr lang="es-CO" sz="1400" b="1" dirty="0">
                <a:solidFill>
                  <a:srgbClr val="185BA1"/>
                </a:solidFill>
                <a:latin typeface="Arial" panose="020B0604020202020204" pitchFamily="34" charset="0"/>
                <a:cs typeface="Arial" panose="020B0604020202020204" pitchFamily="34" charset="0"/>
              </a:rPr>
              <a:t>Ácido </a:t>
            </a:r>
            <a:r>
              <a:rPr lang="es-CO" sz="1400" b="1" dirty="0" err="1">
                <a:solidFill>
                  <a:srgbClr val="185BA1"/>
                </a:solidFill>
                <a:latin typeface="Arial" panose="020B0604020202020204" pitchFamily="34" charset="0"/>
                <a:cs typeface="Arial" panose="020B0604020202020204" pitchFamily="34" charset="0"/>
              </a:rPr>
              <a:t>eicosapentanoico</a:t>
            </a:r>
            <a:endParaRPr lang="es-CO" sz="1400" b="1" dirty="0">
              <a:solidFill>
                <a:srgbClr val="185BA1"/>
              </a:solidFill>
              <a:latin typeface="Arial" panose="020B0604020202020204" pitchFamily="34" charset="0"/>
              <a:cs typeface="Arial" panose="020B0604020202020204" pitchFamily="34" charset="0"/>
            </a:endParaRPr>
          </a:p>
          <a:p>
            <a:pPr>
              <a:lnSpc>
                <a:spcPts val="1280"/>
              </a:lnSpc>
            </a:pPr>
            <a:r>
              <a:rPr lang="es-CO" sz="1400" b="1" dirty="0">
                <a:solidFill>
                  <a:srgbClr val="185BA1"/>
                </a:solidFill>
                <a:latin typeface="Arial" panose="020B0604020202020204" pitchFamily="34" charset="0"/>
                <a:cs typeface="Arial" panose="020B0604020202020204" pitchFamily="34" charset="0"/>
              </a:rPr>
              <a:t>gamma-</a:t>
            </a:r>
            <a:r>
              <a:rPr lang="es-CO" sz="1400" b="1" dirty="0" err="1">
                <a:solidFill>
                  <a:srgbClr val="185BA1"/>
                </a:solidFill>
                <a:latin typeface="Arial" panose="020B0604020202020204" pitchFamily="34" charset="0"/>
                <a:cs typeface="Arial" panose="020B0604020202020204" pitchFamily="34" charset="0"/>
              </a:rPr>
              <a:t>linolénico</a:t>
            </a:r>
            <a:endParaRPr lang="es-CO" sz="1400" b="1" dirty="0">
              <a:solidFill>
                <a:srgbClr val="185BA1"/>
              </a:solidFill>
              <a:latin typeface="Arial" panose="020B0604020202020204" pitchFamily="34" charset="0"/>
              <a:cs typeface="Arial" panose="020B0604020202020204" pitchFamily="34" charset="0"/>
            </a:endParaRPr>
          </a:p>
          <a:p>
            <a:pPr>
              <a:lnSpc>
                <a:spcPts val="1280"/>
              </a:lnSpc>
            </a:pPr>
            <a:endParaRPr lang="es-CO" sz="1400" b="1" dirty="0">
              <a:solidFill>
                <a:srgbClr val="185BA1"/>
              </a:solidFill>
              <a:latin typeface="Arial" panose="020B0604020202020204" pitchFamily="34" charset="0"/>
              <a:cs typeface="Arial" panose="020B0604020202020204" pitchFamily="34" charset="0"/>
            </a:endParaRPr>
          </a:p>
          <a:p>
            <a:pPr>
              <a:lnSpc>
                <a:spcPts val="1280"/>
              </a:lnSpc>
            </a:pPr>
            <a:r>
              <a:rPr lang="es-CO" sz="1400" b="1" dirty="0">
                <a:solidFill>
                  <a:srgbClr val="185BA1"/>
                </a:solidFill>
                <a:latin typeface="Arial" panose="020B0604020202020204" pitchFamily="34" charset="0"/>
                <a:cs typeface="Arial" panose="020B0604020202020204" pitchFamily="34" charset="0"/>
              </a:rPr>
              <a:t>Ácido </a:t>
            </a:r>
            <a:r>
              <a:rPr lang="es-CO" sz="1400" b="1" dirty="0" err="1">
                <a:solidFill>
                  <a:srgbClr val="185BA1"/>
                </a:solidFill>
                <a:latin typeface="Arial" panose="020B0604020202020204" pitchFamily="34" charset="0"/>
                <a:cs typeface="Arial" panose="020B0604020202020204" pitchFamily="34" charset="0"/>
              </a:rPr>
              <a:t>dihomo</a:t>
            </a:r>
            <a:r>
              <a:rPr lang="es-CO" sz="1400" b="1" dirty="0">
                <a:solidFill>
                  <a:srgbClr val="185BA1"/>
                </a:solidFill>
                <a:latin typeface="Arial" panose="020B0604020202020204" pitchFamily="34" charset="0"/>
                <a:cs typeface="Arial" panose="020B0604020202020204" pitchFamily="34" charset="0"/>
              </a:rPr>
              <a:t>-gamma-</a:t>
            </a:r>
            <a:r>
              <a:rPr lang="es-CO" sz="1400" b="1" dirty="0" err="1">
                <a:solidFill>
                  <a:srgbClr val="185BA1"/>
                </a:solidFill>
                <a:latin typeface="Arial" panose="020B0604020202020204" pitchFamily="34" charset="0"/>
                <a:cs typeface="Arial" panose="020B0604020202020204" pitchFamily="34" charset="0"/>
              </a:rPr>
              <a:t>linolénico</a:t>
            </a:r>
            <a:r>
              <a:rPr lang="es-CO" sz="1400" b="1" dirty="0">
                <a:latin typeface="Arial" panose="020B0604020202020204" pitchFamily="34" charset="0"/>
                <a:cs typeface="Arial" panose="020B0604020202020204" pitchFamily="34" charset="0"/>
              </a:rPr>
              <a:t> </a:t>
            </a:r>
          </a:p>
        </p:txBody>
      </p:sp>
      <p:sp>
        <p:nvSpPr>
          <p:cNvPr id="9" name="TextBox 8"/>
          <p:cNvSpPr txBox="1"/>
          <p:nvPr/>
        </p:nvSpPr>
        <p:spPr>
          <a:xfrm>
            <a:off x="6527838" y="3928864"/>
            <a:ext cx="1792857" cy="1323439"/>
          </a:xfrm>
          <a:prstGeom prst="rect">
            <a:avLst/>
          </a:prstGeom>
          <a:noFill/>
        </p:spPr>
        <p:txBody>
          <a:bodyPr wrap="square" rtlCol="0">
            <a:spAutoFit/>
          </a:bodyPr>
          <a:lstStyle/>
          <a:p>
            <a:pPr>
              <a:lnSpc>
                <a:spcPts val="1180"/>
              </a:lnSpc>
            </a:pPr>
            <a:r>
              <a:rPr lang="es-CO" sz="1400" b="1" dirty="0">
                <a:solidFill>
                  <a:srgbClr val="185BA1"/>
                </a:solidFill>
                <a:latin typeface="Arial" panose="020B0604020202020204" pitchFamily="34" charset="0"/>
                <a:cs typeface="Arial" panose="020B0604020202020204" pitchFamily="34" charset="0"/>
              </a:rPr>
              <a:t>Ácido alfa-</a:t>
            </a:r>
            <a:r>
              <a:rPr lang="es-CO" sz="1400" b="1" dirty="0" err="1">
                <a:solidFill>
                  <a:srgbClr val="185BA1"/>
                </a:solidFill>
                <a:latin typeface="Arial" panose="020B0604020202020204" pitchFamily="34" charset="0"/>
                <a:cs typeface="Arial" panose="020B0604020202020204" pitchFamily="34" charset="0"/>
              </a:rPr>
              <a:t>linolénico</a:t>
            </a:r>
            <a:endParaRPr lang="es-CO" sz="1400" b="1" dirty="0">
              <a:solidFill>
                <a:srgbClr val="185BA1"/>
              </a:solidFill>
              <a:latin typeface="Arial" panose="020B0604020202020204" pitchFamily="34" charset="0"/>
              <a:cs typeface="Arial" panose="020B0604020202020204" pitchFamily="34" charset="0"/>
            </a:endParaRPr>
          </a:p>
          <a:p>
            <a:pPr>
              <a:lnSpc>
                <a:spcPts val="1180"/>
              </a:lnSpc>
            </a:pPr>
            <a:endParaRPr lang="es-CO" sz="1400" b="1" dirty="0">
              <a:solidFill>
                <a:srgbClr val="185BA1"/>
              </a:solidFill>
              <a:latin typeface="Arial" panose="020B0604020202020204" pitchFamily="34" charset="0"/>
              <a:cs typeface="Arial" panose="020B0604020202020204" pitchFamily="34" charset="0"/>
            </a:endParaRPr>
          </a:p>
          <a:p>
            <a:pPr>
              <a:lnSpc>
                <a:spcPts val="1180"/>
              </a:lnSpc>
            </a:pPr>
            <a:r>
              <a:rPr lang="es-CO" sz="1400" b="1" dirty="0">
                <a:solidFill>
                  <a:srgbClr val="185BA1"/>
                </a:solidFill>
                <a:latin typeface="Arial" panose="020B0604020202020204" pitchFamily="34" charset="0"/>
                <a:cs typeface="Arial" panose="020B0604020202020204" pitchFamily="34" charset="0"/>
              </a:rPr>
              <a:t>Ácido </a:t>
            </a:r>
            <a:r>
              <a:rPr lang="es-CO" sz="1400" b="1" dirty="0" err="1">
                <a:solidFill>
                  <a:srgbClr val="185BA1"/>
                </a:solidFill>
                <a:latin typeface="Arial" panose="020B0604020202020204" pitchFamily="34" charset="0"/>
                <a:cs typeface="Arial" panose="020B0604020202020204" pitchFamily="34" charset="0"/>
              </a:rPr>
              <a:t>eicosapentanoico</a:t>
            </a:r>
            <a:endParaRPr lang="es-CO" sz="1400" b="1" dirty="0">
              <a:solidFill>
                <a:srgbClr val="185BA1"/>
              </a:solidFill>
              <a:latin typeface="Arial" panose="020B0604020202020204" pitchFamily="34" charset="0"/>
              <a:cs typeface="Arial" panose="020B0604020202020204" pitchFamily="34" charset="0"/>
            </a:endParaRPr>
          </a:p>
          <a:p>
            <a:pPr>
              <a:lnSpc>
                <a:spcPts val="1180"/>
              </a:lnSpc>
            </a:pPr>
            <a:endParaRPr lang="es-CO" sz="1400" b="1" dirty="0">
              <a:solidFill>
                <a:srgbClr val="185BA1"/>
              </a:solidFill>
              <a:latin typeface="Arial" panose="020B0604020202020204" pitchFamily="34" charset="0"/>
              <a:cs typeface="Arial" panose="020B0604020202020204" pitchFamily="34" charset="0"/>
            </a:endParaRPr>
          </a:p>
          <a:p>
            <a:pPr>
              <a:lnSpc>
                <a:spcPts val="1180"/>
              </a:lnSpc>
            </a:pPr>
            <a:r>
              <a:rPr lang="es-CO" sz="1400" b="1" dirty="0">
                <a:solidFill>
                  <a:srgbClr val="185BA1"/>
                </a:solidFill>
                <a:latin typeface="Arial" panose="020B0604020202020204" pitchFamily="34" charset="0"/>
                <a:cs typeface="Arial" panose="020B0604020202020204" pitchFamily="34" charset="0"/>
              </a:rPr>
              <a:t>Ácido </a:t>
            </a:r>
            <a:r>
              <a:rPr lang="es-CO" sz="1400" b="1" dirty="0" err="1">
                <a:solidFill>
                  <a:srgbClr val="185BA1"/>
                </a:solidFill>
                <a:latin typeface="Arial" panose="020B0604020202020204" pitchFamily="34" charset="0"/>
                <a:cs typeface="Arial" panose="020B0604020202020204" pitchFamily="34" charset="0"/>
              </a:rPr>
              <a:t>docosahexanoico</a:t>
            </a:r>
            <a:endParaRPr lang="es-CO" sz="1400" dirty="0">
              <a:solidFill>
                <a:srgbClr val="185BA1"/>
              </a:solidFill>
              <a:latin typeface="Arial" panose="020B0604020202020204" pitchFamily="34" charset="0"/>
              <a:cs typeface="Arial" panose="020B0604020202020204" pitchFamily="34" charset="0"/>
            </a:endParaRPr>
          </a:p>
        </p:txBody>
      </p:sp>
      <p:sp>
        <p:nvSpPr>
          <p:cNvPr id="10" name="TextBox 9"/>
          <p:cNvSpPr txBox="1"/>
          <p:nvPr/>
        </p:nvSpPr>
        <p:spPr>
          <a:xfrm>
            <a:off x="841057" y="5673570"/>
            <a:ext cx="5686781" cy="477054"/>
          </a:xfrm>
          <a:prstGeom prst="rect">
            <a:avLst/>
          </a:prstGeom>
          <a:noFill/>
        </p:spPr>
        <p:txBody>
          <a:bodyPr wrap="square" rtlCol="0">
            <a:spAutoFit/>
          </a:bodyPr>
          <a:lstStyle/>
          <a:p>
            <a:pPr>
              <a:lnSpc>
                <a:spcPts val="980"/>
              </a:lnSpc>
              <a:spcBef>
                <a:spcPct val="30000"/>
              </a:spcBef>
            </a:pPr>
            <a:r>
              <a:rPr lang="en-US" sz="1000" i="1" dirty="0" err="1">
                <a:solidFill>
                  <a:srgbClr val="1D68B4"/>
                </a:solidFill>
                <a:latin typeface="Arial" panose="020B0604020202020204" pitchFamily="34" charset="0"/>
                <a:cs typeface="Arial" panose="020B0604020202020204" pitchFamily="34" charset="0"/>
              </a:rPr>
              <a:t>Riediger</a:t>
            </a:r>
            <a:r>
              <a:rPr lang="en-US" sz="1000" i="1" dirty="0">
                <a:solidFill>
                  <a:srgbClr val="1D68B4"/>
                </a:solidFill>
                <a:latin typeface="Arial" panose="020B0604020202020204" pitchFamily="34" charset="0"/>
                <a:cs typeface="Arial" panose="020B0604020202020204" pitchFamily="34" charset="0"/>
              </a:rPr>
              <a:t> ND, et al. J Am Diet Assoc 2009;109:668-679. </a:t>
            </a:r>
            <a:r>
              <a:rPr lang="en-US" sz="1000" i="1" dirty="0">
                <a:solidFill>
                  <a:srgbClr val="1D68B4"/>
                </a:solidFill>
                <a:latin typeface="Arial" panose="020B0604020202020204" pitchFamily="34" charset="0"/>
                <a:ea typeface="ヒラギノ角ゴ Pro W3"/>
                <a:cs typeface="Arial" panose="020B0604020202020204" pitchFamily="34" charset="0"/>
              </a:rPr>
              <a:t>Position of the American Dietetic Association and Dietitians of Canada: Dietary Fatty Acids. J Am Diet Assoc. 2007;107:1599-1611</a:t>
            </a:r>
            <a:r>
              <a:rPr lang="en-US" sz="1000" i="1" dirty="0">
                <a:solidFill>
                  <a:srgbClr val="595959"/>
                </a:solidFill>
                <a:latin typeface="Arial" panose="020B0604020202020204" pitchFamily="34" charset="0"/>
                <a:ea typeface="ヒラギノ角ゴ Pro W3"/>
                <a:cs typeface="Arial" panose="020B0604020202020204" pitchFamily="34" charset="0"/>
              </a:rPr>
              <a:t>.</a:t>
            </a:r>
            <a:endParaRPr lang="en-US" sz="1000" i="1" dirty="0">
              <a:solidFill>
                <a:srgbClr val="595959"/>
              </a:solidFill>
              <a:latin typeface="Arial" panose="020B0604020202020204" pitchFamily="34" charset="0"/>
              <a:cs typeface="Arial" panose="020B0604020202020204" pitchFamily="34" charset="0"/>
            </a:endParaRPr>
          </a:p>
          <a:p>
            <a:pPr>
              <a:lnSpc>
                <a:spcPts val="980"/>
              </a:lnSpc>
            </a:pPr>
            <a:endParaRPr lang="es-ES_tradnl" sz="1000" dirty="0">
              <a:latin typeface="Arial" panose="020B0604020202020204" pitchFamily="34" charset="0"/>
              <a:cs typeface="Arial" panose="020B0604020202020204" pitchFamily="34" charset="0"/>
            </a:endParaRPr>
          </a:p>
        </p:txBody>
      </p:sp>
      <p:sp>
        <p:nvSpPr>
          <p:cNvPr id="11" name="TextBox 10"/>
          <p:cNvSpPr txBox="1"/>
          <p:nvPr/>
        </p:nvSpPr>
        <p:spPr>
          <a:xfrm>
            <a:off x="8792130" y="4671174"/>
            <a:ext cx="3735515" cy="954107"/>
          </a:xfrm>
          <a:prstGeom prst="rect">
            <a:avLst/>
          </a:prstGeom>
          <a:noFill/>
        </p:spPr>
        <p:txBody>
          <a:bodyPr wrap="square" rtlCol="0">
            <a:spAutoFit/>
          </a:bodyPr>
          <a:lstStyle/>
          <a:p>
            <a:r>
              <a:rPr lang="es-CO" sz="1400" b="1" dirty="0">
                <a:solidFill>
                  <a:srgbClr val="98ACD1"/>
                </a:solidFill>
                <a:latin typeface="Arial" panose="020B0604020202020204" pitchFamily="34" charset="0"/>
                <a:cs typeface="Arial" panose="020B0604020202020204" pitchFamily="34" charset="0"/>
              </a:rPr>
              <a:t>AGS</a:t>
            </a:r>
            <a:r>
              <a:rPr lang="es-CO" sz="1400" b="1" dirty="0">
                <a:latin typeface="Arial" panose="020B0604020202020204" pitchFamily="34" charset="0"/>
                <a:cs typeface="Arial" panose="020B0604020202020204" pitchFamily="34" charset="0"/>
              </a:rPr>
              <a:t>  </a:t>
            </a:r>
            <a:r>
              <a:rPr lang="es-CO" sz="1400" dirty="0">
                <a:solidFill>
                  <a:srgbClr val="185BA1"/>
                </a:solidFill>
                <a:latin typeface="Arial" panose="020B0604020202020204" pitchFamily="34" charset="0"/>
                <a:cs typeface="Arial" panose="020B0604020202020204" pitchFamily="34" charset="0"/>
              </a:rPr>
              <a:t>Ácidos grasos saturados</a:t>
            </a:r>
            <a:endParaRPr lang="es-CO" sz="1400" b="1" dirty="0">
              <a:solidFill>
                <a:srgbClr val="185BA1"/>
              </a:solidFill>
              <a:latin typeface="Arial" panose="020B0604020202020204" pitchFamily="34" charset="0"/>
              <a:cs typeface="Arial" panose="020B0604020202020204" pitchFamily="34" charset="0"/>
            </a:endParaRPr>
          </a:p>
          <a:p>
            <a:r>
              <a:rPr lang="es-CO" sz="1400" b="1" dirty="0">
                <a:solidFill>
                  <a:srgbClr val="718DBF"/>
                </a:solidFill>
                <a:latin typeface="Arial" panose="020B0604020202020204" pitchFamily="34" charset="0"/>
                <a:cs typeface="Arial" panose="020B0604020202020204" pitchFamily="34" charset="0"/>
              </a:rPr>
              <a:t>AGM </a:t>
            </a:r>
            <a:r>
              <a:rPr lang="es-CO" sz="1400" b="1" dirty="0">
                <a:solidFill>
                  <a:srgbClr val="B6D03C"/>
                </a:solidFill>
                <a:latin typeface="Arial" panose="020B0604020202020204" pitchFamily="34" charset="0"/>
                <a:cs typeface="Arial" panose="020B0604020202020204" pitchFamily="34" charset="0"/>
              </a:rPr>
              <a:t> </a:t>
            </a:r>
            <a:r>
              <a:rPr lang="es-CO" sz="1400" dirty="0">
                <a:solidFill>
                  <a:srgbClr val="185BA1"/>
                </a:solidFill>
                <a:latin typeface="Arial" panose="020B0604020202020204" pitchFamily="34" charset="0"/>
                <a:cs typeface="Arial" panose="020B0604020202020204" pitchFamily="34" charset="0"/>
              </a:rPr>
              <a:t>Ácidos grasos mono insaturados</a:t>
            </a:r>
            <a:endParaRPr lang="es-CO" sz="1400" b="1" dirty="0">
              <a:solidFill>
                <a:srgbClr val="185BA1"/>
              </a:solidFill>
              <a:latin typeface="Arial" panose="020B0604020202020204" pitchFamily="34" charset="0"/>
              <a:cs typeface="Arial" panose="020B0604020202020204" pitchFamily="34" charset="0"/>
            </a:endParaRPr>
          </a:p>
          <a:p>
            <a:r>
              <a:rPr lang="es-CO" sz="1400" b="1" dirty="0">
                <a:solidFill>
                  <a:srgbClr val="4166A9"/>
                </a:solidFill>
                <a:latin typeface="Arial" panose="020B0604020202020204" pitchFamily="34" charset="0"/>
                <a:cs typeface="Arial" panose="020B0604020202020204" pitchFamily="34" charset="0"/>
              </a:rPr>
              <a:t>AGP  </a:t>
            </a:r>
            <a:r>
              <a:rPr lang="es-CO" sz="1400" b="1" dirty="0">
                <a:latin typeface="Arial" panose="020B0604020202020204" pitchFamily="34" charset="0"/>
                <a:cs typeface="Arial" panose="020B0604020202020204" pitchFamily="34" charset="0"/>
              </a:rPr>
              <a:t> </a:t>
            </a:r>
            <a:r>
              <a:rPr lang="es-CO" sz="1400" dirty="0">
                <a:solidFill>
                  <a:srgbClr val="185BA1"/>
                </a:solidFill>
                <a:latin typeface="Arial" panose="020B0604020202020204" pitchFamily="34" charset="0"/>
                <a:cs typeface="Arial" panose="020B0604020202020204" pitchFamily="34" charset="0"/>
              </a:rPr>
              <a:t>Ácidos grasos poliinsaturados</a:t>
            </a:r>
          </a:p>
          <a:p>
            <a:endParaRPr lang="en-US" sz="1400" b="1" dirty="0">
              <a:latin typeface="Arial" panose="020B0604020202020204" pitchFamily="34" charset="0"/>
              <a:cs typeface="Arial" panose="020B0604020202020204" pitchFamily="34" charset="0"/>
            </a:endParaRPr>
          </a:p>
        </p:txBody>
      </p:sp>
      <p:pic>
        <p:nvPicPr>
          <p:cNvPr id="14" name="Picture 13" descr="escudos escudo verde.psd"/>
          <p:cNvPicPr>
            <a:picLocks noChangeAspect="1"/>
          </p:cNvPicPr>
          <p:nvPr/>
        </p:nvPicPr>
        <p:blipFill>
          <a:blip r:embed="rId4"/>
          <a:stretch>
            <a:fillRect/>
          </a:stretch>
        </p:blipFill>
        <p:spPr>
          <a:xfrm>
            <a:off x="9661848" y="1373523"/>
            <a:ext cx="1493832" cy="1787166"/>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2362200" y="-69012"/>
            <a:ext cx="7467600" cy="1676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defRPr/>
            </a:pPr>
            <a:r>
              <a:rPr lang="es-CO" sz="3200" b="1" kern="0" dirty="0">
                <a:solidFill>
                  <a:srgbClr val="1D68B4"/>
                </a:solidFill>
                <a:latin typeface="Arial" panose="020B0604020202020204" pitchFamily="34" charset="0"/>
                <a:cs typeface="Arial" panose="020B0604020202020204" pitchFamily="34" charset="0"/>
              </a:rPr>
              <a:t>Comparación de los ácidos grasos</a:t>
            </a:r>
          </a:p>
          <a:p>
            <a:pPr algn="ctr" eaLnBrk="0" fontAlgn="base" hangingPunct="0">
              <a:spcBef>
                <a:spcPct val="0"/>
              </a:spcBef>
              <a:spcAft>
                <a:spcPct val="0"/>
              </a:spcAft>
              <a:defRPr/>
            </a:pPr>
            <a:r>
              <a:rPr lang="es-CO" sz="3200" b="1" kern="0" dirty="0">
                <a:solidFill>
                  <a:srgbClr val="1D68B4"/>
                </a:solidFill>
                <a:latin typeface="Arial" panose="020B0604020202020204" pitchFamily="34" charset="0"/>
                <a:cs typeface="Arial" panose="020B0604020202020204" pitchFamily="34" charset="0"/>
              </a:rPr>
              <a:t>omega 3 y omega 6</a:t>
            </a:r>
          </a:p>
        </p:txBody>
      </p:sp>
      <p:sp>
        <p:nvSpPr>
          <p:cNvPr id="9" name="TextBox 8"/>
          <p:cNvSpPr txBox="1"/>
          <p:nvPr/>
        </p:nvSpPr>
        <p:spPr>
          <a:xfrm>
            <a:off x="1702992" y="6090250"/>
            <a:ext cx="5029200" cy="400110"/>
          </a:xfrm>
          <a:prstGeom prst="rect">
            <a:avLst/>
          </a:prstGeom>
          <a:noFill/>
        </p:spPr>
        <p:txBody>
          <a:bodyPr wrap="square" rtlCol="0">
            <a:spAutoFit/>
          </a:bodyPr>
          <a:lstStyle/>
          <a:p>
            <a:r>
              <a:rPr lang="en-US" sz="1000" i="1" dirty="0" err="1">
                <a:solidFill>
                  <a:srgbClr val="1D68B4"/>
                </a:solidFill>
                <a:latin typeface="Arial" panose="020B0604020202020204" pitchFamily="34" charset="0"/>
                <a:cs typeface="Arial" panose="020B0604020202020204" pitchFamily="34" charset="0"/>
              </a:rPr>
              <a:t>Riediger</a:t>
            </a:r>
            <a:r>
              <a:rPr lang="en-US" sz="1000" i="1" dirty="0">
                <a:solidFill>
                  <a:srgbClr val="1D68B4"/>
                </a:solidFill>
                <a:latin typeface="Arial" panose="020B0604020202020204" pitchFamily="34" charset="0"/>
                <a:cs typeface="Arial" panose="020B0604020202020204" pitchFamily="34" charset="0"/>
              </a:rPr>
              <a:t> ND, et al. </a:t>
            </a:r>
            <a:r>
              <a:rPr lang="en-US" sz="1000" i="1" dirty="0" err="1">
                <a:solidFill>
                  <a:srgbClr val="1D68B4"/>
                </a:solidFill>
                <a:latin typeface="Arial" panose="020B0604020202020204" pitchFamily="34" charset="0"/>
                <a:cs typeface="Arial" panose="020B0604020202020204" pitchFamily="34" charset="0"/>
              </a:rPr>
              <a:t>J.Am</a:t>
            </a:r>
            <a:r>
              <a:rPr lang="en-US" sz="1000" i="1" dirty="0">
                <a:solidFill>
                  <a:srgbClr val="1D68B4"/>
                </a:solidFill>
                <a:latin typeface="Arial" panose="020B0604020202020204" pitchFamily="34" charset="0"/>
                <a:cs typeface="Arial" panose="020B0604020202020204" pitchFamily="34" charset="0"/>
              </a:rPr>
              <a:t> Assoc 2009: 109 668-679.</a:t>
            </a:r>
          </a:p>
          <a:p>
            <a:endParaRPr lang="es-ES_tradnl" sz="1000" dirty="0">
              <a:latin typeface="Arial" panose="020B0604020202020204" pitchFamily="34" charset="0"/>
              <a:cs typeface="Arial" panose="020B0604020202020204" pitchFamily="34" charset="0"/>
            </a:endParaRPr>
          </a:p>
        </p:txBody>
      </p:sp>
      <p:pic>
        <p:nvPicPr>
          <p:cNvPr id="6" name="Picture 5" descr="Presentation1.jpg"/>
          <p:cNvPicPr>
            <a:picLocks noChangeAspect="1"/>
          </p:cNvPicPr>
          <p:nvPr/>
        </p:nvPicPr>
        <p:blipFill>
          <a:blip r:embed="rId3"/>
          <a:stretch>
            <a:fillRect/>
          </a:stretch>
        </p:blipFill>
        <p:spPr>
          <a:xfrm>
            <a:off x="1702992" y="1483744"/>
            <a:ext cx="8574864" cy="4475263"/>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13781" y="203439"/>
            <a:ext cx="8764437" cy="1569660"/>
          </a:xfrm>
          <a:prstGeom prst="rect">
            <a:avLst/>
          </a:prstGeom>
          <a:noFill/>
        </p:spPr>
        <p:txBody>
          <a:bodyPr wrap="square" rtlCol="0">
            <a:spAutoFit/>
          </a:bodyPr>
          <a:lstStyle/>
          <a:p>
            <a:pPr algn="ctr"/>
            <a:r>
              <a:rPr lang="es-CO" sz="3200" b="1" dirty="0">
                <a:solidFill>
                  <a:srgbClr val="185BA1"/>
                </a:solidFill>
                <a:latin typeface="Arial" panose="020B0604020202020204" pitchFamily="34" charset="0"/>
                <a:cs typeface="Arial" panose="020B0604020202020204" pitchFamily="34" charset="0"/>
              </a:rPr>
              <a:t>Los ácidos grasos omega 3 son precursores de mediadores para la resolución de la respuesta inflamatoria</a:t>
            </a:r>
            <a:endParaRPr lang="en-US" sz="3200" b="1" dirty="0">
              <a:solidFill>
                <a:srgbClr val="185BA1"/>
              </a:solidFill>
              <a:latin typeface="Arial" panose="020B0604020202020204" pitchFamily="34" charset="0"/>
              <a:cs typeface="Arial" panose="020B0604020202020204" pitchFamily="34" charset="0"/>
            </a:endParaRPr>
          </a:p>
        </p:txBody>
      </p:sp>
      <p:pic>
        <p:nvPicPr>
          <p:cNvPr id="5" name="Picture 4" descr="Untitled-2.ps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9536" y="1852366"/>
            <a:ext cx="3403481" cy="648072"/>
          </a:xfrm>
          <a:prstGeom prst="rect">
            <a:avLst/>
          </a:prstGeom>
        </p:spPr>
      </p:pic>
      <p:sp>
        <p:nvSpPr>
          <p:cNvPr id="6" name="TextBox 5"/>
          <p:cNvSpPr txBox="1"/>
          <p:nvPr/>
        </p:nvSpPr>
        <p:spPr>
          <a:xfrm>
            <a:off x="3419357" y="2440848"/>
            <a:ext cx="4896544" cy="369332"/>
          </a:xfrm>
          <a:prstGeom prst="rect">
            <a:avLst/>
          </a:prstGeom>
          <a:noFill/>
        </p:spPr>
        <p:txBody>
          <a:bodyPr wrap="square" rtlCol="0">
            <a:spAutoFit/>
          </a:bodyPr>
          <a:lstStyle/>
          <a:p>
            <a:pPr algn="ctr"/>
            <a:r>
              <a:rPr lang="es-CO" dirty="0">
                <a:solidFill>
                  <a:srgbClr val="185BA1"/>
                </a:solidFill>
                <a:latin typeface="Arial" panose="020B0604020202020204" pitchFamily="34" charset="0"/>
                <a:cs typeface="Arial" panose="020B0604020202020204" pitchFamily="34" charset="0"/>
              </a:rPr>
              <a:t>Mediadores de acción dual</a:t>
            </a:r>
            <a:endParaRPr lang="en-US" dirty="0">
              <a:latin typeface="Arial" panose="020B0604020202020204" pitchFamily="34" charset="0"/>
              <a:cs typeface="Arial" panose="020B0604020202020204" pitchFamily="34" charset="0"/>
            </a:endParaRPr>
          </a:p>
        </p:txBody>
      </p:sp>
      <p:sp>
        <p:nvSpPr>
          <p:cNvPr id="7" name="Globo: flecha derecha e izquierda 5"/>
          <p:cNvSpPr/>
          <p:nvPr/>
        </p:nvSpPr>
        <p:spPr>
          <a:xfrm>
            <a:off x="4569575" y="2886719"/>
            <a:ext cx="2592288" cy="1008112"/>
          </a:xfrm>
          <a:prstGeom prst="leftRightArrowCallout">
            <a:avLst/>
          </a:prstGeom>
          <a:solidFill>
            <a:schemeClr val="accent1">
              <a:lumMod val="75000"/>
            </a:schemeClr>
          </a:solidFill>
          <a:ln w="19050">
            <a:solidFill>
              <a:srgbClr val="185B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500" b="1" dirty="0" err="1">
                <a:solidFill>
                  <a:schemeClr val="bg1"/>
                </a:solidFill>
                <a:latin typeface="Arial" panose="020B0604020202020204" pitchFamily="34" charset="0"/>
                <a:cs typeface="Arial" panose="020B0604020202020204" pitchFamily="34" charset="0"/>
              </a:rPr>
              <a:t>Lipoxinas</a:t>
            </a:r>
            <a:r>
              <a:rPr lang="es-CO" sz="1500" b="1" dirty="0">
                <a:solidFill>
                  <a:schemeClr val="bg1"/>
                </a:solidFill>
                <a:latin typeface="Arial" panose="020B0604020202020204" pitchFamily="34" charset="0"/>
                <a:cs typeface="Arial" panose="020B0604020202020204" pitchFamily="34" charset="0"/>
              </a:rPr>
              <a:t>    </a:t>
            </a:r>
            <a:r>
              <a:rPr lang="es-CO" sz="1500" b="1" dirty="0" err="1">
                <a:solidFill>
                  <a:schemeClr val="bg1"/>
                </a:solidFill>
                <a:latin typeface="Arial" panose="020B0604020202020204" pitchFamily="34" charset="0"/>
                <a:cs typeface="Arial" panose="020B0604020202020204" pitchFamily="34" charset="0"/>
              </a:rPr>
              <a:t>Resolvinas</a:t>
            </a:r>
            <a:r>
              <a:rPr lang="es-CO" sz="1500" b="1" dirty="0">
                <a:solidFill>
                  <a:schemeClr val="bg1"/>
                </a:solidFill>
                <a:latin typeface="Arial" panose="020B0604020202020204" pitchFamily="34" charset="0"/>
                <a:cs typeface="Arial" panose="020B0604020202020204" pitchFamily="34" charset="0"/>
              </a:rPr>
              <a:t>       </a:t>
            </a:r>
            <a:r>
              <a:rPr lang="es-CO" sz="1500" b="1" dirty="0" err="1">
                <a:solidFill>
                  <a:schemeClr val="bg1"/>
                </a:solidFill>
                <a:latin typeface="Arial" panose="020B0604020202020204" pitchFamily="34" charset="0"/>
                <a:cs typeface="Arial" panose="020B0604020202020204" pitchFamily="34" charset="0"/>
              </a:rPr>
              <a:t>Protectinas</a:t>
            </a:r>
            <a:endParaRPr lang="es-CO" sz="1500" b="1" dirty="0">
              <a:solidFill>
                <a:schemeClr val="bg1"/>
              </a:solidFill>
              <a:latin typeface="Arial" panose="020B0604020202020204" pitchFamily="34" charset="0"/>
              <a:cs typeface="Arial" panose="020B0604020202020204" pitchFamily="34" charset="0"/>
            </a:endParaRPr>
          </a:p>
        </p:txBody>
      </p:sp>
      <p:pic>
        <p:nvPicPr>
          <p:cNvPr id="8" name="Picture 7" descr="Untitled-5.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5839" y="4398887"/>
            <a:ext cx="783336" cy="749808"/>
          </a:xfrm>
          <a:prstGeom prst="rect">
            <a:avLst/>
          </a:prstGeom>
        </p:spPr>
      </p:pic>
      <p:pic>
        <p:nvPicPr>
          <p:cNvPr id="9" name="Picture 8" descr="Untitled-3.ps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903" y="3246759"/>
            <a:ext cx="576064" cy="576064"/>
          </a:xfrm>
          <a:prstGeom prst="rect">
            <a:avLst/>
          </a:prstGeom>
        </p:spPr>
      </p:pic>
      <p:pic>
        <p:nvPicPr>
          <p:cNvPr id="10" name="Picture 9" descr="Untitled-1.ps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21535" y="3246759"/>
            <a:ext cx="615641" cy="504056"/>
          </a:xfrm>
          <a:prstGeom prst="rect">
            <a:avLst/>
          </a:prstGeom>
        </p:spPr>
      </p:pic>
      <p:pic>
        <p:nvPicPr>
          <p:cNvPr id="11" name="Picture 10" descr="Untitled-4.ps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01424" y="4398887"/>
            <a:ext cx="2093033" cy="864096"/>
          </a:xfrm>
          <a:prstGeom prst="rect">
            <a:avLst/>
          </a:prstGeom>
        </p:spPr>
      </p:pic>
      <p:cxnSp>
        <p:nvCxnSpPr>
          <p:cNvPr id="12" name="Conector recto de flecha 50"/>
          <p:cNvCxnSpPr/>
          <p:nvPr/>
        </p:nvCxnSpPr>
        <p:spPr>
          <a:xfrm flipH="1">
            <a:off x="4137527" y="2742703"/>
            <a:ext cx="459764" cy="50405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3" name="Conector recto de flecha 52"/>
          <p:cNvCxnSpPr/>
          <p:nvPr/>
        </p:nvCxnSpPr>
        <p:spPr>
          <a:xfrm>
            <a:off x="7089855" y="2814711"/>
            <a:ext cx="504056" cy="43204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3561463" y="2886720"/>
            <a:ext cx="648072" cy="307777"/>
          </a:xfrm>
          <a:prstGeom prst="rect">
            <a:avLst/>
          </a:prstGeom>
          <a:noFill/>
        </p:spPr>
        <p:txBody>
          <a:bodyPr wrap="square" rtlCol="0">
            <a:spAutoFit/>
          </a:bodyPr>
          <a:lstStyle/>
          <a:p>
            <a:r>
              <a:rPr lang="es-CO" sz="1400" dirty="0">
                <a:solidFill>
                  <a:srgbClr val="185BA1"/>
                </a:solidFill>
                <a:latin typeface="Arial" panose="020B0604020202020204" pitchFamily="34" charset="0"/>
                <a:cs typeface="Arial" panose="020B0604020202020204" pitchFamily="34" charset="0"/>
              </a:rPr>
              <a:t>PMN</a:t>
            </a:r>
            <a:endParaRPr lang="en-US">
              <a:solidFill>
                <a:srgbClr val="185BA1"/>
              </a:solidFill>
              <a:latin typeface="Arial" panose="020B0604020202020204" pitchFamily="34" charset="0"/>
              <a:cs typeface="Arial" panose="020B0604020202020204" pitchFamily="34" charset="0"/>
            </a:endParaRPr>
          </a:p>
        </p:txBody>
      </p:sp>
      <p:sp>
        <p:nvSpPr>
          <p:cNvPr id="15" name="Flecha: hacia abajo 20"/>
          <p:cNvSpPr/>
          <p:nvPr/>
        </p:nvSpPr>
        <p:spPr>
          <a:xfrm>
            <a:off x="1977287" y="3318768"/>
            <a:ext cx="360040" cy="390615"/>
          </a:xfrm>
          <a:prstGeom prst="downArrow">
            <a:avLst/>
          </a:prstGeom>
          <a:solidFill>
            <a:srgbClr val="CCFFCC"/>
          </a:solidFill>
          <a:ln>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a:solidFill>
                  <a:srgbClr val="3366FF"/>
                </a:solidFill>
              </a:ln>
            </a:endParaRPr>
          </a:p>
        </p:txBody>
      </p:sp>
      <p:sp>
        <p:nvSpPr>
          <p:cNvPr id="16" name="TextBox 15"/>
          <p:cNvSpPr txBox="1"/>
          <p:nvPr/>
        </p:nvSpPr>
        <p:spPr>
          <a:xfrm>
            <a:off x="7809935" y="2958728"/>
            <a:ext cx="936104" cy="307777"/>
          </a:xfrm>
          <a:prstGeom prst="rect">
            <a:avLst/>
          </a:prstGeom>
          <a:noFill/>
        </p:spPr>
        <p:txBody>
          <a:bodyPr wrap="square" rtlCol="0">
            <a:spAutoFit/>
          </a:bodyPr>
          <a:lstStyle/>
          <a:p>
            <a:r>
              <a:rPr lang="es-CO" sz="1400" dirty="0">
                <a:solidFill>
                  <a:srgbClr val="185BA1"/>
                </a:solidFill>
                <a:latin typeface="Arial" panose="020B0604020202020204" pitchFamily="34" charset="0"/>
                <a:cs typeface="Arial" panose="020B0604020202020204" pitchFamily="34" charset="0"/>
              </a:rPr>
              <a:t>Monocito</a:t>
            </a:r>
            <a:endParaRPr lang="en-US">
              <a:solidFill>
                <a:srgbClr val="185BA1"/>
              </a:solidFill>
              <a:latin typeface="Arial" panose="020B0604020202020204" pitchFamily="34" charset="0"/>
              <a:cs typeface="Arial" panose="020B0604020202020204" pitchFamily="34" charset="0"/>
            </a:endParaRPr>
          </a:p>
        </p:txBody>
      </p:sp>
      <p:sp>
        <p:nvSpPr>
          <p:cNvPr id="17" name="TextBox 16"/>
          <p:cNvSpPr txBox="1"/>
          <p:nvPr/>
        </p:nvSpPr>
        <p:spPr>
          <a:xfrm>
            <a:off x="2337327" y="3318768"/>
            <a:ext cx="1656184" cy="307777"/>
          </a:xfrm>
          <a:prstGeom prst="rect">
            <a:avLst/>
          </a:prstGeom>
          <a:noFill/>
        </p:spPr>
        <p:txBody>
          <a:bodyPr wrap="square" rtlCol="0">
            <a:spAutoFit/>
          </a:bodyPr>
          <a:lstStyle/>
          <a:p>
            <a:r>
              <a:rPr lang="es-CO" sz="1400" dirty="0">
                <a:solidFill>
                  <a:srgbClr val="185BA1"/>
                </a:solidFill>
                <a:latin typeface="Arial" panose="020B0604020202020204" pitchFamily="34" charset="0"/>
                <a:cs typeface="Arial" panose="020B0604020202020204" pitchFamily="34" charset="0"/>
              </a:rPr>
              <a:t>Infiltración PMN</a:t>
            </a:r>
            <a:endParaRPr lang="en-US">
              <a:solidFill>
                <a:srgbClr val="185BA1"/>
              </a:solidFill>
              <a:latin typeface="Arial" panose="020B0604020202020204" pitchFamily="34" charset="0"/>
              <a:cs typeface="Arial" panose="020B0604020202020204" pitchFamily="34" charset="0"/>
            </a:endParaRPr>
          </a:p>
        </p:txBody>
      </p:sp>
      <p:sp>
        <p:nvSpPr>
          <p:cNvPr id="18" name="TextBox 17"/>
          <p:cNvSpPr txBox="1"/>
          <p:nvPr/>
        </p:nvSpPr>
        <p:spPr>
          <a:xfrm>
            <a:off x="8746039" y="3246759"/>
            <a:ext cx="1512168" cy="523220"/>
          </a:xfrm>
          <a:prstGeom prst="rect">
            <a:avLst/>
          </a:prstGeom>
          <a:noFill/>
        </p:spPr>
        <p:txBody>
          <a:bodyPr wrap="square" rtlCol="0">
            <a:spAutoFit/>
          </a:bodyPr>
          <a:lstStyle/>
          <a:p>
            <a:r>
              <a:rPr lang="es-CO" sz="1400" dirty="0">
                <a:solidFill>
                  <a:srgbClr val="185BA1"/>
                </a:solidFill>
                <a:latin typeface="Arial" panose="020B0604020202020204" pitchFamily="34" charset="0"/>
                <a:cs typeface="Arial" panose="020B0604020202020204" pitchFamily="34" charset="0"/>
              </a:rPr>
              <a:t>Reclutamiento</a:t>
            </a:r>
            <a:br>
              <a:rPr lang="es-CO" sz="1400" dirty="0">
                <a:solidFill>
                  <a:srgbClr val="185BA1"/>
                </a:solidFill>
                <a:latin typeface="Arial" panose="020B0604020202020204" pitchFamily="34" charset="0"/>
                <a:cs typeface="Arial" panose="020B0604020202020204" pitchFamily="34" charset="0"/>
              </a:rPr>
            </a:br>
            <a:r>
              <a:rPr lang="es-CO" sz="1400" dirty="0">
                <a:solidFill>
                  <a:srgbClr val="185BA1"/>
                </a:solidFill>
                <a:latin typeface="Arial" panose="020B0604020202020204" pitchFamily="34" charset="0"/>
                <a:cs typeface="Arial" panose="020B0604020202020204" pitchFamily="34" charset="0"/>
              </a:rPr>
              <a:t>de Monocitos</a:t>
            </a:r>
            <a:endParaRPr lang="en-US">
              <a:solidFill>
                <a:srgbClr val="185BA1"/>
              </a:solidFill>
              <a:latin typeface="Arial" panose="020B0604020202020204" pitchFamily="34" charset="0"/>
              <a:cs typeface="Arial" panose="020B0604020202020204" pitchFamily="34" charset="0"/>
            </a:endParaRPr>
          </a:p>
        </p:txBody>
      </p:sp>
      <p:sp>
        <p:nvSpPr>
          <p:cNvPr id="19" name="Flecha: hacia abajo 20"/>
          <p:cNvSpPr/>
          <p:nvPr/>
        </p:nvSpPr>
        <p:spPr>
          <a:xfrm rot="10800000">
            <a:off x="8385999" y="3318768"/>
            <a:ext cx="360040" cy="390615"/>
          </a:xfrm>
          <a:prstGeom prst="downArrow">
            <a:avLst/>
          </a:prstGeom>
          <a:solidFill>
            <a:srgbClr val="CCFFCC"/>
          </a:solidFill>
          <a:ln>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a:solidFill>
                  <a:srgbClr val="3366FF"/>
                </a:solidFill>
              </a:ln>
            </a:endParaRPr>
          </a:p>
        </p:txBody>
      </p:sp>
      <p:sp>
        <p:nvSpPr>
          <p:cNvPr id="20" name="TextBox 19"/>
          <p:cNvSpPr txBox="1"/>
          <p:nvPr/>
        </p:nvSpPr>
        <p:spPr>
          <a:xfrm>
            <a:off x="6729815" y="4110856"/>
            <a:ext cx="1080120" cy="307777"/>
          </a:xfrm>
          <a:prstGeom prst="rect">
            <a:avLst/>
          </a:prstGeom>
          <a:noFill/>
        </p:spPr>
        <p:txBody>
          <a:bodyPr wrap="square" rtlCol="0">
            <a:spAutoFit/>
          </a:bodyPr>
          <a:lstStyle/>
          <a:p>
            <a:r>
              <a:rPr lang="es-CO" sz="1400" dirty="0">
                <a:solidFill>
                  <a:srgbClr val="185BA1"/>
                </a:solidFill>
                <a:latin typeface="Arial" panose="020B0604020202020204" pitchFamily="34" charset="0"/>
                <a:cs typeface="Arial" panose="020B0604020202020204" pitchFamily="34" charset="0"/>
              </a:rPr>
              <a:t>Macrófago</a:t>
            </a:r>
            <a:endParaRPr lang="en-US">
              <a:solidFill>
                <a:srgbClr val="185BA1"/>
              </a:solidFill>
              <a:latin typeface="Arial" panose="020B0604020202020204" pitchFamily="34" charset="0"/>
              <a:cs typeface="Arial" panose="020B0604020202020204" pitchFamily="34" charset="0"/>
            </a:endParaRPr>
          </a:p>
        </p:txBody>
      </p:sp>
      <p:sp>
        <p:nvSpPr>
          <p:cNvPr id="21" name="TextBox 20"/>
          <p:cNvSpPr txBox="1"/>
          <p:nvPr/>
        </p:nvSpPr>
        <p:spPr>
          <a:xfrm>
            <a:off x="3129415" y="4038848"/>
            <a:ext cx="1656184" cy="307777"/>
          </a:xfrm>
          <a:prstGeom prst="rect">
            <a:avLst/>
          </a:prstGeom>
          <a:noFill/>
        </p:spPr>
        <p:txBody>
          <a:bodyPr wrap="square" rtlCol="0">
            <a:spAutoFit/>
          </a:bodyPr>
          <a:lstStyle/>
          <a:p>
            <a:r>
              <a:rPr lang="es-CO" sz="1400" dirty="0">
                <a:solidFill>
                  <a:srgbClr val="185BA1"/>
                </a:solidFill>
                <a:latin typeface="Arial" panose="020B0604020202020204" pitchFamily="34" charset="0"/>
                <a:cs typeface="Arial" panose="020B0604020202020204" pitchFamily="34" charset="0"/>
              </a:rPr>
              <a:t>Apoptosis de PMn</a:t>
            </a:r>
            <a:endParaRPr lang="en-US">
              <a:solidFill>
                <a:srgbClr val="185BA1"/>
              </a:solidFill>
              <a:latin typeface="Arial" panose="020B0604020202020204" pitchFamily="34" charset="0"/>
              <a:cs typeface="Arial" panose="020B0604020202020204" pitchFamily="34" charset="0"/>
            </a:endParaRPr>
          </a:p>
        </p:txBody>
      </p:sp>
      <p:sp>
        <p:nvSpPr>
          <p:cNvPr id="22" name="TextBox 21"/>
          <p:cNvSpPr txBox="1"/>
          <p:nvPr/>
        </p:nvSpPr>
        <p:spPr>
          <a:xfrm>
            <a:off x="5577687" y="4614912"/>
            <a:ext cx="1080120" cy="307777"/>
          </a:xfrm>
          <a:prstGeom prst="rect">
            <a:avLst/>
          </a:prstGeom>
          <a:noFill/>
        </p:spPr>
        <p:txBody>
          <a:bodyPr wrap="square" rtlCol="0">
            <a:spAutoFit/>
          </a:bodyPr>
          <a:lstStyle/>
          <a:p>
            <a:r>
              <a:rPr lang="es-CO" sz="1400" dirty="0">
                <a:solidFill>
                  <a:srgbClr val="185BA1"/>
                </a:solidFill>
                <a:latin typeface="Arial" panose="020B0604020202020204" pitchFamily="34" charset="0"/>
                <a:cs typeface="Arial" panose="020B0604020202020204" pitchFamily="34" charset="0"/>
              </a:rPr>
              <a:t>Fagocitosis</a:t>
            </a:r>
            <a:endParaRPr lang="en-US">
              <a:solidFill>
                <a:srgbClr val="185BA1"/>
              </a:solidFill>
              <a:latin typeface="Arial" panose="020B0604020202020204" pitchFamily="34" charset="0"/>
              <a:cs typeface="Arial" panose="020B0604020202020204" pitchFamily="34" charset="0"/>
            </a:endParaRPr>
          </a:p>
        </p:txBody>
      </p:sp>
      <p:sp>
        <p:nvSpPr>
          <p:cNvPr id="23" name="Flecha: hacia abajo 20"/>
          <p:cNvSpPr/>
          <p:nvPr/>
        </p:nvSpPr>
        <p:spPr>
          <a:xfrm rot="10800000">
            <a:off x="8169975" y="4470896"/>
            <a:ext cx="360040" cy="390615"/>
          </a:xfrm>
          <a:prstGeom prst="downArrow">
            <a:avLst/>
          </a:prstGeom>
          <a:solidFill>
            <a:srgbClr val="CCFFCC"/>
          </a:solidFill>
          <a:ln>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a:solidFill>
                  <a:srgbClr val="3366FF"/>
                </a:solidFill>
              </a:ln>
            </a:endParaRPr>
          </a:p>
        </p:txBody>
      </p:sp>
      <p:sp>
        <p:nvSpPr>
          <p:cNvPr id="24" name="TextBox 23"/>
          <p:cNvSpPr txBox="1"/>
          <p:nvPr/>
        </p:nvSpPr>
        <p:spPr>
          <a:xfrm>
            <a:off x="8530015" y="4326879"/>
            <a:ext cx="1584176" cy="738664"/>
          </a:xfrm>
          <a:prstGeom prst="rect">
            <a:avLst/>
          </a:prstGeom>
          <a:noFill/>
        </p:spPr>
        <p:txBody>
          <a:bodyPr wrap="square" rtlCol="0">
            <a:spAutoFit/>
          </a:bodyPr>
          <a:lstStyle/>
          <a:p>
            <a:r>
              <a:rPr lang="es-CO" sz="1400" dirty="0">
                <a:solidFill>
                  <a:srgbClr val="185BA1"/>
                </a:solidFill>
                <a:latin typeface="Arial" panose="020B0604020202020204" pitchFamily="34" charset="0"/>
                <a:cs typeface="Arial" panose="020B0604020202020204" pitchFamily="34" charset="0"/>
              </a:rPr>
              <a:t>Retoma de PMN</a:t>
            </a:r>
          </a:p>
          <a:p>
            <a:r>
              <a:rPr lang="es-CO" sz="1400" dirty="0">
                <a:solidFill>
                  <a:srgbClr val="185BA1"/>
                </a:solidFill>
                <a:latin typeface="Arial" panose="020B0604020202020204" pitchFamily="34" charset="0"/>
                <a:cs typeface="Arial" panose="020B0604020202020204" pitchFamily="34" charset="0"/>
              </a:rPr>
              <a:t>Apoptóticos por</a:t>
            </a:r>
          </a:p>
          <a:p>
            <a:r>
              <a:rPr lang="es-CO" sz="1400" dirty="0">
                <a:solidFill>
                  <a:srgbClr val="185BA1"/>
                </a:solidFill>
                <a:latin typeface="Arial" panose="020B0604020202020204" pitchFamily="34" charset="0"/>
                <a:cs typeface="Arial" panose="020B0604020202020204" pitchFamily="34" charset="0"/>
              </a:rPr>
              <a:t>Macrófagos</a:t>
            </a:r>
            <a:endParaRPr lang="en-US">
              <a:solidFill>
                <a:srgbClr val="185BA1"/>
              </a:solidFill>
              <a:latin typeface="Arial" panose="020B0604020202020204" pitchFamily="34" charset="0"/>
              <a:cs typeface="Arial" panose="020B0604020202020204" pitchFamily="34" charset="0"/>
            </a:endParaRPr>
          </a:p>
        </p:txBody>
      </p:sp>
      <p:sp>
        <p:nvSpPr>
          <p:cNvPr id="25" name="Flecha: hacia abajo 20"/>
          <p:cNvSpPr/>
          <p:nvPr/>
        </p:nvSpPr>
        <p:spPr>
          <a:xfrm rot="10800000">
            <a:off x="7161863" y="5262984"/>
            <a:ext cx="360040" cy="390615"/>
          </a:xfrm>
          <a:prstGeom prst="downArrow">
            <a:avLst/>
          </a:prstGeom>
          <a:solidFill>
            <a:srgbClr val="CCFFCC"/>
          </a:solidFill>
          <a:ln>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a:solidFill>
                  <a:srgbClr val="3366FF"/>
                </a:solidFill>
              </a:ln>
            </a:endParaRPr>
          </a:p>
        </p:txBody>
      </p:sp>
      <p:sp>
        <p:nvSpPr>
          <p:cNvPr id="26" name="TextBox 25"/>
          <p:cNvSpPr txBox="1"/>
          <p:nvPr/>
        </p:nvSpPr>
        <p:spPr>
          <a:xfrm>
            <a:off x="6657807" y="5767039"/>
            <a:ext cx="1368152" cy="523220"/>
          </a:xfrm>
          <a:prstGeom prst="rect">
            <a:avLst/>
          </a:prstGeom>
          <a:noFill/>
        </p:spPr>
        <p:txBody>
          <a:bodyPr wrap="square" rtlCol="0">
            <a:spAutoFit/>
          </a:bodyPr>
          <a:lstStyle/>
          <a:p>
            <a:pPr algn="ctr"/>
            <a:r>
              <a:rPr lang="es-CO" sz="1400" dirty="0">
                <a:solidFill>
                  <a:srgbClr val="185BA1"/>
                </a:solidFill>
                <a:latin typeface="Arial" panose="020B0604020202020204" pitchFamily="34" charset="0"/>
                <a:cs typeface="Arial" panose="020B0604020202020204" pitchFamily="34" charset="0"/>
              </a:rPr>
              <a:t>Remoción</a:t>
            </a:r>
            <a:br>
              <a:rPr lang="es-CO" sz="1400" dirty="0">
                <a:solidFill>
                  <a:srgbClr val="185BA1"/>
                </a:solidFill>
                <a:latin typeface="Arial" panose="020B0604020202020204" pitchFamily="34" charset="0"/>
                <a:cs typeface="Arial" panose="020B0604020202020204" pitchFamily="34" charset="0"/>
              </a:rPr>
            </a:br>
            <a:r>
              <a:rPr lang="es-CO" sz="1400" dirty="0">
                <a:solidFill>
                  <a:srgbClr val="185BA1"/>
                </a:solidFill>
                <a:latin typeface="Arial" panose="020B0604020202020204" pitchFamily="34" charset="0"/>
                <a:cs typeface="Arial" panose="020B0604020202020204" pitchFamily="34" charset="0"/>
              </a:rPr>
              <a:t>de fagocitos</a:t>
            </a:r>
            <a:endParaRPr lang="en-US">
              <a:solidFill>
                <a:srgbClr val="185BA1"/>
              </a:solidFill>
              <a:latin typeface="Arial" panose="020B0604020202020204" pitchFamily="34" charset="0"/>
              <a:cs typeface="Arial" panose="020B0604020202020204" pitchFamily="34" charset="0"/>
            </a:endParaRPr>
          </a:p>
        </p:txBody>
      </p:sp>
      <p:sp>
        <p:nvSpPr>
          <p:cNvPr id="27" name="TextBox 26"/>
          <p:cNvSpPr txBox="1"/>
          <p:nvPr/>
        </p:nvSpPr>
        <p:spPr>
          <a:xfrm>
            <a:off x="8674031" y="5406999"/>
            <a:ext cx="1224136" cy="523220"/>
          </a:xfrm>
          <a:prstGeom prst="rect">
            <a:avLst/>
          </a:prstGeom>
          <a:noFill/>
        </p:spPr>
        <p:txBody>
          <a:bodyPr wrap="square" rtlCol="0">
            <a:spAutoFit/>
          </a:bodyPr>
          <a:lstStyle/>
          <a:p>
            <a:r>
              <a:rPr lang="es-CO" sz="1400" dirty="0">
                <a:solidFill>
                  <a:srgbClr val="185BA1"/>
                </a:solidFill>
                <a:latin typeface="Arial" panose="020B0604020202020204" pitchFamily="34" charset="0"/>
                <a:cs typeface="Arial" panose="020B0604020202020204" pitchFamily="34" charset="0"/>
              </a:rPr>
              <a:t>Evacuación</a:t>
            </a:r>
            <a:br>
              <a:rPr lang="es-CO" sz="1400" dirty="0">
                <a:solidFill>
                  <a:srgbClr val="185BA1"/>
                </a:solidFill>
                <a:latin typeface="Arial" panose="020B0604020202020204" pitchFamily="34" charset="0"/>
                <a:cs typeface="Arial" panose="020B0604020202020204" pitchFamily="34" charset="0"/>
              </a:rPr>
            </a:br>
            <a:r>
              <a:rPr lang="es-CO" sz="1400" dirty="0">
                <a:solidFill>
                  <a:srgbClr val="185BA1"/>
                </a:solidFill>
                <a:latin typeface="Arial" panose="020B0604020202020204" pitchFamily="34" charset="0"/>
                <a:cs typeface="Arial" panose="020B0604020202020204" pitchFamily="34" charset="0"/>
              </a:rPr>
              <a:t>vía linfática</a:t>
            </a:r>
            <a:endParaRPr lang="en-US">
              <a:solidFill>
                <a:srgbClr val="185BA1"/>
              </a:solidFill>
              <a:latin typeface="Arial" panose="020B0604020202020204" pitchFamily="34" charset="0"/>
              <a:cs typeface="Arial" panose="020B0604020202020204" pitchFamily="34" charset="0"/>
            </a:endParaRPr>
          </a:p>
        </p:txBody>
      </p:sp>
      <p:cxnSp>
        <p:nvCxnSpPr>
          <p:cNvPr id="28" name="Conector recto de flecha 52"/>
          <p:cNvCxnSpPr/>
          <p:nvPr/>
        </p:nvCxnSpPr>
        <p:spPr>
          <a:xfrm>
            <a:off x="7737927" y="4974951"/>
            <a:ext cx="864096" cy="57606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Flecha: hacia abajo 20"/>
          <p:cNvSpPr/>
          <p:nvPr/>
        </p:nvSpPr>
        <p:spPr>
          <a:xfrm>
            <a:off x="3273431" y="5479008"/>
            <a:ext cx="360040" cy="390615"/>
          </a:xfrm>
          <a:prstGeom prst="downArrow">
            <a:avLst/>
          </a:prstGeom>
          <a:solidFill>
            <a:srgbClr val="CCFFCC"/>
          </a:solidFill>
          <a:ln>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a:solidFill>
                  <a:srgbClr val="3366FF"/>
                </a:solidFill>
              </a:ln>
            </a:endParaRPr>
          </a:p>
        </p:txBody>
      </p:sp>
      <p:sp>
        <p:nvSpPr>
          <p:cNvPr id="30" name="TextBox 29"/>
          <p:cNvSpPr txBox="1"/>
          <p:nvPr/>
        </p:nvSpPr>
        <p:spPr>
          <a:xfrm>
            <a:off x="3777487" y="5479007"/>
            <a:ext cx="1656184" cy="523220"/>
          </a:xfrm>
          <a:prstGeom prst="rect">
            <a:avLst/>
          </a:prstGeom>
          <a:noFill/>
        </p:spPr>
        <p:txBody>
          <a:bodyPr wrap="square" rtlCol="0">
            <a:spAutoFit/>
          </a:bodyPr>
          <a:lstStyle/>
          <a:p>
            <a:r>
              <a:rPr lang="es-CO" sz="1400" dirty="0">
                <a:solidFill>
                  <a:srgbClr val="185BA1"/>
                </a:solidFill>
                <a:latin typeface="Arial" panose="020B0604020202020204" pitchFamily="34" charset="0"/>
                <a:cs typeface="Arial" panose="020B0604020202020204" pitchFamily="34" charset="0"/>
              </a:rPr>
              <a:t>Influjo y funciones</a:t>
            </a:r>
            <a:br>
              <a:rPr lang="es-CO" sz="1400" dirty="0">
                <a:solidFill>
                  <a:srgbClr val="185BA1"/>
                </a:solidFill>
                <a:latin typeface="Arial" panose="020B0604020202020204" pitchFamily="34" charset="0"/>
                <a:cs typeface="Arial" panose="020B0604020202020204" pitchFamily="34" charset="0"/>
              </a:rPr>
            </a:br>
            <a:r>
              <a:rPr lang="es-CO" sz="1400" dirty="0">
                <a:solidFill>
                  <a:srgbClr val="185BA1"/>
                </a:solidFill>
                <a:latin typeface="Arial" panose="020B0604020202020204" pitchFamily="34" charset="0"/>
                <a:cs typeface="Arial" panose="020B0604020202020204" pitchFamily="34" charset="0"/>
              </a:rPr>
              <a:t>de PMN</a:t>
            </a:r>
            <a:endParaRPr lang="en-US">
              <a:solidFill>
                <a:srgbClr val="185BA1"/>
              </a:solidFill>
              <a:latin typeface="Arial" panose="020B0604020202020204" pitchFamily="34" charset="0"/>
              <a:cs typeface="Arial" panose="020B0604020202020204" pitchFamily="34" charset="0"/>
            </a:endParaRPr>
          </a:p>
        </p:txBody>
      </p:sp>
      <p:sp>
        <p:nvSpPr>
          <p:cNvPr id="31" name="TextBox 30"/>
          <p:cNvSpPr txBox="1"/>
          <p:nvPr/>
        </p:nvSpPr>
        <p:spPr>
          <a:xfrm>
            <a:off x="1977287" y="6095140"/>
            <a:ext cx="4176464" cy="246221"/>
          </a:xfrm>
          <a:prstGeom prst="rect">
            <a:avLst/>
          </a:prstGeom>
          <a:noFill/>
        </p:spPr>
        <p:txBody>
          <a:bodyPr wrap="square" rtlCol="0">
            <a:spAutoFit/>
          </a:bodyPr>
          <a:lstStyle/>
          <a:p>
            <a:r>
              <a:rPr lang="es-CO" sz="1000" i="1" dirty="0" err="1">
                <a:solidFill>
                  <a:srgbClr val="1D68B4"/>
                </a:solidFill>
                <a:latin typeface="Arial" panose="020B0604020202020204" pitchFamily="34" charset="0"/>
                <a:ea typeface="Calibri" panose="020F0502020204030204" pitchFamily="34" charset="0"/>
                <a:cs typeface="Arial" panose="020B0604020202020204" pitchFamily="34" charset="0"/>
              </a:rPr>
              <a:t>Nat</a:t>
            </a:r>
            <a:r>
              <a:rPr lang="es-CO" sz="1000" i="1" dirty="0">
                <a:solidFill>
                  <a:srgbClr val="1D68B4"/>
                </a:solidFill>
                <a:latin typeface="Arial" panose="020B0604020202020204" pitchFamily="34" charset="0"/>
                <a:ea typeface="Calibri" panose="020F0502020204030204" pitchFamily="34" charset="0"/>
                <a:cs typeface="Arial" panose="020B0604020202020204" pitchFamily="34" charset="0"/>
              </a:rPr>
              <a:t> </a:t>
            </a:r>
            <a:r>
              <a:rPr lang="es-CO" sz="1000" i="1" dirty="0" err="1">
                <a:solidFill>
                  <a:srgbClr val="1D68B4"/>
                </a:solidFill>
                <a:latin typeface="Arial" panose="020B0604020202020204" pitchFamily="34" charset="0"/>
                <a:ea typeface="Calibri" panose="020F0502020204030204" pitchFamily="34" charset="0"/>
                <a:cs typeface="Arial" panose="020B0604020202020204" pitchFamily="34" charset="0"/>
              </a:rPr>
              <a:t>Rev</a:t>
            </a:r>
            <a:r>
              <a:rPr lang="es-CO" sz="1000" i="1" dirty="0">
                <a:solidFill>
                  <a:srgbClr val="1D68B4"/>
                </a:solidFill>
                <a:latin typeface="Arial" panose="020B0604020202020204" pitchFamily="34" charset="0"/>
                <a:ea typeface="Calibri" panose="020F0502020204030204" pitchFamily="34" charset="0"/>
                <a:cs typeface="Arial" panose="020B0604020202020204" pitchFamily="34" charset="0"/>
              </a:rPr>
              <a:t> </a:t>
            </a:r>
            <a:r>
              <a:rPr lang="es-CO" sz="1000" i="1" dirty="0" err="1">
                <a:solidFill>
                  <a:srgbClr val="1D68B4"/>
                </a:solidFill>
                <a:latin typeface="Arial" panose="020B0604020202020204" pitchFamily="34" charset="0"/>
                <a:ea typeface="Calibri" panose="020F0502020204030204" pitchFamily="34" charset="0"/>
                <a:cs typeface="Arial" panose="020B0604020202020204" pitchFamily="34" charset="0"/>
              </a:rPr>
              <a:t>Immunol</a:t>
            </a:r>
            <a:r>
              <a:rPr lang="es-CO" sz="1000" i="1" dirty="0">
                <a:solidFill>
                  <a:srgbClr val="1D68B4"/>
                </a:solidFill>
                <a:latin typeface="Arial" panose="020B0604020202020204" pitchFamily="34" charset="0"/>
                <a:ea typeface="Calibri" panose="020F0502020204030204" pitchFamily="34" charset="0"/>
                <a:cs typeface="Arial" panose="020B0604020202020204" pitchFamily="34" charset="0"/>
              </a:rPr>
              <a:t>. 2008; 8(5): 349–361.</a:t>
            </a:r>
            <a:endParaRPr lang="es-CO" sz="1000" i="1" dirty="0">
              <a:solidFill>
                <a:srgbClr val="1D68B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424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ChangeArrowheads="1"/>
          </p:cNvSpPr>
          <p:nvPr/>
        </p:nvSpPr>
        <p:spPr bwMode="auto">
          <a:xfrm>
            <a:off x="2356446" y="5772354"/>
            <a:ext cx="6858000" cy="246221"/>
          </a:xfrm>
          <a:prstGeom prst="rect">
            <a:avLst/>
          </a:prstGeom>
          <a:noFill/>
          <a:ln w="9525">
            <a:noFill/>
            <a:miter lim="800000"/>
            <a:headEnd/>
            <a:tailEnd/>
          </a:ln>
        </p:spPr>
        <p:txBody>
          <a:bodyPr wrap="square">
            <a:prstTxWarp prst="textNoShape">
              <a:avLst/>
            </a:prstTxWarp>
            <a:spAutoFit/>
          </a:bodyPr>
          <a:lstStyle/>
          <a:p>
            <a:r>
              <a:rPr lang="en-US" sz="1000" i="1" dirty="0" err="1">
                <a:solidFill>
                  <a:srgbClr val="1D68B4"/>
                </a:solidFill>
                <a:latin typeface="Arial" panose="020B0604020202020204" pitchFamily="34" charset="0"/>
                <a:cs typeface="Arial" panose="020B0604020202020204" pitchFamily="34" charset="0"/>
              </a:rPr>
              <a:t>Demling</a:t>
            </a:r>
            <a:r>
              <a:rPr lang="en-US" sz="1000" i="1" dirty="0">
                <a:solidFill>
                  <a:srgbClr val="1D68B4"/>
                </a:solidFill>
                <a:latin typeface="Arial" panose="020B0604020202020204" pitchFamily="34" charset="0"/>
                <a:cs typeface="Arial" panose="020B0604020202020204" pitchFamily="34" charset="0"/>
              </a:rPr>
              <a:t> RH. </a:t>
            </a:r>
            <a:r>
              <a:rPr lang="en-US" sz="1000" i="1" dirty="0" err="1">
                <a:solidFill>
                  <a:srgbClr val="1D68B4"/>
                </a:solidFill>
                <a:latin typeface="Arial" panose="020B0604020202020204" pitchFamily="34" charset="0"/>
                <a:cs typeface="Arial" panose="020B0604020202020204" pitchFamily="34" charset="0"/>
              </a:rPr>
              <a:t>Eplasty</a:t>
            </a:r>
            <a:r>
              <a:rPr lang="en-US" sz="1000" i="1" dirty="0">
                <a:solidFill>
                  <a:srgbClr val="1D68B4"/>
                </a:solidFill>
                <a:latin typeface="Arial" panose="020B0604020202020204" pitchFamily="34" charset="0"/>
                <a:cs typeface="Arial" panose="020B0604020202020204" pitchFamily="34" charset="0"/>
              </a:rPr>
              <a:t> 2009;9:e9</a:t>
            </a:r>
            <a:r>
              <a:rPr lang="en-US" sz="1000" i="1" dirty="0">
                <a:latin typeface="Arial" panose="020B0604020202020204" pitchFamily="34" charset="0"/>
                <a:cs typeface="Arial" panose="020B0604020202020204" pitchFamily="34" charset="0"/>
              </a:rPr>
              <a:t>.</a:t>
            </a:r>
          </a:p>
        </p:txBody>
      </p:sp>
      <p:sp>
        <p:nvSpPr>
          <p:cNvPr id="7" name="Rectangle 2"/>
          <p:cNvSpPr txBox="1">
            <a:spLocks noChangeArrowheads="1"/>
          </p:cNvSpPr>
          <p:nvPr/>
        </p:nvSpPr>
        <p:spPr bwMode="auto">
          <a:xfrm>
            <a:off x="2563482" y="199009"/>
            <a:ext cx="7086600" cy="11553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defRPr/>
            </a:pPr>
            <a:r>
              <a:rPr lang="es-CO" sz="3200" b="1" kern="0" dirty="0">
                <a:solidFill>
                  <a:srgbClr val="1D68B4"/>
                </a:solidFill>
                <a:latin typeface="Arial" panose="020B0604020202020204" pitchFamily="34" charset="0"/>
                <a:ea typeface="ヒラギノ角ゴ Pro W3" charset="-128"/>
                <a:cs typeface="Arial" panose="020B0604020202020204" pitchFamily="34" charset="0"/>
              </a:rPr>
              <a:t>Composición corporal</a:t>
            </a:r>
          </a:p>
        </p:txBody>
      </p:sp>
      <p:pic>
        <p:nvPicPr>
          <p:cNvPr id="9" name="Picture 8" descr="COMPONENT-1.jpg"/>
          <p:cNvPicPr>
            <a:picLocks noChangeAspect="1"/>
          </p:cNvPicPr>
          <p:nvPr/>
        </p:nvPicPr>
        <p:blipFill rotWithShape="1">
          <a:blip r:embed="rId3">
            <a:clrChange>
              <a:clrFrom>
                <a:srgbClr val="E5EBF7"/>
              </a:clrFrom>
              <a:clrTo>
                <a:srgbClr val="E5EBF7">
                  <a:alpha val="0"/>
                </a:srgbClr>
              </a:clrTo>
            </a:clrChange>
            <a:duotone>
              <a:prstClr val="black"/>
              <a:srgbClr val="0988BA">
                <a:tint val="45000"/>
                <a:satMod val="400000"/>
              </a:srgbClr>
            </a:duotone>
          </a:blip>
          <a:srcRect t="22572"/>
          <a:stretch/>
        </p:blipFill>
        <p:spPr>
          <a:xfrm>
            <a:off x="2237454" y="2445805"/>
            <a:ext cx="7738656" cy="3448748"/>
          </a:xfrm>
          <a:prstGeom prst="rect">
            <a:avLst/>
          </a:prstGeom>
          <a:ln>
            <a:noFill/>
          </a:ln>
        </p:spPr>
      </p:pic>
      <p:sp>
        <p:nvSpPr>
          <p:cNvPr id="11" name="Rectangle 2"/>
          <p:cNvSpPr txBox="1">
            <a:spLocks noChangeArrowheads="1"/>
          </p:cNvSpPr>
          <p:nvPr/>
        </p:nvSpPr>
        <p:spPr bwMode="auto">
          <a:xfrm>
            <a:off x="2356446" y="1462995"/>
            <a:ext cx="7471912" cy="11553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defRPr/>
            </a:pPr>
            <a:r>
              <a:rPr lang="es-CO" sz="2400" b="1" kern="0" dirty="0">
                <a:solidFill>
                  <a:srgbClr val="1D68B4"/>
                </a:solidFill>
                <a:latin typeface="Arial" panose="020B0604020202020204" pitchFamily="34" charset="0"/>
                <a:ea typeface="ヒラギノ角ゴ Pro W3" charset="-128"/>
                <a:cs typeface="Arial" panose="020B0604020202020204" pitchFamily="34" charset="0"/>
              </a:rPr>
              <a:t>Componentes peso corporal en porcentajes</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a:grpSpLocks/>
          </p:cNvGrpSpPr>
          <p:nvPr/>
        </p:nvGrpSpPr>
        <p:grpSpPr bwMode="auto">
          <a:xfrm>
            <a:off x="1457862" y="2377629"/>
            <a:ext cx="6781800" cy="2641748"/>
            <a:chOff x="1035200" y="1607097"/>
            <a:chExt cx="5296829" cy="2164050"/>
          </a:xfrm>
        </p:grpSpPr>
        <p:sp>
          <p:nvSpPr>
            <p:cNvPr id="8" name="TextBox 6"/>
            <p:cNvSpPr txBox="1">
              <a:spLocks noChangeArrowheads="1"/>
            </p:cNvSpPr>
            <p:nvPr/>
          </p:nvSpPr>
          <p:spPr bwMode="auto">
            <a:xfrm>
              <a:off x="1035200" y="1607097"/>
              <a:ext cx="5296829" cy="2164050"/>
            </a:xfrm>
            <a:prstGeom prst="rect">
              <a:avLst/>
            </a:prstGeom>
            <a:noFill/>
            <a:ln w="9525">
              <a:noFill/>
              <a:miter lim="800000"/>
              <a:headEnd/>
              <a:tailEnd/>
            </a:ln>
          </p:spPr>
          <p:txBody>
            <a:bodyPr wrap="square">
              <a:prstTxWarp prst="textNoShape">
                <a:avLst/>
              </a:prstTxWarp>
              <a:spAutoFit/>
            </a:bodyPr>
            <a:lstStyle/>
            <a:p>
              <a:pPr marL="339725" lvl="1" indent="-339725">
                <a:lnSpc>
                  <a:spcPts val="3380"/>
                </a:lnSpc>
                <a:buSzPct val="125000"/>
                <a:buFont typeface="Arial"/>
                <a:buChar char="•"/>
              </a:pPr>
              <a:r>
                <a:rPr lang="es-CO" sz="2400" dirty="0">
                  <a:solidFill>
                    <a:srgbClr val="185BA1"/>
                  </a:solidFill>
                  <a:latin typeface="Arial" panose="020B0604020202020204" pitchFamily="34" charset="0"/>
                  <a:cs typeface="Arial" panose="020B0604020202020204" pitchFamily="34" charset="0"/>
                </a:rPr>
                <a:t>Secreta mediadores inflamatorios</a:t>
              </a:r>
              <a:br>
                <a:rPr lang="es-CO" sz="2400" dirty="0">
                  <a:solidFill>
                    <a:srgbClr val="185BA1"/>
                  </a:solidFill>
                  <a:latin typeface="Arial" panose="020B0604020202020204" pitchFamily="34" charset="0"/>
                  <a:cs typeface="Arial" panose="020B0604020202020204" pitchFamily="34" charset="0"/>
                </a:rPr>
              </a:br>
              <a:r>
                <a:rPr lang="es-CO" sz="2400" dirty="0">
                  <a:solidFill>
                    <a:srgbClr val="185BA1"/>
                  </a:solidFill>
                  <a:latin typeface="Arial" panose="020B0604020202020204" pitchFamily="34" charset="0"/>
                  <a:cs typeface="Arial" panose="020B0604020202020204" pitchFamily="34" charset="0"/>
                </a:rPr>
                <a:t>o compuestos hormonalmente activos</a:t>
              </a:r>
            </a:p>
            <a:p>
              <a:pPr marL="339725" lvl="1" indent="-339725">
                <a:lnSpc>
                  <a:spcPts val="3380"/>
                </a:lnSpc>
                <a:buSzPct val="125000"/>
                <a:buFont typeface="Arial"/>
                <a:buChar char="•"/>
              </a:pPr>
              <a:r>
                <a:rPr lang="es-CO" sz="2400" dirty="0">
                  <a:solidFill>
                    <a:srgbClr val="185BA1"/>
                  </a:solidFill>
                  <a:latin typeface="Arial" panose="020B0604020202020204" pitchFamily="34" charset="0"/>
                  <a:cs typeface="Arial" panose="020B0604020202020204" pitchFamily="34" charset="0"/>
                </a:rPr>
                <a:t>Produce especies reactivas</a:t>
              </a:r>
              <a:br>
                <a:rPr lang="es-CO" sz="2400" dirty="0">
                  <a:solidFill>
                    <a:srgbClr val="185BA1"/>
                  </a:solidFill>
                  <a:latin typeface="Arial" panose="020B0604020202020204" pitchFamily="34" charset="0"/>
                  <a:cs typeface="Arial" panose="020B0604020202020204" pitchFamily="34" charset="0"/>
                </a:rPr>
              </a:br>
              <a:r>
                <a:rPr lang="es-CO" sz="2400" dirty="0">
                  <a:solidFill>
                    <a:srgbClr val="185BA1"/>
                  </a:solidFill>
                  <a:latin typeface="Arial" panose="020B0604020202020204" pitchFamily="34" charset="0"/>
                  <a:cs typeface="Arial" panose="020B0604020202020204" pitchFamily="34" charset="0"/>
                </a:rPr>
                <a:t>de oxígeno</a:t>
              </a:r>
            </a:p>
            <a:p>
              <a:pPr marL="339725" lvl="1" indent="-339725">
                <a:lnSpc>
                  <a:spcPts val="3380"/>
                </a:lnSpc>
                <a:buSzPct val="125000"/>
                <a:buFont typeface="Arial"/>
                <a:buChar char="•"/>
              </a:pPr>
              <a:r>
                <a:rPr lang="es-CO" sz="2400" dirty="0">
                  <a:solidFill>
                    <a:srgbClr val="185BA1"/>
                  </a:solidFill>
                  <a:latin typeface="Arial" panose="020B0604020202020204" pitchFamily="34" charset="0"/>
                  <a:cs typeface="Arial" panose="020B0604020202020204" pitchFamily="34" charset="0"/>
                </a:rPr>
                <a:t>Estrés oxidativo</a:t>
              </a:r>
            </a:p>
            <a:p>
              <a:pPr lvl="2" indent="-457200">
                <a:buClr>
                  <a:srgbClr val="1969B5"/>
                </a:buClr>
                <a:buSzPct val="125000"/>
                <a:buFont typeface="Wingdings" charset="2"/>
                <a:buChar char="§"/>
              </a:pPr>
              <a:endParaRPr lang="en-US" sz="2400" dirty="0">
                <a:solidFill>
                  <a:srgbClr val="595959"/>
                </a:solidFill>
                <a:latin typeface="Arial" panose="020B0604020202020204" pitchFamily="34" charset="0"/>
                <a:cs typeface="Arial" panose="020B0604020202020204" pitchFamily="34" charset="0"/>
              </a:endParaRPr>
            </a:p>
          </p:txBody>
        </p:sp>
        <p:sp>
          <p:nvSpPr>
            <p:cNvPr id="9" name="Up Arrow 6"/>
            <p:cNvSpPr>
              <a:spLocks noChangeArrowheads="1"/>
            </p:cNvSpPr>
            <p:nvPr/>
          </p:nvSpPr>
          <p:spPr bwMode="auto">
            <a:xfrm>
              <a:off x="3166052" y="2993814"/>
              <a:ext cx="319823" cy="381090"/>
            </a:xfrm>
            <a:prstGeom prst="upArrow">
              <a:avLst>
                <a:gd name="adj1" fmla="val 39332"/>
                <a:gd name="adj2" fmla="val 50000"/>
              </a:avLst>
            </a:prstGeom>
            <a:gradFill flip="none" rotWithShape="1">
              <a:gsLst>
                <a:gs pos="21000">
                  <a:srgbClr val="185BA1"/>
                </a:gs>
                <a:gs pos="100000">
                  <a:srgbClr val="FFFFFF"/>
                </a:gs>
              </a:gsLst>
              <a:lin ang="16200000" scaled="0"/>
              <a:tileRect/>
            </a:gradFill>
            <a:ln w="9525">
              <a:solidFill>
                <a:schemeClr val="tx1"/>
              </a:solidFill>
              <a:round/>
              <a:headEnd/>
              <a:tailEnd/>
            </a:ln>
          </p:spPr>
          <p:txBody>
            <a:bodyPr>
              <a:prstTxWarp prst="textNoShape">
                <a:avLst/>
              </a:prstTxWarp>
            </a:bodyPr>
            <a:lstStyle/>
            <a:p>
              <a:pPr>
                <a:spcBef>
                  <a:spcPct val="0"/>
                </a:spcBef>
                <a:buClrTx/>
                <a:buFontTx/>
                <a:buNone/>
              </a:pPr>
              <a:endParaRPr lang="en-US" sz="2400">
                <a:latin typeface="Arial" panose="020B0604020202020204" pitchFamily="34" charset="0"/>
                <a:cs typeface="Arial" panose="020B0604020202020204" pitchFamily="34" charset="0"/>
              </a:endParaRPr>
            </a:p>
          </p:txBody>
        </p:sp>
      </p:grpSp>
      <p:sp>
        <p:nvSpPr>
          <p:cNvPr id="4" name="Rectangle 2"/>
          <p:cNvSpPr>
            <a:spLocks noGrp="1" noChangeArrowheads="1"/>
          </p:cNvSpPr>
          <p:nvPr>
            <p:ph type="title" idx="4294967295"/>
          </p:nvPr>
        </p:nvSpPr>
        <p:spPr>
          <a:xfrm>
            <a:off x="2019300" y="167133"/>
            <a:ext cx="8153400" cy="1216025"/>
          </a:xfrm>
        </p:spPr>
        <p:txBody>
          <a:bodyPr/>
          <a:lstStyle/>
          <a:p>
            <a:pPr algn="ctr"/>
            <a:r>
              <a:rPr lang="es-CO" sz="3200" b="1" dirty="0">
                <a:solidFill>
                  <a:srgbClr val="1D67B4"/>
                </a:solidFill>
                <a:latin typeface="Arial" panose="020B0604020202020204" pitchFamily="34" charset="0"/>
                <a:ea typeface="ヒラギノ角ゴ Pro W3" charset="-128"/>
                <a:cs typeface="Arial" panose="020B0604020202020204" pitchFamily="34" charset="0"/>
              </a:rPr>
              <a:t>El tejido graso es</a:t>
            </a:r>
            <a:br>
              <a:rPr lang="es-CO" sz="3200" b="1" dirty="0">
                <a:solidFill>
                  <a:srgbClr val="1D67B4"/>
                </a:solidFill>
                <a:latin typeface="Arial" panose="020B0604020202020204" pitchFamily="34" charset="0"/>
                <a:ea typeface="ヒラギノ角ゴ Pro W3" charset="-128"/>
                <a:cs typeface="Arial" panose="020B0604020202020204" pitchFamily="34" charset="0"/>
              </a:rPr>
            </a:br>
            <a:r>
              <a:rPr lang="es-CO" sz="3200" b="1" dirty="0">
                <a:solidFill>
                  <a:srgbClr val="1D67B4"/>
                </a:solidFill>
                <a:latin typeface="Arial" panose="020B0604020202020204" pitchFamily="34" charset="0"/>
                <a:ea typeface="ヒラギノ角ゴ Pro W3" charset="-128"/>
                <a:cs typeface="Arial" panose="020B0604020202020204" pitchFamily="34" charset="0"/>
              </a:rPr>
              <a:t>metabólicamente activo</a:t>
            </a:r>
          </a:p>
        </p:txBody>
      </p:sp>
      <p:sp>
        <p:nvSpPr>
          <p:cNvPr id="5" name="Rectangle 4"/>
          <p:cNvSpPr>
            <a:spLocks noChangeArrowheads="1"/>
          </p:cNvSpPr>
          <p:nvPr/>
        </p:nvSpPr>
        <p:spPr bwMode="auto">
          <a:xfrm>
            <a:off x="1562070" y="5540586"/>
            <a:ext cx="6858000" cy="400110"/>
          </a:xfrm>
          <a:prstGeom prst="rect">
            <a:avLst/>
          </a:prstGeom>
          <a:noFill/>
          <a:ln w="9525">
            <a:noFill/>
            <a:miter lim="800000"/>
            <a:headEnd/>
            <a:tailEnd/>
          </a:ln>
        </p:spPr>
        <p:txBody>
          <a:bodyPr wrap="square">
            <a:prstTxWarp prst="textNoShape">
              <a:avLst/>
            </a:prstTxWarp>
            <a:spAutoFit/>
          </a:bodyPr>
          <a:lstStyle/>
          <a:p>
            <a:r>
              <a:rPr lang="en-US" sz="1000" i="1" dirty="0">
                <a:solidFill>
                  <a:srgbClr val="1D68B4"/>
                </a:solidFill>
                <a:latin typeface="Arial" panose="020B0604020202020204" pitchFamily="34" charset="0"/>
                <a:ea typeface="ヒラギノ角ゴ Pro W3" pitchFamily="126" charset="-128"/>
                <a:cs typeface="Arial" panose="020B0604020202020204" pitchFamily="34" charset="0"/>
              </a:rPr>
              <a:t>Nishimura S, et al. </a:t>
            </a:r>
            <a:r>
              <a:rPr lang="en-US" sz="1000" i="1" dirty="0" err="1">
                <a:solidFill>
                  <a:srgbClr val="1D68B4"/>
                </a:solidFill>
                <a:latin typeface="Arial" panose="020B0604020202020204" pitchFamily="34" charset="0"/>
                <a:ea typeface="ヒラギノ角ゴ Pro W3" pitchFamily="126" charset="-128"/>
                <a:cs typeface="Arial" panose="020B0604020202020204" pitchFamily="34" charset="0"/>
              </a:rPr>
              <a:t>Discov</a:t>
            </a:r>
            <a:r>
              <a:rPr lang="en-US" sz="1000" i="1" dirty="0">
                <a:solidFill>
                  <a:srgbClr val="1D68B4"/>
                </a:solidFill>
                <a:latin typeface="Arial" panose="020B0604020202020204" pitchFamily="34" charset="0"/>
                <a:ea typeface="ヒラギノ角ゴ Pro W3" pitchFamily="126" charset="-128"/>
                <a:cs typeface="Arial" panose="020B0604020202020204" pitchFamily="34" charset="0"/>
              </a:rPr>
              <a:t> Med 2009;8:55-60</a:t>
            </a:r>
            <a:r>
              <a:rPr lang="en-US" sz="1000" i="1" dirty="0">
                <a:solidFill>
                  <a:srgbClr val="595959"/>
                </a:solidFill>
                <a:latin typeface="Arial" panose="020B0604020202020204" pitchFamily="34" charset="0"/>
                <a:ea typeface="ヒラギノ角ゴ Pro W3" pitchFamily="126" charset="-128"/>
                <a:cs typeface="Arial" panose="020B0604020202020204" pitchFamily="34" charset="0"/>
              </a:rPr>
              <a:t>. </a:t>
            </a:r>
            <a:endParaRPr lang="en-US" sz="1000" i="1" dirty="0">
              <a:solidFill>
                <a:srgbClr val="595959"/>
              </a:solidFill>
              <a:latin typeface="Arial" panose="020B0604020202020204" pitchFamily="34" charset="0"/>
              <a:cs typeface="Arial" panose="020B0604020202020204" pitchFamily="34" charset="0"/>
            </a:endParaRPr>
          </a:p>
          <a:p>
            <a:r>
              <a:rPr lang="en-US" sz="1000" dirty="0">
                <a:solidFill>
                  <a:srgbClr val="595959"/>
                </a:solidFill>
                <a:latin typeface="Arial" panose="020B0604020202020204" pitchFamily="34" charset="0"/>
                <a:cs typeface="Arial" panose="020B0604020202020204" pitchFamily="34" charset="0"/>
              </a:rPr>
              <a:t> </a:t>
            </a:r>
          </a:p>
        </p:txBody>
      </p:sp>
      <p:pic>
        <p:nvPicPr>
          <p:cNvPr id="6" name="Picture 5" descr="overweight"/>
          <p:cNvPicPr>
            <a:picLocks noChangeAspect="1" noChangeArrowheads="1"/>
          </p:cNvPicPr>
          <p:nvPr/>
        </p:nvPicPr>
        <p:blipFill>
          <a:blip r:embed="rId3"/>
          <a:srcRect l="17026" t="14415" r="28694" b="19016"/>
          <a:stretch>
            <a:fillRect/>
          </a:stretch>
        </p:blipFill>
        <p:spPr bwMode="auto">
          <a:xfrm>
            <a:off x="7185803" y="2291485"/>
            <a:ext cx="3505200" cy="2873375"/>
          </a:xfrm>
          <a:prstGeom prst="rect">
            <a:avLst/>
          </a:prstGeom>
          <a:noFill/>
          <a:ln w="9525">
            <a:noFill/>
            <a:miter lim="800000"/>
            <a:headEnd/>
            <a:tailEnd/>
          </a:ln>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52700" y="444561"/>
            <a:ext cx="7086600" cy="584776"/>
          </a:xfrm>
          <a:prstGeom prst="rect">
            <a:avLst/>
          </a:prstGeom>
          <a:noFill/>
        </p:spPr>
        <p:txBody>
          <a:bodyPr wrap="square" rtlCol="0">
            <a:spAutoFit/>
          </a:bodyPr>
          <a:lstStyle/>
          <a:p>
            <a:pPr algn="ctr"/>
            <a:r>
              <a:rPr lang="es-CO" sz="3200" b="1" dirty="0">
                <a:solidFill>
                  <a:srgbClr val="1D67B4"/>
                </a:solidFill>
                <a:latin typeface="Arial" panose="020B0604020202020204" pitchFamily="34" charset="0"/>
                <a:cs typeface="Arial" panose="020B0604020202020204" pitchFamily="34" charset="0"/>
              </a:rPr>
              <a:t>Gasto energético de los órganos</a:t>
            </a:r>
            <a:endParaRPr lang="es-CO" sz="3200" b="1" dirty="0">
              <a:latin typeface="Arial" panose="020B0604020202020204" pitchFamily="34" charset="0"/>
              <a:cs typeface="Arial" panose="020B0604020202020204" pitchFamily="34" charset="0"/>
            </a:endParaRPr>
          </a:p>
        </p:txBody>
      </p:sp>
      <p:graphicFrame>
        <p:nvGraphicFramePr>
          <p:cNvPr id="5" name="Group 62"/>
          <p:cNvGraphicFramePr>
            <a:graphicFrameLocks noGrp="1"/>
          </p:cNvGraphicFramePr>
          <p:nvPr>
            <p:extLst>
              <p:ext uri="{D42A27DB-BD31-4B8C-83A1-F6EECF244321}">
                <p14:modId xmlns:p14="http://schemas.microsoft.com/office/powerpoint/2010/main" val="2032797699"/>
              </p:ext>
            </p:extLst>
          </p:nvPr>
        </p:nvGraphicFramePr>
        <p:xfrm>
          <a:off x="1965025" y="1489434"/>
          <a:ext cx="7674275" cy="4317012"/>
        </p:xfrm>
        <a:graphic>
          <a:graphicData uri="http://schemas.openxmlformats.org/drawingml/2006/table">
            <a:tbl>
              <a:tblPr>
                <a:tableStyleId>{D7AC3CCA-C797-4891-BE02-D94E43425B78}</a:tableStyleId>
              </a:tblPr>
              <a:tblGrid>
                <a:gridCol w="3448223">
                  <a:extLst>
                    <a:ext uri="{9D8B030D-6E8A-4147-A177-3AD203B41FA5}">
                      <a16:colId xmlns:a16="http://schemas.microsoft.com/office/drawing/2014/main" val="20000"/>
                    </a:ext>
                  </a:extLst>
                </a:gridCol>
                <a:gridCol w="4226052">
                  <a:extLst>
                    <a:ext uri="{9D8B030D-6E8A-4147-A177-3AD203B41FA5}">
                      <a16:colId xmlns:a16="http://schemas.microsoft.com/office/drawing/2014/main" val="20001"/>
                    </a:ext>
                  </a:extLst>
                </a:gridCol>
              </a:tblGrid>
              <a:tr h="532437">
                <a:tc>
                  <a:txBody>
                    <a:bodyPr/>
                    <a:lstStyle/>
                    <a:p>
                      <a:pPr marL="0" marR="0" lvl="0" indent="0" algn="l" defTabSz="914400" rtl="0" eaLnBrk="1" fontAlgn="base" latinLnBrk="0" hangingPunct="1">
                        <a:lnSpc>
                          <a:spcPct val="100000"/>
                        </a:lnSpc>
                        <a:spcBef>
                          <a:spcPts val="0"/>
                        </a:spcBef>
                        <a:spcAft>
                          <a:spcPts val="0"/>
                        </a:spcAft>
                        <a:buClrTx/>
                        <a:buSzTx/>
                        <a:buFont typeface="Wingdings" charset="2"/>
                        <a:buNone/>
                        <a:tabLst/>
                      </a:pPr>
                      <a:r>
                        <a:rPr kumimoji="0" lang="en-US" sz="2400" b="1" u="none" strike="noStrike" cap="none" spc="120" normalizeH="0" baseline="0" dirty="0">
                          <a:ln>
                            <a:noFill/>
                          </a:ln>
                          <a:solidFill>
                            <a:schemeClr val="bg1"/>
                          </a:solidFill>
                          <a:effectLst/>
                          <a:latin typeface="Arial" panose="020B0604020202020204" pitchFamily="34" charset="0"/>
                          <a:cs typeface="Arial" panose="020B0604020202020204" pitchFamily="34" charset="0"/>
                        </a:rPr>
                        <a:t>ÓRGANO</a:t>
                      </a:r>
                      <a:endParaRPr kumimoji="0" lang="en-US" sz="2400" b="1" i="0" u="none" strike="noStrike" cap="none" spc="120" normalizeH="0" baseline="0" dirty="0">
                        <a:ln>
                          <a:noFill/>
                        </a:ln>
                        <a:solidFill>
                          <a:schemeClr val="bg1"/>
                        </a:solidFill>
                        <a:effectLst/>
                        <a:latin typeface="Arial" panose="020B0604020202020204" pitchFamily="34" charset="0"/>
                        <a:ea typeface="ヒラギノ角ゴ Pro W3" charset="-128"/>
                        <a:cs typeface="Arial" panose="020B0604020202020204" pitchFamily="34" charset="0"/>
                      </a:endParaRPr>
                    </a:p>
                  </a:txBody>
                  <a:tcPr marL="180000" marR="0" marT="0" marB="0" anchor="ctr" horzOverflow="overflow">
                    <a:solidFill>
                      <a:srgbClr val="1D68B4"/>
                    </a:solidFill>
                  </a:tcPr>
                </a:tc>
                <a:tc>
                  <a:txBody>
                    <a:bodyPr/>
                    <a:lstStyle/>
                    <a:p>
                      <a:pPr marL="0" marR="0" lvl="0" indent="0" algn="ctr" defTabSz="914400" rtl="0" eaLnBrk="1" fontAlgn="base" latinLnBrk="0" hangingPunct="1">
                        <a:lnSpc>
                          <a:spcPct val="100000"/>
                        </a:lnSpc>
                        <a:spcBef>
                          <a:spcPts val="0"/>
                        </a:spcBef>
                        <a:spcAft>
                          <a:spcPts val="0"/>
                        </a:spcAft>
                        <a:buClrTx/>
                        <a:buSzTx/>
                        <a:buFont typeface="Wingdings" charset="2"/>
                        <a:buNone/>
                        <a:tabLst/>
                      </a:pPr>
                      <a:r>
                        <a:rPr kumimoji="0" lang="es-CO" sz="2400" b="1" u="none" strike="noStrike" cap="none" spc="40" normalizeH="0" baseline="0" noProof="0" dirty="0">
                          <a:ln>
                            <a:noFill/>
                          </a:ln>
                          <a:solidFill>
                            <a:schemeClr val="bg1"/>
                          </a:solidFill>
                          <a:effectLst/>
                          <a:latin typeface="Arial" panose="020B0604020202020204" pitchFamily="34" charset="0"/>
                          <a:cs typeface="Arial" panose="020B0604020202020204" pitchFamily="34" charset="0"/>
                        </a:rPr>
                        <a:t>% del gasto metabólico    en reposo</a:t>
                      </a:r>
                      <a:endParaRPr kumimoji="0" lang="es-CO" sz="2400" b="1" i="0" u="none" strike="noStrike" cap="none" spc="40" normalizeH="0" baseline="0" noProof="0" dirty="0">
                        <a:ln>
                          <a:noFill/>
                        </a:ln>
                        <a:solidFill>
                          <a:schemeClr val="bg1"/>
                        </a:solidFill>
                        <a:effectLst/>
                        <a:latin typeface="Arial" panose="020B0604020202020204" pitchFamily="34" charset="0"/>
                        <a:ea typeface="ヒラギノ角ゴ Pro W3" charset="-128"/>
                        <a:cs typeface="Arial" panose="020B0604020202020204" pitchFamily="34" charset="0"/>
                      </a:endParaRPr>
                    </a:p>
                  </a:txBody>
                  <a:tcPr marL="180000" marR="0" marT="0" marB="0" anchor="ctr" horzOverflow="overflow">
                    <a:solidFill>
                      <a:srgbClr val="1D68B4"/>
                    </a:solidFill>
                  </a:tcPr>
                </a:tc>
                <a:extLst>
                  <a:ext uri="{0D108BD9-81ED-4DB2-BD59-A6C34878D82A}">
                    <a16:rowId xmlns:a16="http://schemas.microsoft.com/office/drawing/2014/main" val="10000"/>
                  </a:ext>
                </a:extLst>
              </a:tr>
              <a:tr h="621177">
                <a:tc>
                  <a:txBody>
                    <a:bodyPr/>
                    <a:lstStyle/>
                    <a:p>
                      <a:pPr marL="0" marR="0" lvl="0" indent="0" algn="l" defTabSz="914400" rtl="0" eaLnBrk="1" fontAlgn="base" latinLnBrk="0" hangingPunct="1">
                        <a:lnSpc>
                          <a:spcPct val="100000"/>
                        </a:lnSpc>
                        <a:spcBef>
                          <a:spcPts val="0"/>
                        </a:spcBef>
                        <a:spcAft>
                          <a:spcPts val="0"/>
                        </a:spcAft>
                        <a:buClrTx/>
                        <a:buSzTx/>
                        <a:buFont typeface="Wingdings" charset="2"/>
                        <a:buNone/>
                        <a:tabLst/>
                      </a:pPr>
                      <a:r>
                        <a:rPr kumimoji="0" lang="es-CO" sz="2400" b="0" u="none" strike="noStrike" cap="none" normalizeH="0" baseline="0" noProof="0" dirty="0">
                          <a:ln>
                            <a:noFill/>
                          </a:ln>
                          <a:solidFill>
                            <a:srgbClr val="1D68B4"/>
                          </a:solidFill>
                          <a:effectLst/>
                          <a:latin typeface="Arial" panose="020B0604020202020204" pitchFamily="34" charset="0"/>
                          <a:cs typeface="Arial" panose="020B0604020202020204" pitchFamily="34" charset="0"/>
                        </a:rPr>
                        <a:t>Hígado</a:t>
                      </a:r>
                      <a:endParaRPr kumimoji="0" lang="es-CO" sz="2400" b="0" i="0" u="none" strike="noStrike" cap="none" normalizeH="0" baseline="0" noProof="0" dirty="0">
                        <a:ln>
                          <a:noFill/>
                        </a:ln>
                        <a:solidFill>
                          <a:srgbClr val="1D68B4"/>
                        </a:solidFill>
                        <a:effectLst/>
                        <a:latin typeface="Arial" panose="020B0604020202020204" pitchFamily="34" charset="0"/>
                        <a:ea typeface="ヒラギノ角ゴ Pro W3" charset="-128"/>
                        <a:cs typeface="Arial" panose="020B0604020202020204" pitchFamily="34" charset="0"/>
                      </a:endParaRPr>
                    </a:p>
                  </a:txBody>
                  <a:tcPr marL="180000" marR="0" marT="0" marB="0" anchor="ctr" horzOverflow="overflow">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 typeface="Wingdings" charset="2"/>
                        <a:buNone/>
                        <a:tabLst/>
                      </a:pPr>
                      <a:r>
                        <a:rPr kumimoji="0" lang="es-CO" sz="2400" b="0" u="none" strike="noStrike" cap="none" normalizeH="0" baseline="0" noProof="0" dirty="0">
                          <a:ln>
                            <a:noFill/>
                          </a:ln>
                          <a:solidFill>
                            <a:srgbClr val="1D68B4"/>
                          </a:solidFill>
                          <a:effectLst/>
                          <a:latin typeface="Arial" panose="020B0604020202020204" pitchFamily="34" charset="0"/>
                          <a:cs typeface="Arial" panose="020B0604020202020204" pitchFamily="34" charset="0"/>
                        </a:rPr>
                        <a:t>29 (Lípidos)</a:t>
                      </a:r>
                      <a:endParaRPr kumimoji="0" lang="es-CO" sz="2400" b="0" i="0" u="none" strike="noStrike" cap="none" normalizeH="0" baseline="0" noProof="0" dirty="0">
                        <a:ln>
                          <a:noFill/>
                        </a:ln>
                        <a:solidFill>
                          <a:srgbClr val="1D68B4"/>
                        </a:solidFill>
                        <a:effectLst/>
                        <a:latin typeface="Arial" panose="020B0604020202020204" pitchFamily="34" charset="0"/>
                        <a:ea typeface="ヒラギノ角ゴ Pro W3" charset="-128"/>
                        <a:cs typeface="Arial" panose="020B0604020202020204" pitchFamily="34" charset="0"/>
                      </a:endParaRPr>
                    </a:p>
                  </a:txBody>
                  <a:tcPr marL="180000" marR="0" marT="0" marB="0" anchor="ctr" horzOverflow="overflow">
                    <a:solidFill>
                      <a:schemeClr val="bg1"/>
                    </a:solidFill>
                  </a:tcPr>
                </a:tc>
                <a:extLst>
                  <a:ext uri="{0D108BD9-81ED-4DB2-BD59-A6C34878D82A}">
                    <a16:rowId xmlns:a16="http://schemas.microsoft.com/office/drawing/2014/main" val="10001"/>
                  </a:ext>
                </a:extLst>
              </a:tr>
              <a:tr h="592863">
                <a:tc>
                  <a:txBody>
                    <a:bodyPr/>
                    <a:lstStyle/>
                    <a:p>
                      <a:pPr marL="0" marR="0" lvl="0" indent="0" algn="l" defTabSz="914400" rtl="0" eaLnBrk="1" fontAlgn="base" latinLnBrk="0" hangingPunct="1">
                        <a:lnSpc>
                          <a:spcPct val="100000"/>
                        </a:lnSpc>
                        <a:spcBef>
                          <a:spcPts val="0"/>
                        </a:spcBef>
                        <a:spcAft>
                          <a:spcPts val="0"/>
                        </a:spcAft>
                        <a:buClrTx/>
                        <a:buSzTx/>
                        <a:buFont typeface="Wingdings" charset="2"/>
                        <a:buNone/>
                        <a:tabLst/>
                      </a:pPr>
                      <a:r>
                        <a:rPr kumimoji="0" lang="es-CO" sz="2400" b="0" u="none" strike="noStrike" cap="none" normalizeH="0" baseline="0" noProof="0" dirty="0">
                          <a:ln>
                            <a:noFill/>
                          </a:ln>
                          <a:solidFill>
                            <a:srgbClr val="1D68B4"/>
                          </a:solidFill>
                          <a:effectLst/>
                          <a:latin typeface="Arial" panose="020B0604020202020204" pitchFamily="34" charset="0"/>
                          <a:cs typeface="Arial" panose="020B0604020202020204" pitchFamily="34" charset="0"/>
                        </a:rPr>
                        <a:t>Cerebro</a:t>
                      </a:r>
                      <a:endParaRPr kumimoji="0" lang="es-CO" sz="2400" b="0" i="0" u="none" strike="noStrike" cap="none" normalizeH="0" baseline="0" noProof="0" dirty="0">
                        <a:ln>
                          <a:noFill/>
                        </a:ln>
                        <a:solidFill>
                          <a:srgbClr val="1D68B4"/>
                        </a:solidFill>
                        <a:effectLst/>
                        <a:latin typeface="Arial" panose="020B0604020202020204" pitchFamily="34" charset="0"/>
                        <a:ea typeface="ヒラギノ角ゴ Pro W3" charset="-128"/>
                        <a:cs typeface="Arial" panose="020B0604020202020204" pitchFamily="34" charset="0"/>
                      </a:endParaRPr>
                    </a:p>
                  </a:txBody>
                  <a:tcPr marL="180000" marR="0" marT="0" marB="0" anchor="ctr" horzOverflow="overflow">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 typeface="Wingdings" charset="2"/>
                        <a:buNone/>
                        <a:tabLst/>
                      </a:pPr>
                      <a:r>
                        <a:rPr kumimoji="0" lang="es-CO" sz="2400" b="0" u="none" strike="noStrike" cap="none" normalizeH="0" baseline="0" noProof="0" dirty="0">
                          <a:ln>
                            <a:noFill/>
                          </a:ln>
                          <a:solidFill>
                            <a:srgbClr val="1D68B4"/>
                          </a:solidFill>
                          <a:effectLst/>
                          <a:latin typeface="Arial" panose="020B0604020202020204" pitchFamily="34" charset="0"/>
                          <a:cs typeface="Arial" panose="020B0604020202020204" pitchFamily="34" charset="0"/>
                        </a:rPr>
                        <a:t>19 (Glucosa)</a:t>
                      </a:r>
                      <a:endParaRPr kumimoji="0" lang="es-CO" sz="2400" b="0" i="0" u="none" strike="noStrike" cap="none" normalizeH="0" baseline="0" noProof="0" dirty="0">
                        <a:ln>
                          <a:noFill/>
                        </a:ln>
                        <a:solidFill>
                          <a:srgbClr val="1D68B4"/>
                        </a:solidFill>
                        <a:effectLst/>
                        <a:latin typeface="Arial" panose="020B0604020202020204" pitchFamily="34" charset="0"/>
                        <a:ea typeface="ヒラギノ角ゴ Pro W3" charset="-128"/>
                        <a:cs typeface="Arial" panose="020B0604020202020204" pitchFamily="34" charset="0"/>
                      </a:endParaRPr>
                    </a:p>
                  </a:txBody>
                  <a:tcPr marL="180000" marR="0" marT="0" marB="0" anchor="ctr" horzOverflow="overflow">
                    <a:solidFill>
                      <a:schemeClr val="bg1"/>
                    </a:solidFill>
                  </a:tcPr>
                </a:tc>
                <a:extLst>
                  <a:ext uri="{0D108BD9-81ED-4DB2-BD59-A6C34878D82A}">
                    <a16:rowId xmlns:a16="http://schemas.microsoft.com/office/drawing/2014/main" val="10002"/>
                  </a:ext>
                </a:extLst>
              </a:tr>
              <a:tr h="592863">
                <a:tc>
                  <a:txBody>
                    <a:bodyPr/>
                    <a:lstStyle/>
                    <a:p>
                      <a:pPr marL="0" marR="0" lvl="0" indent="0" algn="l" defTabSz="914400" rtl="0" eaLnBrk="1" fontAlgn="base" latinLnBrk="0" hangingPunct="1">
                        <a:lnSpc>
                          <a:spcPct val="100000"/>
                        </a:lnSpc>
                        <a:spcBef>
                          <a:spcPts val="0"/>
                        </a:spcBef>
                        <a:spcAft>
                          <a:spcPts val="0"/>
                        </a:spcAft>
                        <a:buClrTx/>
                        <a:buSzTx/>
                        <a:buFont typeface="Wingdings" charset="2"/>
                        <a:buNone/>
                        <a:tabLst/>
                      </a:pPr>
                      <a:r>
                        <a:rPr kumimoji="0" lang="es-CO" sz="2400" b="0" i="0" u="none" strike="noStrike" cap="none" normalizeH="0" baseline="0" noProof="0" dirty="0">
                          <a:ln>
                            <a:noFill/>
                          </a:ln>
                          <a:solidFill>
                            <a:srgbClr val="1D68B4"/>
                          </a:solidFill>
                          <a:effectLst/>
                          <a:latin typeface="Arial" panose="020B0604020202020204" pitchFamily="34" charset="0"/>
                          <a:ea typeface="ヒラギノ角ゴ Pro W3" charset="-128"/>
                          <a:cs typeface="Arial" panose="020B0604020202020204" pitchFamily="34" charset="0"/>
                        </a:rPr>
                        <a:t>Músculo esquelético</a:t>
                      </a:r>
                    </a:p>
                  </a:txBody>
                  <a:tcPr marL="180000" marR="0" marT="0" marB="0" anchor="ctr" horzOverflow="overflow">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 typeface="Wingdings" charset="2"/>
                        <a:buNone/>
                        <a:tabLst/>
                      </a:pPr>
                      <a:r>
                        <a:rPr kumimoji="0" lang="es-CO" sz="2400" b="0" i="0" u="none" strike="noStrike" cap="none" normalizeH="0" baseline="0" noProof="0" dirty="0">
                          <a:ln>
                            <a:noFill/>
                          </a:ln>
                          <a:solidFill>
                            <a:srgbClr val="1D68B4"/>
                          </a:solidFill>
                          <a:effectLst/>
                          <a:latin typeface="Arial" panose="020B0604020202020204" pitchFamily="34" charset="0"/>
                          <a:ea typeface="ヒラギノ角ゴ Pro W3" charset="-128"/>
                          <a:cs typeface="Arial" panose="020B0604020202020204" pitchFamily="34" charset="0"/>
                        </a:rPr>
                        <a:t>18 (Lípidos)</a:t>
                      </a:r>
                    </a:p>
                  </a:txBody>
                  <a:tcPr marL="180000" marR="0" marT="0" marB="0" anchor="ctr" horzOverflow="overflow">
                    <a:solidFill>
                      <a:schemeClr val="bg1"/>
                    </a:solidFill>
                  </a:tcPr>
                </a:tc>
                <a:extLst>
                  <a:ext uri="{0D108BD9-81ED-4DB2-BD59-A6C34878D82A}">
                    <a16:rowId xmlns:a16="http://schemas.microsoft.com/office/drawing/2014/main" val="4069440459"/>
                  </a:ext>
                </a:extLst>
              </a:tr>
              <a:tr h="592863">
                <a:tc>
                  <a:txBody>
                    <a:bodyPr/>
                    <a:lstStyle/>
                    <a:p>
                      <a:pPr marL="0" marR="0" lvl="0" indent="0" algn="l" defTabSz="914400" rtl="0" eaLnBrk="1" fontAlgn="base" latinLnBrk="0" hangingPunct="1">
                        <a:lnSpc>
                          <a:spcPct val="100000"/>
                        </a:lnSpc>
                        <a:spcBef>
                          <a:spcPts val="0"/>
                        </a:spcBef>
                        <a:spcAft>
                          <a:spcPts val="0"/>
                        </a:spcAft>
                        <a:buClrTx/>
                        <a:buSzTx/>
                        <a:buFont typeface="Wingdings" charset="2"/>
                        <a:buNone/>
                        <a:tabLst/>
                      </a:pPr>
                      <a:r>
                        <a:rPr kumimoji="0" lang="es-CO" sz="2400" b="0" u="none" strike="noStrike" cap="none" normalizeH="0" baseline="0" noProof="0" dirty="0">
                          <a:ln>
                            <a:noFill/>
                          </a:ln>
                          <a:solidFill>
                            <a:srgbClr val="1D68B4"/>
                          </a:solidFill>
                          <a:effectLst/>
                          <a:latin typeface="Arial" panose="020B0604020202020204" pitchFamily="34" charset="0"/>
                          <a:cs typeface="Arial" panose="020B0604020202020204" pitchFamily="34" charset="0"/>
                        </a:rPr>
                        <a:t>Corazón</a:t>
                      </a:r>
                      <a:endParaRPr kumimoji="0" lang="es-CO" sz="2400" b="0" i="0" u="none" strike="noStrike" cap="none" normalizeH="0" baseline="0" noProof="0" dirty="0">
                        <a:ln>
                          <a:noFill/>
                        </a:ln>
                        <a:solidFill>
                          <a:srgbClr val="1D68B4"/>
                        </a:solidFill>
                        <a:effectLst/>
                        <a:latin typeface="Arial" panose="020B0604020202020204" pitchFamily="34" charset="0"/>
                        <a:ea typeface="ヒラギノ角ゴ Pro W3" charset="-128"/>
                        <a:cs typeface="Arial" panose="020B0604020202020204" pitchFamily="34" charset="0"/>
                      </a:endParaRPr>
                    </a:p>
                  </a:txBody>
                  <a:tcPr marL="180000" marR="0" marT="0" marB="0" anchor="ctr" horzOverflow="overflow">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 typeface="Wingdings" charset="2"/>
                        <a:buNone/>
                        <a:tabLst/>
                      </a:pPr>
                      <a:r>
                        <a:rPr kumimoji="0" lang="es-CO" sz="2400" b="0" u="none" strike="noStrike" cap="none" normalizeH="0" baseline="0" noProof="0" dirty="0">
                          <a:ln>
                            <a:noFill/>
                          </a:ln>
                          <a:solidFill>
                            <a:srgbClr val="1D68B4"/>
                          </a:solidFill>
                          <a:effectLst/>
                          <a:latin typeface="Arial" panose="020B0604020202020204" pitchFamily="34" charset="0"/>
                          <a:cs typeface="Arial" panose="020B0604020202020204" pitchFamily="34" charset="0"/>
                        </a:rPr>
                        <a:t>10 (Lípidos)</a:t>
                      </a:r>
                      <a:endParaRPr kumimoji="0" lang="es-CO" sz="2400" b="0" i="0" u="none" strike="noStrike" cap="none" normalizeH="0" baseline="0" noProof="0" dirty="0">
                        <a:ln>
                          <a:noFill/>
                        </a:ln>
                        <a:solidFill>
                          <a:srgbClr val="1D68B4"/>
                        </a:solidFill>
                        <a:effectLst/>
                        <a:latin typeface="Arial" panose="020B0604020202020204" pitchFamily="34" charset="0"/>
                        <a:ea typeface="ヒラギノ角ゴ Pro W3" charset="-128"/>
                        <a:cs typeface="Arial" panose="020B0604020202020204" pitchFamily="34" charset="0"/>
                      </a:endParaRPr>
                    </a:p>
                  </a:txBody>
                  <a:tcPr marL="180000" marR="0" marT="0" marB="0" anchor="ctr" horzOverflow="overflow">
                    <a:solidFill>
                      <a:schemeClr val="bg1"/>
                    </a:solidFill>
                  </a:tcPr>
                </a:tc>
                <a:extLst>
                  <a:ext uri="{0D108BD9-81ED-4DB2-BD59-A6C34878D82A}">
                    <a16:rowId xmlns:a16="http://schemas.microsoft.com/office/drawing/2014/main" val="10004"/>
                  </a:ext>
                </a:extLst>
              </a:tr>
              <a:tr h="592863">
                <a:tc>
                  <a:txBody>
                    <a:bodyPr/>
                    <a:lstStyle/>
                    <a:p>
                      <a:pPr marL="0" marR="0" lvl="0" indent="0" algn="l" defTabSz="914400" rtl="0" eaLnBrk="1" fontAlgn="base" latinLnBrk="0" hangingPunct="1">
                        <a:lnSpc>
                          <a:spcPct val="100000"/>
                        </a:lnSpc>
                        <a:spcBef>
                          <a:spcPts val="0"/>
                        </a:spcBef>
                        <a:spcAft>
                          <a:spcPts val="0"/>
                        </a:spcAft>
                        <a:buClrTx/>
                        <a:buSzTx/>
                        <a:buFont typeface="Wingdings" charset="2"/>
                        <a:buNone/>
                        <a:tabLst/>
                      </a:pPr>
                      <a:r>
                        <a:rPr kumimoji="0" lang="es-CO" sz="2400" b="0" u="none" strike="noStrike" cap="none" normalizeH="0" baseline="0" noProof="0" dirty="0">
                          <a:ln>
                            <a:noFill/>
                          </a:ln>
                          <a:solidFill>
                            <a:srgbClr val="1D68B4"/>
                          </a:solidFill>
                          <a:effectLst/>
                          <a:latin typeface="Arial" panose="020B0604020202020204" pitchFamily="34" charset="0"/>
                          <a:cs typeface="Arial" panose="020B0604020202020204" pitchFamily="34" charset="0"/>
                        </a:rPr>
                        <a:t>Riñón</a:t>
                      </a:r>
                      <a:endParaRPr kumimoji="0" lang="es-CO" sz="2400" b="0" i="0" u="none" strike="noStrike" cap="none" normalizeH="0" baseline="0" noProof="0" dirty="0">
                        <a:ln>
                          <a:noFill/>
                        </a:ln>
                        <a:solidFill>
                          <a:srgbClr val="1D68B4"/>
                        </a:solidFill>
                        <a:effectLst/>
                        <a:latin typeface="Arial" panose="020B0604020202020204" pitchFamily="34" charset="0"/>
                        <a:ea typeface="ヒラギノ角ゴ Pro W3" charset="-128"/>
                        <a:cs typeface="Arial" panose="020B0604020202020204" pitchFamily="34" charset="0"/>
                      </a:endParaRPr>
                    </a:p>
                  </a:txBody>
                  <a:tcPr marL="180000" marR="0" marT="0" marB="0" anchor="ctr" horzOverflow="overflow">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 typeface="Wingdings" charset="2"/>
                        <a:buNone/>
                        <a:tabLst/>
                      </a:pPr>
                      <a:r>
                        <a:rPr kumimoji="0" lang="es-CO" sz="2400" b="0" u="none" strike="noStrike" cap="none" normalizeH="0" baseline="0" noProof="0" dirty="0">
                          <a:ln>
                            <a:noFill/>
                          </a:ln>
                          <a:solidFill>
                            <a:srgbClr val="1D68B4"/>
                          </a:solidFill>
                          <a:effectLst/>
                          <a:latin typeface="Arial" panose="020B0604020202020204" pitchFamily="34" charset="0"/>
                          <a:cs typeface="Arial" panose="020B0604020202020204" pitchFamily="34" charset="0"/>
                        </a:rPr>
                        <a:t>7 (Glucosa)</a:t>
                      </a:r>
                      <a:endParaRPr kumimoji="0" lang="es-CO" sz="2400" b="0" i="0" u="none" strike="noStrike" cap="none" normalizeH="0" baseline="0" noProof="0" dirty="0">
                        <a:ln>
                          <a:noFill/>
                        </a:ln>
                        <a:solidFill>
                          <a:srgbClr val="1D68B4"/>
                        </a:solidFill>
                        <a:effectLst/>
                        <a:latin typeface="Arial" panose="020B0604020202020204" pitchFamily="34" charset="0"/>
                        <a:ea typeface="ヒラギノ角ゴ Pro W3" charset="-128"/>
                        <a:cs typeface="Arial" panose="020B0604020202020204" pitchFamily="34" charset="0"/>
                      </a:endParaRPr>
                    </a:p>
                  </a:txBody>
                  <a:tcPr marL="180000" marR="0" marT="0" marB="0" anchor="ctr" horzOverflow="overflow">
                    <a:solidFill>
                      <a:schemeClr val="bg1"/>
                    </a:solidFill>
                  </a:tcPr>
                </a:tc>
                <a:extLst>
                  <a:ext uri="{0D108BD9-81ED-4DB2-BD59-A6C34878D82A}">
                    <a16:rowId xmlns:a16="http://schemas.microsoft.com/office/drawing/2014/main" val="10005"/>
                  </a:ext>
                </a:extLst>
              </a:tr>
              <a:tr h="592863">
                <a:tc>
                  <a:txBody>
                    <a:bodyPr/>
                    <a:lstStyle/>
                    <a:p>
                      <a:pPr marL="0" marR="0" lvl="0" indent="0" algn="l" defTabSz="914400" rtl="0" eaLnBrk="1" fontAlgn="base" latinLnBrk="0" hangingPunct="1">
                        <a:lnSpc>
                          <a:spcPct val="100000"/>
                        </a:lnSpc>
                        <a:spcBef>
                          <a:spcPts val="0"/>
                        </a:spcBef>
                        <a:spcAft>
                          <a:spcPts val="0"/>
                        </a:spcAft>
                        <a:buClrTx/>
                        <a:buSzTx/>
                        <a:buFont typeface="Wingdings" charset="2"/>
                        <a:buNone/>
                        <a:tabLst/>
                      </a:pPr>
                      <a:r>
                        <a:rPr kumimoji="0" lang="es-CO" sz="2400" b="0" u="none" strike="noStrike" cap="none" normalizeH="0" baseline="0" noProof="0" dirty="0">
                          <a:ln>
                            <a:noFill/>
                          </a:ln>
                          <a:solidFill>
                            <a:srgbClr val="1D68B4"/>
                          </a:solidFill>
                          <a:effectLst/>
                          <a:latin typeface="Arial" panose="020B0604020202020204" pitchFamily="34" charset="0"/>
                          <a:cs typeface="Arial" panose="020B0604020202020204" pitchFamily="34" charset="0"/>
                        </a:rPr>
                        <a:t>Resto(e): hueso, grasa</a:t>
                      </a:r>
                      <a:endParaRPr kumimoji="0" lang="es-CO" sz="2400" b="0" i="0" u="none" strike="noStrike" cap="none" normalizeH="0" baseline="0" noProof="0" dirty="0">
                        <a:ln>
                          <a:noFill/>
                        </a:ln>
                        <a:solidFill>
                          <a:srgbClr val="1D68B4"/>
                        </a:solidFill>
                        <a:effectLst/>
                        <a:latin typeface="Arial" panose="020B0604020202020204" pitchFamily="34" charset="0"/>
                        <a:ea typeface="ヒラギノ角ゴ Pro W3" charset="-128"/>
                        <a:cs typeface="Arial" panose="020B0604020202020204" pitchFamily="34" charset="0"/>
                      </a:endParaRPr>
                    </a:p>
                  </a:txBody>
                  <a:tcPr marL="180000" marR="0" marT="0" marB="0" anchor="ctr" horzOverflow="overflow">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 typeface="Wingdings" charset="2"/>
                        <a:buNone/>
                        <a:tabLst/>
                      </a:pPr>
                      <a:r>
                        <a:rPr kumimoji="0" lang="es-CO" sz="2400" b="0" u="none" strike="noStrike" cap="none" normalizeH="0" baseline="0" noProof="0" dirty="0">
                          <a:ln>
                            <a:noFill/>
                          </a:ln>
                          <a:solidFill>
                            <a:srgbClr val="1D68B4"/>
                          </a:solidFill>
                          <a:effectLst/>
                          <a:latin typeface="Arial" panose="020B0604020202020204" pitchFamily="34" charset="0"/>
                          <a:cs typeface="Arial" panose="020B0604020202020204" pitchFamily="34" charset="0"/>
                        </a:rPr>
                        <a:t>17</a:t>
                      </a:r>
                      <a:endParaRPr kumimoji="0" lang="es-CO" sz="2400" b="0" i="0" u="none" strike="noStrike" cap="none" normalizeH="0" baseline="0" noProof="0" dirty="0">
                        <a:ln>
                          <a:noFill/>
                        </a:ln>
                        <a:solidFill>
                          <a:srgbClr val="1D68B4"/>
                        </a:solidFill>
                        <a:effectLst/>
                        <a:latin typeface="Arial" panose="020B0604020202020204" pitchFamily="34" charset="0"/>
                        <a:ea typeface="ヒラギノ角ゴ Pro W3" charset="-128"/>
                        <a:cs typeface="Arial" panose="020B0604020202020204" pitchFamily="34" charset="0"/>
                      </a:endParaRPr>
                    </a:p>
                  </a:txBody>
                  <a:tcPr marL="180000" marR="0" marT="0" marB="0" anchor="ctr" horzOverflow="overflow">
                    <a:solidFill>
                      <a:schemeClr val="bg1"/>
                    </a:solidFill>
                  </a:tcPr>
                </a:tc>
                <a:extLst>
                  <a:ext uri="{0D108BD9-81ED-4DB2-BD59-A6C34878D82A}">
                    <a16:rowId xmlns:a16="http://schemas.microsoft.com/office/drawing/2014/main" val="10006"/>
                  </a:ext>
                </a:extLst>
              </a:tr>
            </a:tbl>
          </a:graphicData>
        </a:graphic>
      </p:graphicFrame>
      <p:sp>
        <p:nvSpPr>
          <p:cNvPr id="6" name="TextBox 11">
            <a:extLst>
              <a:ext uri="{FF2B5EF4-FFF2-40B4-BE49-F238E27FC236}">
                <a16:creationId xmlns:a16="http://schemas.microsoft.com/office/drawing/2014/main" id="{FAD6D3B4-73F1-4ABD-93B4-15C5D87DB220}"/>
              </a:ext>
            </a:extLst>
          </p:cNvPr>
          <p:cNvSpPr txBox="1"/>
          <p:nvPr/>
        </p:nvSpPr>
        <p:spPr>
          <a:xfrm>
            <a:off x="1965025" y="5916174"/>
            <a:ext cx="7075458" cy="246221"/>
          </a:xfrm>
          <a:prstGeom prst="rect">
            <a:avLst/>
          </a:prstGeom>
          <a:noFill/>
        </p:spPr>
        <p:txBody>
          <a:bodyPr wrap="square" rtlCol="0">
            <a:spAutoFit/>
          </a:bodyPr>
          <a:lstStyle/>
          <a:p>
            <a:r>
              <a:rPr lang="en-US" sz="1000" i="1" dirty="0" err="1">
                <a:solidFill>
                  <a:srgbClr val="1D68B4"/>
                </a:solidFill>
                <a:latin typeface="Arial" panose="020B0604020202020204" pitchFamily="34" charset="0"/>
                <a:cs typeface="Arial" panose="020B0604020202020204" pitchFamily="34" charset="0"/>
              </a:rPr>
              <a:t>Insel</a:t>
            </a:r>
            <a:r>
              <a:rPr lang="en-US" sz="1000" i="1" dirty="0">
                <a:solidFill>
                  <a:srgbClr val="1D68B4"/>
                </a:solidFill>
                <a:latin typeface="Arial" panose="020B0604020202020204" pitchFamily="34" charset="0"/>
                <a:cs typeface="Arial" panose="020B0604020202020204" pitchFamily="34" charset="0"/>
              </a:rPr>
              <a:t> P, Ross D, McMahon K, Bernstein M.. In Nutrition. Sudbury, MA, Jones &amp; Bartlett Publishing, 2011:335-386.</a:t>
            </a:r>
            <a:endParaRPr lang="es-ES_tradnl" sz="1000" i="1" dirty="0">
              <a:solidFill>
                <a:srgbClr val="1D68B4"/>
              </a:solidFill>
              <a:latin typeface="Arial" panose="020B0604020202020204" pitchFamily="34" charset="0"/>
              <a:cs typeface="Arial" panose="020B0604020202020204" pitchFamily="34" charset="0"/>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title" idx="4294967295"/>
          </p:nvPr>
        </p:nvSpPr>
        <p:spPr>
          <a:xfrm>
            <a:off x="2082670" y="326346"/>
            <a:ext cx="8026659" cy="1168400"/>
          </a:xfrm>
        </p:spPr>
        <p:txBody>
          <a:bodyPr/>
          <a:lstStyle/>
          <a:p>
            <a:pPr algn="ctr"/>
            <a:r>
              <a:rPr lang="es-CO" sz="3200" b="1" dirty="0">
                <a:solidFill>
                  <a:srgbClr val="1969B5"/>
                </a:solidFill>
                <a:latin typeface="Arial" panose="020B0604020202020204" pitchFamily="34" charset="0"/>
                <a:ea typeface="ヒラギノ角ゴ Pro W3" charset="-128"/>
                <a:cs typeface="Arial" panose="020B0604020202020204" pitchFamily="34" charset="0"/>
              </a:rPr>
              <a:t>Metabolismo durante el ayuno</a:t>
            </a:r>
            <a:br>
              <a:rPr lang="es-CO" sz="3200" b="1" dirty="0">
                <a:solidFill>
                  <a:srgbClr val="1969B5"/>
                </a:solidFill>
                <a:latin typeface="Arial" panose="020B0604020202020204" pitchFamily="34" charset="0"/>
                <a:ea typeface="ヒラギノ角ゴ Pro W3" charset="-128"/>
                <a:cs typeface="Arial" panose="020B0604020202020204" pitchFamily="34" charset="0"/>
              </a:rPr>
            </a:br>
            <a:endParaRPr lang="es-CO" sz="2400" b="1" dirty="0">
              <a:solidFill>
                <a:srgbClr val="595959"/>
              </a:solidFill>
              <a:latin typeface="Arial" panose="020B0604020202020204" pitchFamily="34" charset="0"/>
              <a:ea typeface="ヒラギノ角ゴ Pro W3" charset="-128"/>
              <a:cs typeface="Arial" panose="020B0604020202020204" pitchFamily="34" charset="0"/>
            </a:endParaRPr>
          </a:p>
        </p:txBody>
      </p:sp>
      <p:grpSp>
        <p:nvGrpSpPr>
          <p:cNvPr id="2" name="Grupo 1"/>
          <p:cNvGrpSpPr/>
          <p:nvPr/>
        </p:nvGrpSpPr>
        <p:grpSpPr>
          <a:xfrm>
            <a:off x="3324227" y="1808515"/>
            <a:ext cx="8493961" cy="3924266"/>
            <a:chOff x="3324227" y="1808515"/>
            <a:chExt cx="8493961" cy="3924266"/>
          </a:xfrm>
        </p:grpSpPr>
        <p:sp>
          <p:nvSpPr>
            <p:cNvPr id="3" name="Elipse 2"/>
            <p:cNvSpPr/>
            <p:nvPr/>
          </p:nvSpPr>
          <p:spPr>
            <a:xfrm>
              <a:off x="3324227" y="2935017"/>
              <a:ext cx="2797764" cy="2797764"/>
            </a:xfrm>
            <a:prstGeom prst="ellipse">
              <a:avLst/>
            </a:prstGeom>
            <a:solidFill>
              <a:srgbClr val="0988BA"/>
            </a:solidFill>
            <a:ln>
              <a:noFill/>
            </a:ln>
            <a:effectLst>
              <a:outerShdw blurRad="50800" dist="38100" dir="2700000" algn="tl" rotWithShape="0">
                <a:srgbClr val="000000">
                  <a:alpha val="43000"/>
                </a:srgbClr>
              </a:outerShdw>
            </a:effectLst>
          </p:spPr>
          <p:style>
            <a:lnRef idx="2">
              <a:scrgbClr r="0" g="0" b="0"/>
            </a:lnRef>
            <a:fillRef idx="1">
              <a:scrgbClr r="0" g="0" b="0"/>
            </a:fillRef>
            <a:effectRef idx="0">
              <a:scrgbClr r="0" g="0" b="0"/>
            </a:effectRef>
            <a:fontRef idx="minor">
              <a:schemeClr val="lt1"/>
            </a:fontRef>
          </p:style>
        </p:sp>
        <p:sp>
          <p:nvSpPr>
            <p:cNvPr id="10" name="Elipse 9"/>
            <p:cNvSpPr/>
            <p:nvPr/>
          </p:nvSpPr>
          <p:spPr>
            <a:xfrm>
              <a:off x="4256815" y="3867605"/>
              <a:ext cx="932588" cy="932588"/>
            </a:xfrm>
            <a:prstGeom prst="ellipse">
              <a:avLst/>
            </a:prstGeom>
            <a:solidFill>
              <a:srgbClr val="9DC3E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Forma libre 10"/>
            <p:cNvSpPr/>
            <p:nvPr/>
          </p:nvSpPr>
          <p:spPr>
            <a:xfrm>
              <a:off x="6564067" y="1808515"/>
              <a:ext cx="5254121" cy="1555451"/>
            </a:xfrm>
            <a:custGeom>
              <a:avLst/>
              <a:gdLst>
                <a:gd name="connsiteX0" fmla="*/ 0 w 4402295"/>
                <a:gd name="connsiteY0" fmla="*/ 0 h 1555451"/>
                <a:gd name="connsiteX1" fmla="*/ 4402295 w 4402295"/>
                <a:gd name="connsiteY1" fmla="*/ 0 h 1555451"/>
                <a:gd name="connsiteX2" fmla="*/ 4402295 w 4402295"/>
                <a:gd name="connsiteY2" fmla="*/ 1555451 h 1555451"/>
                <a:gd name="connsiteX3" fmla="*/ 0 w 4402295"/>
                <a:gd name="connsiteY3" fmla="*/ 1555451 h 1555451"/>
                <a:gd name="connsiteX4" fmla="*/ 0 w 4402295"/>
                <a:gd name="connsiteY4" fmla="*/ 0 h 155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295" h="1555451">
                  <a:moveTo>
                    <a:pt x="0" y="0"/>
                  </a:moveTo>
                  <a:lnTo>
                    <a:pt x="4402295" y="0"/>
                  </a:lnTo>
                  <a:lnTo>
                    <a:pt x="4402295" y="1555451"/>
                  </a:lnTo>
                  <a:lnTo>
                    <a:pt x="0" y="15554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0688" tIns="30480" rIns="30480" bIns="30480" numCol="1" spcCol="1270" anchor="ctr" anchorCtr="0">
              <a:noAutofit/>
            </a:bodyPr>
            <a:lstStyle/>
            <a:p>
              <a:pPr lvl="0" algn="l" defTabSz="1066800">
                <a:lnSpc>
                  <a:spcPts val="2800"/>
                </a:lnSpc>
                <a:spcBef>
                  <a:spcPct val="0"/>
                </a:spcBef>
                <a:spcAft>
                  <a:spcPct val="35000"/>
                </a:spcAft>
              </a:pPr>
              <a:r>
                <a:rPr lang="es-CO" sz="2400" b="1" kern="1200" dirty="0">
                  <a:solidFill>
                    <a:srgbClr val="185BA1"/>
                  </a:solidFill>
                  <a:latin typeface="Arial" panose="020B0604020202020204" pitchFamily="34" charset="0"/>
                  <a:ea typeface="ヒラギノ角ゴ Pro W3" charset="-128"/>
                  <a:cs typeface="Arial" panose="020B0604020202020204" pitchFamily="34" charset="0"/>
                </a:rPr>
                <a:t>Tasa metabólica basal (TMB)</a:t>
              </a:r>
              <a:br>
                <a:rPr lang="es-CO" sz="2400" b="1" kern="1200" dirty="0">
                  <a:solidFill>
                    <a:srgbClr val="185BA1"/>
                  </a:solidFill>
                  <a:latin typeface="Arial" panose="020B0604020202020204" pitchFamily="34" charset="0"/>
                  <a:ea typeface="ヒラギノ角ゴ Pro W3" charset="-128"/>
                  <a:cs typeface="Arial" panose="020B0604020202020204" pitchFamily="34" charset="0"/>
                </a:rPr>
              </a:br>
              <a:r>
                <a:rPr lang="es-CO" sz="2400" kern="1200" dirty="0">
                  <a:solidFill>
                    <a:srgbClr val="185BA1"/>
                  </a:solidFill>
                  <a:latin typeface="Arial" panose="020B0604020202020204" pitchFamily="34" charset="0"/>
                  <a:ea typeface="ヒラギノ角ゴ Pro W3" charset="-128"/>
                  <a:cs typeface="Arial" panose="020B0604020202020204" pitchFamily="34" charset="0"/>
                </a:rPr>
                <a:t>= kcal para mantener la respiración,</a:t>
              </a:r>
              <a:br>
                <a:rPr lang="es-CO" sz="2400" kern="1200" dirty="0">
                  <a:solidFill>
                    <a:srgbClr val="185BA1"/>
                  </a:solidFill>
                  <a:latin typeface="Arial" panose="020B0604020202020204" pitchFamily="34" charset="0"/>
                  <a:ea typeface="ヒラギノ角ゴ Pro W3" charset="-128"/>
                  <a:cs typeface="Arial" panose="020B0604020202020204" pitchFamily="34" charset="0"/>
                </a:rPr>
              </a:br>
              <a:r>
                <a:rPr lang="es-CO" sz="2400" kern="1200" dirty="0">
                  <a:solidFill>
                    <a:srgbClr val="185BA1"/>
                  </a:solidFill>
                  <a:latin typeface="Arial" panose="020B0604020202020204" pitchFamily="34" charset="0"/>
                  <a:ea typeface="ヒラギノ角ゴ Pro W3" charset="-128"/>
                  <a:cs typeface="Arial" panose="020B0604020202020204" pitchFamily="34" charset="0"/>
                </a:rPr>
                <a:t>la función de órganos, y el metabolismo</a:t>
              </a:r>
              <a:endParaRPr lang="es-CO" sz="2400" kern="1200" dirty="0">
                <a:solidFill>
                  <a:srgbClr val="185BA1"/>
                </a:solidFill>
                <a:latin typeface="Arial" panose="020B0604020202020204" pitchFamily="34" charset="0"/>
                <a:cs typeface="Arial" panose="020B0604020202020204" pitchFamily="34" charset="0"/>
              </a:endParaRPr>
            </a:p>
          </p:txBody>
        </p:sp>
        <p:sp>
          <p:nvSpPr>
            <p:cNvPr id="12" name="Conector recto 11"/>
            <p:cNvSpPr/>
            <p:nvPr/>
          </p:nvSpPr>
          <p:spPr>
            <a:xfrm>
              <a:off x="6238565" y="2585296"/>
              <a:ext cx="349720" cy="0"/>
            </a:xfrm>
            <a:prstGeom prst="line">
              <a:avLst/>
            </a:prstGeom>
            <a:ln>
              <a:solidFill>
                <a:schemeClr val="bg2">
                  <a:lumMod val="75000"/>
                </a:schemeClr>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3" name="Conector recto 12"/>
            <p:cNvSpPr/>
            <p:nvPr/>
          </p:nvSpPr>
          <p:spPr>
            <a:xfrm rot="5400000">
              <a:off x="4605486" y="2701986"/>
              <a:ext cx="1749535" cy="1514289"/>
            </a:xfrm>
            <a:prstGeom prst="line">
              <a:avLst/>
            </a:prstGeom>
            <a:ln>
              <a:solidFill>
                <a:schemeClr val="bg2">
                  <a:lumMod val="75000"/>
                </a:schemeClr>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4" name="Forma libre 13"/>
            <p:cNvSpPr/>
            <p:nvPr/>
          </p:nvSpPr>
          <p:spPr>
            <a:xfrm>
              <a:off x="6530945" y="3616272"/>
              <a:ext cx="4341961" cy="1165735"/>
            </a:xfrm>
            <a:custGeom>
              <a:avLst/>
              <a:gdLst>
                <a:gd name="connsiteX0" fmla="*/ 0 w 4341961"/>
                <a:gd name="connsiteY0" fmla="*/ 0 h 1165735"/>
                <a:gd name="connsiteX1" fmla="*/ 4341961 w 4341961"/>
                <a:gd name="connsiteY1" fmla="*/ 0 h 1165735"/>
                <a:gd name="connsiteX2" fmla="*/ 4341961 w 4341961"/>
                <a:gd name="connsiteY2" fmla="*/ 1165735 h 1165735"/>
                <a:gd name="connsiteX3" fmla="*/ 0 w 4341961"/>
                <a:gd name="connsiteY3" fmla="*/ 1165735 h 1165735"/>
                <a:gd name="connsiteX4" fmla="*/ 0 w 4341961"/>
                <a:gd name="connsiteY4" fmla="*/ 0 h 1165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1961" h="1165735">
                  <a:moveTo>
                    <a:pt x="0" y="0"/>
                  </a:moveTo>
                  <a:lnTo>
                    <a:pt x="4341961" y="0"/>
                  </a:lnTo>
                  <a:lnTo>
                    <a:pt x="4341961" y="1165735"/>
                  </a:lnTo>
                  <a:lnTo>
                    <a:pt x="0" y="11657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25400" rIns="25400" bIns="25400" numCol="1" spcCol="1270" anchor="ctr" anchorCtr="0">
              <a:noAutofit/>
            </a:bodyPr>
            <a:lstStyle/>
            <a:p>
              <a:pPr lvl="0" algn="l" defTabSz="889000">
                <a:lnSpc>
                  <a:spcPct val="90000"/>
                </a:lnSpc>
                <a:spcBef>
                  <a:spcPct val="0"/>
                </a:spcBef>
                <a:spcAft>
                  <a:spcPct val="35000"/>
                </a:spcAft>
              </a:pPr>
              <a:r>
                <a:rPr lang="es-CO" sz="2400" b="1" kern="1200" noProof="0" dirty="0">
                  <a:solidFill>
                    <a:srgbClr val="185BA1"/>
                  </a:solidFill>
                  <a:latin typeface="Arial" panose="020B0604020202020204" pitchFamily="34" charset="0"/>
                  <a:cs typeface="Arial" panose="020B0604020202020204" pitchFamily="34" charset="0"/>
                </a:rPr>
                <a:t>Gasto energético en reposo </a:t>
              </a:r>
              <a:r>
                <a:rPr lang="es-CO" sz="2400" b="1" kern="1200" dirty="0">
                  <a:solidFill>
                    <a:srgbClr val="185BA1"/>
                  </a:solidFill>
                  <a:latin typeface="Arial" panose="020B0604020202020204" pitchFamily="34" charset="0"/>
                  <a:cs typeface="Arial" panose="020B0604020202020204" pitchFamily="34" charset="0"/>
                </a:rPr>
                <a:t>(GER)</a:t>
              </a:r>
            </a:p>
            <a:p>
              <a:pPr lvl="0" algn="l" defTabSz="889000">
                <a:lnSpc>
                  <a:spcPct val="90000"/>
                </a:lnSpc>
                <a:spcBef>
                  <a:spcPct val="0"/>
                </a:spcBef>
                <a:spcAft>
                  <a:spcPct val="35000"/>
                </a:spcAft>
              </a:pPr>
              <a:r>
                <a:rPr lang="es-CO" sz="2400" b="0" kern="1200" dirty="0">
                  <a:solidFill>
                    <a:srgbClr val="185BA1"/>
                  </a:solidFill>
                  <a:latin typeface="Arial" panose="020B0604020202020204" pitchFamily="34" charset="0"/>
                  <a:cs typeface="Arial" panose="020B0604020202020204" pitchFamily="34" charset="0"/>
                </a:rPr>
                <a:t>=TMB + 10%</a:t>
              </a:r>
            </a:p>
          </p:txBody>
        </p:sp>
        <p:sp>
          <p:nvSpPr>
            <p:cNvPr id="15" name="Conector recto 14"/>
            <p:cNvSpPr/>
            <p:nvPr/>
          </p:nvSpPr>
          <p:spPr>
            <a:xfrm>
              <a:off x="6238565" y="3751031"/>
              <a:ext cx="349720" cy="0"/>
            </a:xfrm>
            <a:prstGeom prst="line">
              <a:avLst/>
            </a:prstGeom>
            <a:ln>
              <a:solidFill>
                <a:schemeClr val="bg2">
                  <a:lumMod val="75000"/>
                </a:schemeClr>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6" name="Conector recto 15"/>
            <p:cNvSpPr/>
            <p:nvPr/>
          </p:nvSpPr>
          <p:spPr>
            <a:xfrm rot="5400000">
              <a:off x="5201900" y="3941885"/>
              <a:ext cx="1224674" cy="846323"/>
            </a:xfrm>
            <a:prstGeom prst="line">
              <a:avLst/>
            </a:prstGeom>
            <a:ln>
              <a:solidFill>
                <a:schemeClr val="bg2">
                  <a:lumMod val="75000"/>
                </a:schemeClr>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sp>
        <p:nvSpPr>
          <p:cNvPr id="6" name="Rectangle 4"/>
          <p:cNvSpPr>
            <a:spLocks noChangeArrowheads="1"/>
          </p:cNvSpPr>
          <p:nvPr/>
        </p:nvSpPr>
        <p:spPr bwMode="auto">
          <a:xfrm>
            <a:off x="3135067" y="5913964"/>
            <a:ext cx="6858000" cy="230832"/>
          </a:xfrm>
          <a:prstGeom prst="rect">
            <a:avLst/>
          </a:prstGeom>
          <a:noFill/>
          <a:ln w="9525">
            <a:noFill/>
            <a:miter lim="800000"/>
            <a:headEnd/>
            <a:tailEnd/>
          </a:ln>
        </p:spPr>
        <p:txBody>
          <a:bodyPr wrap="square">
            <a:prstTxWarp prst="textNoShape">
              <a:avLst/>
            </a:prstTxWarp>
            <a:spAutoFit/>
          </a:bodyPr>
          <a:lstStyle/>
          <a:p>
            <a:pPr>
              <a:lnSpc>
                <a:spcPct val="90000"/>
              </a:lnSpc>
              <a:spcBef>
                <a:spcPct val="30000"/>
              </a:spcBef>
              <a:buClrTx/>
              <a:defRPr/>
            </a:pPr>
            <a:r>
              <a:rPr lang="en-US" sz="1000" i="1" dirty="0">
                <a:solidFill>
                  <a:srgbClr val="1D68B4"/>
                </a:solidFill>
                <a:latin typeface="Arial" panose="020B0604020202020204" pitchFamily="34" charset="0"/>
                <a:ea typeface="ヒラギノ角ゴ Pro W3" pitchFamily="126" charset="-128"/>
                <a:cs typeface="Arial" panose="020B0604020202020204" pitchFamily="34" charset="0"/>
              </a:rPr>
              <a:t>Walker RN, et al. </a:t>
            </a:r>
            <a:r>
              <a:rPr lang="en-US" sz="1000" i="1" dirty="0" err="1">
                <a:solidFill>
                  <a:srgbClr val="1D68B4"/>
                </a:solidFill>
                <a:latin typeface="Arial" panose="020B0604020202020204" pitchFamily="34" charset="0"/>
                <a:ea typeface="ヒラギノ角ゴ Pro W3" pitchFamily="126" charset="-128"/>
                <a:cs typeface="Arial" panose="020B0604020202020204" pitchFamily="34" charset="0"/>
              </a:rPr>
              <a:t>Respir</a:t>
            </a:r>
            <a:r>
              <a:rPr lang="en-US" sz="1000" i="1" dirty="0">
                <a:solidFill>
                  <a:srgbClr val="1D68B4"/>
                </a:solidFill>
                <a:latin typeface="Arial" panose="020B0604020202020204" pitchFamily="34" charset="0"/>
                <a:ea typeface="ヒラギノ角ゴ Pro W3" pitchFamily="126" charset="-128"/>
                <a:cs typeface="Arial" panose="020B0604020202020204" pitchFamily="34" charset="0"/>
              </a:rPr>
              <a:t> Care. 2009;54:509-521</a:t>
            </a:r>
            <a:r>
              <a:rPr lang="en-US" sz="1000" i="1" dirty="0">
                <a:solidFill>
                  <a:srgbClr val="595959"/>
                </a:solidFill>
                <a:latin typeface="Arial" panose="020B0604020202020204" pitchFamily="34" charset="0"/>
                <a:ea typeface="ヒラギノ角ゴ Pro W3" pitchFamily="126" charset="-128"/>
                <a:cs typeface="Arial" panose="020B0604020202020204" pitchFamily="34" charset="0"/>
              </a:rPr>
              <a:t>. </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2036762" y="464956"/>
            <a:ext cx="8118475" cy="613618"/>
          </a:xfrm>
        </p:spPr>
        <p:txBody>
          <a:bodyPr/>
          <a:lstStyle/>
          <a:p>
            <a:pPr algn="ctr" eaLnBrk="1" hangingPunct="1"/>
            <a:r>
              <a:rPr lang="es-CO" sz="3200" b="1" dirty="0">
                <a:solidFill>
                  <a:srgbClr val="1D67B4"/>
                </a:solidFill>
                <a:latin typeface="Arial" panose="020B0604020202020204" pitchFamily="34" charset="0"/>
                <a:ea typeface="ヒラギノ角ゴ Pro W3" charset="-128"/>
                <a:cs typeface="Arial" panose="020B0604020202020204" pitchFamily="34" charset="0"/>
              </a:rPr>
              <a:t>Objetivos</a:t>
            </a:r>
          </a:p>
        </p:txBody>
      </p:sp>
      <p:sp>
        <p:nvSpPr>
          <p:cNvPr id="5" name="Rectangle 3"/>
          <p:cNvSpPr txBox="1">
            <a:spLocks noChangeArrowheads="1"/>
          </p:cNvSpPr>
          <p:nvPr/>
        </p:nvSpPr>
        <p:spPr bwMode="auto">
          <a:xfrm>
            <a:off x="1756566" y="2064825"/>
            <a:ext cx="8678868"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spcAft>
                <a:spcPts val="2400"/>
              </a:spcAft>
              <a:buSzPct val="90000"/>
              <a:defRPr/>
            </a:pPr>
            <a:r>
              <a:rPr lang="es-CO" sz="2400" dirty="0">
                <a:solidFill>
                  <a:srgbClr val="185BA1"/>
                </a:solidFill>
                <a:latin typeface="Arial" panose="020B0604020202020204" pitchFamily="34" charset="0"/>
                <a:cs typeface="Arial" panose="020B0604020202020204" pitchFamily="34" charset="0"/>
              </a:rPr>
              <a:t>Al final de esta sesión los participantes serán capaces de:</a:t>
            </a:r>
          </a:p>
          <a:p>
            <a:pPr marL="270000" indent="-277200" algn="just">
              <a:lnSpc>
                <a:spcPts val="2880"/>
              </a:lnSpc>
              <a:buClr>
                <a:srgbClr val="1D68B4"/>
              </a:buClr>
              <a:buFont typeface="Arial"/>
              <a:buChar char="•"/>
            </a:pPr>
            <a:r>
              <a:rPr lang="es-CO" sz="2400" dirty="0">
                <a:solidFill>
                  <a:srgbClr val="1D68B4"/>
                </a:solidFill>
                <a:latin typeface="Arial" panose="020B0604020202020204" pitchFamily="34" charset="0"/>
                <a:cs typeface="Arial" panose="020B0604020202020204" pitchFamily="34" charset="0"/>
              </a:rPr>
              <a:t>Describir cómo el estrés metabólico altera el uso normal de proteínas, hidratos de carbono y lípidos.</a:t>
            </a:r>
          </a:p>
          <a:p>
            <a:pPr marL="270000" indent="-277200" algn="just">
              <a:lnSpc>
                <a:spcPts val="2880"/>
              </a:lnSpc>
              <a:buClr>
                <a:srgbClr val="1D68B4"/>
              </a:buClr>
              <a:buFont typeface="Arial"/>
              <a:buChar char="•"/>
            </a:pPr>
            <a:r>
              <a:rPr lang="es-CO" sz="2400" dirty="0">
                <a:solidFill>
                  <a:srgbClr val="1D68B4"/>
                </a:solidFill>
                <a:latin typeface="Arial" panose="020B0604020202020204" pitchFamily="34" charset="0"/>
                <a:cs typeface="Arial" panose="020B0604020202020204" pitchFamily="34" charset="0"/>
              </a:rPr>
              <a:t>Comparar los efectos del ayuno y del estrés hipermetabólico sobre el metabolismo y la composición corporal. Explicar los efectos a largo plazo de la enfermedad crítica sobre la condición física y la calidad de vida.</a:t>
            </a:r>
          </a:p>
          <a:p>
            <a:pPr marL="270000" indent="-277200" algn="just">
              <a:lnSpc>
                <a:spcPts val="2880"/>
              </a:lnSpc>
              <a:buClr>
                <a:srgbClr val="1D68B4"/>
              </a:buClr>
              <a:buFont typeface="Arial"/>
              <a:buChar char="•"/>
            </a:pPr>
            <a:r>
              <a:rPr lang="es-CO" sz="2400" dirty="0">
                <a:solidFill>
                  <a:srgbClr val="1D68B4"/>
                </a:solidFill>
                <a:latin typeface="Arial" panose="020B0604020202020204" pitchFamily="34" charset="0"/>
                <a:cs typeface="Arial" panose="020B0604020202020204" pitchFamily="34" charset="0"/>
              </a:rPr>
              <a:t>Utilizar esta información para planear una terapia de nutrición</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062085" y="2096677"/>
            <a:ext cx="3433312" cy="3354765"/>
          </a:xfrm>
          <a:prstGeom prst="rect">
            <a:avLst/>
          </a:prstGeom>
          <a:noFill/>
          <a:ln w="9525">
            <a:noFill/>
            <a:miter lim="800000"/>
            <a:headEnd/>
            <a:tailEnd/>
          </a:ln>
        </p:spPr>
        <p:txBody>
          <a:bodyPr wrap="square">
            <a:prstTxWarp prst="textNoShape">
              <a:avLst/>
            </a:prstTxWarp>
            <a:spAutoFit/>
          </a:bodyPr>
          <a:lstStyle/>
          <a:p>
            <a:pPr marL="339725" indent="-339725">
              <a:spcBef>
                <a:spcPct val="0"/>
              </a:spcBef>
              <a:spcAft>
                <a:spcPts val="1200"/>
              </a:spcAft>
              <a:buFont typeface="Wingdings" charset="2"/>
              <a:buAutoNum type="arabicPeriod"/>
            </a:pPr>
            <a:r>
              <a:rPr lang="es-CO" sz="2400" dirty="0">
                <a:solidFill>
                  <a:srgbClr val="185BA1"/>
                </a:solidFill>
                <a:latin typeface="Arial" panose="020B0604020202020204" pitchFamily="34" charset="0"/>
                <a:cs typeface="Arial" panose="020B0604020202020204" pitchFamily="34" charset="0"/>
              </a:rPr>
              <a:t>El gasto energético en reposo disminuye</a:t>
            </a:r>
            <a:endParaRPr lang="es-CO" sz="2400" dirty="0">
              <a:solidFill>
                <a:srgbClr val="185BA1"/>
              </a:solidFill>
              <a:latin typeface="Arial" panose="020B0604020202020204" pitchFamily="34" charset="0"/>
              <a:ea typeface="Times New Roman" charset="0"/>
              <a:cs typeface="Arial" panose="020B0604020202020204" pitchFamily="34" charset="0"/>
            </a:endParaRPr>
          </a:p>
          <a:p>
            <a:pPr marL="339725" indent="-339725">
              <a:spcBef>
                <a:spcPct val="0"/>
              </a:spcBef>
              <a:spcAft>
                <a:spcPts val="1200"/>
              </a:spcAft>
              <a:buFont typeface="Wingdings" charset="2"/>
              <a:buAutoNum type="arabicPeriod"/>
            </a:pPr>
            <a:r>
              <a:rPr lang="es-CO" sz="2400" dirty="0">
                <a:solidFill>
                  <a:srgbClr val="185BA1"/>
                </a:solidFill>
                <a:latin typeface="Arial" panose="020B0604020202020204" pitchFamily="34" charset="0"/>
                <a:ea typeface="Times New Roman" charset="0"/>
                <a:cs typeface="Arial" panose="020B0604020202020204" pitchFamily="34" charset="0"/>
              </a:rPr>
              <a:t>Las grasas almacenadas son</a:t>
            </a:r>
            <a:br>
              <a:rPr lang="es-CO" sz="2400" dirty="0">
                <a:solidFill>
                  <a:srgbClr val="185BA1"/>
                </a:solidFill>
                <a:latin typeface="Arial" panose="020B0604020202020204" pitchFamily="34" charset="0"/>
                <a:ea typeface="Times New Roman" charset="0"/>
                <a:cs typeface="Arial" panose="020B0604020202020204" pitchFamily="34" charset="0"/>
              </a:rPr>
            </a:br>
            <a:r>
              <a:rPr lang="es-CO" sz="2400" dirty="0">
                <a:solidFill>
                  <a:srgbClr val="185BA1"/>
                </a:solidFill>
                <a:latin typeface="Arial" panose="020B0604020202020204" pitchFamily="34" charset="0"/>
                <a:ea typeface="Times New Roman" charset="0"/>
                <a:cs typeface="Arial" panose="020B0604020202020204" pitchFamily="34" charset="0"/>
              </a:rPr>
              <a:t>la fuente principal de energía</a:t>
            </a:r>
          </a:p>
          <a:p>
            <a:pPr marL="339725" indent="-339725">
              <a:spcBef>
                <a:spcPct val="0"/>
              </a:spcBef>
              <a:spcAft>
                <a:spcPts val="1200"/>
              </a:spcAft>
              <a:buFont typeface="Wingdings" charset="2"/>
              <a:buAutoNum type="arabicPeriod"/>
            </a:pPr>
            <a:r>
              <a:rPr lang="es-CO" sz="2400" dirty="0">
                <a:solidFill>
                  <a:srgbClr val="185BA1"/>
                </a:solidFill>
                <a:latin typeface="Arial" panose="020B0604020202020204" pitchFamily="34" charset="0"/>
                <a:ea typeface="Times New Roman" charset="0"/>
                <a:cs typeface="Arial" panose="020B0604020202020204" pitchFamily="34" charset="0"/>
              </a:rPr>
              <a:t>La masa corporal magra se conserva</a:t>
            </a:r>
          </a:p>
        </p:txBody>
      </p:sp>
      <p:sp>
        <p:nvSpPr>
          <p:cNvPr id="8" name="Rectangle 4"/>
          <p:cNvSpPr>
            <a:spLocks noChangeArrowheads="1"/>
          </p:cNvSpPr>
          <p:nvPr/>
        </p:nvSpPr>
        <p:spPr bwMode="auto">
          <a:xfrm>
            <a:off x="1066397" y="5982744"/>
            <a:ext cx="6858000" cy="230832"/>
          </a:xfrm>
          <a:prstGeom prst="rect">
            <a:avLst/>
          </a:prstGeom>
          <a:noFill/>
          <a:ln w="9525">
            <a:noFill/>
            <a:miter lim="800000"/>
            <a:headEnd/>
            <a:tailEnd/>
          </a:ln>
        </p:spPr>
        <p:txBody>
          <a:bodyPr wrap="square">
            <a:prstTxWarp prst="textNoShape">
              <a:avLst/>
            </a:prstTxWarp>
            <a:spAutoFit/>
          </a:bodyPr>
          <a:lstStyle/>
          <a:p>
            <a:pPr>
              <a:lnSpc>
                <a:spcPct val="90000"/>
              </a:lnSpc>
            </a:pPr>
            <a:r>
              <a:rPr lang="en-US" sz="1000" i="1" dirty="0">
                <a:solidFill>
                  <a:srgbClr val="1D68B4"/>
                </a:solidFill>
                <a:latin typeface="Arial" panose="020B0604020202020204" pitchFamily="34" charset="0"/>
                <a:ea typeface="ヒラギノ角ゴ Pro W3"/>
                <a:cs typeface="Arial" panose="020B0604020202020204" pitchFamily="34" charset="0"/>
              </a:rPr>
              <a:t>Cahill GF. Ann Rev </a:t>
            </a:r>
            <a:r>
              <a:rPr lang="en-US" sz="1000" i="1" dirty="0" err="1">
                <a:solidFill>
                  <a:srgbClr val="1D68B4"/>
                </a:solidFill>
                <a:latin typeface="Arial" panose="020B0604020202020204" pitchFamily="34" charset="0"/>
                <a:ea typeface="ヒラギノ角ゴ Pro W3"/>
                <a:cs typeface="Arial" panose="020B0604020202020204" pitchFamily="34" charset="0"/>
              </a:rPr>
              <a:t>Nutr</a:t>
            </a:r>
            <a:r>
              <a:rPr lang="en-US" sz="1000" i="1" dirty="0">
                <a:solidFill>
                  <a:srgbClr val="1D68B4"/>
                </a:solidFill>
                <a:latin typeface="Arial" panose="020B0604020202020204" pitchFamily="34" charset="0"/>
                <a:ea typeface="ヒラギノ角ゴ Pro W3"/>
                <a:cs typeface="Arial" panose="020B0604020202020204" pitchFamily="34" charset="0"/>
              </a:rPr>
              <a:t>. 2006;26:1-22.</a:t>
            </a:r>
          </a:p>
        </p:txBody>
      </p:sp>
      <p:sp>
        <p:nvSpPr>
          <p:cNvPr id="9" name="Rectangle 3"/>
          <p:cNvSpPr>
            <a:spLocks noGrp="1" noChangeArrowheads="1"/>
          </p:cNvSpPr>
          <p:nvPr>
            <p:ph type="title" idx="4294967295"/>
          </p:nvPr>
        </p:nvSpPr>
        <p:spPr>
          <a:xfrm>
            <a:off x="2057400" y="300931"/>
            <a:ext cx="8077200" cy="1292188"/>
          </a:xfrm>
        </p:spPr>
        <p:txBody>
          <a:bodyPr/>
          <a:lstStyle/>
          <a:p>
            <a:pPr algn="ctr"/>
            <a:r>
              <a:rPr lang="es-CO" sz="3200" b="1" dirty="0">
                <a:solidFill>
                  <a:srgbClr val="1969B5"/>
                </a:solidFill>
                <a:latin typeface="Arial" panose="020B0604020202020204" pitchFamily="34" charset="0"/>
                <a:ea typeface="ヒラギノ角ゴ Pro W3" charset="-128"/>
                <a:cs typeface="Arial" panose="020B0604020202020204" pitchFamily="34" charset="0"/>
              </a:rPr>
              <a:t>Metabolismo durante el ayuno</a:t>
            </a:r>
            <a:br>
              <a:rPr lang="en-US" sz="3200" b="1" dirty="0">
                <a:solidFill>
                  <a:srgbClr val="1969B5"/>
                </a:solidFill>
                <a:latin typeface="Arial" panose="020B0604020202020204" pitchFamily="34" charset="0"/>
                <a:ea typeface="ヒラギノ角ゴ Pro W3" charset="-128"/>
                <a:cs typeface="Arial" panose="020B0604020202020204" pitchFamily="34" charset="0"/>
              </a:rPr>
            </a:br>
            <a:endParaRPr lang="en-US" sz="2800" b="1" dirty="0">
              <a:solidFill>
                <a:srgbClr val="595959"/>
              </a:solidFill>
              <a:latin typeface="Arial" panose="020B0604020202020204" pitchFamily="34" charset="0"/>
              <a:ea typeface="ヒラギノ角ゴ Pro W3" charset="-128"/>
              <a:cs typeface="Arial" panose="020B0604020202020204" pitchFamily="34" charset="0"/>
            </a:endParaRPr>
          </a:p>
        </p:txBody>
      </p:sp>
      <p:pic>
        <p:nvPicPr>
          <p:cNvPr id="6" name="Picture 5" descr="YELLOW1.jpg"/>
          <p:cNvPicPr>
            <a:picLocks noChangeAspect="1"/>
          </p:cNvPicPr>
          <p:nvPr/>
        </p:nvPicPr>
        <p:blipFill>
          <a:blip r:embed="rId3">
            <a:clrChange>
              <a:clrFrom>
                <a:srgbClr val="FEF6D2"/>
              </a:clrFrom>
              <a:clrTo>
                <a:srgbClr val="FEF6D2">
                  <a:alpha val="0"/>
                </a:srgbClr>
              </a:clrTo>
            </a:clrChange>
          </a:blip>
          <a:stretch>
            <a:fillRect/>
          </a:stretch>
        </p:blipFill>
        <p:spPr>
          <a:xfrm>
            <a:off x="5144839" y="1449960"/>
            <a:ext cx="5817293" cy="4648200"/>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19400" y="480936"/>
            <a:ext cx="6553200" cy="818173"/>
          </a:xfrm>
          <a:prstGeom prst="rect">
            <a:avLst/>
          </a:prstGeom>
          <a:noFill/>
        </p:spPr>
        <p:txBody>
          <a:bodyPr wrap="square" rtlCol="0">
            <a:spAutoFit/>
          </a:bodyPr>
          <a:lstStyle/>
          <a:p>
            <a:pPr algn="ctr">
              <a:lnSpc>
                <a:spcPts val="3540"/>
              </a:lnSpc>
              <a:defRPr/>
            </a:pPr>
            <a:r>
              <a:rPr lang="es-CO" sz="3200" b="1" kern="0" dirty="0">
                <a:solidFill>
                  <a:srgbClr val="1D68B4"/>
                </a:solidFill>
                <a:latin typeface="Arial" panose="020B0604020202020204" pitchFamily="34" charset="0"/>
                <a:cs typeface="Arial" panose="020B0604020202020204" pitchFamily="34" charset="0"/>
              </a:rPr>
              <a:t>Metabolismo durante el ayuno</a:t>
            </a:r>
          </a:p>
          <a:p>
            <a:pPr algn="ctr">
              <a:defRPr/>
            </a:pPr>
            <a:endParaRPr lang="es-ES_tradnl" b="1" kern="0" dirty="0">
              <a:solidFill>
                <a:sysClr val="windowText" lastClr="000000"/>
              </a:solidFill>
              <a:latin typeface="Arial" panose="020B0604020202020204" pitchFamily="34" charset="0"/>
              <a:cs typeface="Arial" panose="020B0604020202020204" pitchFamily="34" charset="0"/>
            </a:endParaRPr>
          </a:p>
        </p:txBody>
      </p:sp>
      <p:pic>
        <p:nvPicPr>
          <p:cNvPr id="4" name="Picture 3" descr="rango normal._Page_017.jpg"/>
          <p:cNvPicPr>
            <a:picLocks noChangeAspect="1"/>
          </p:cNvPicPr>
          <p:nvPr/>
        </p:nvPicPr>
        <p:blipFill>
          <a:blip r:embed="rId3"/>
          <a:stretch>
            <a:fillRect/>
          </a:stretch>
        </p:blipFill>
        <p:spPr>
          <a:xfrm>
            <a:off x="3470436" y="1364779"/>
            <a:ext cx="5336302" cy="3865589"/>
          </a:xfrm>
          <a:prstGeom prst="rect">
            <a:avLst/>
          </a:prstGeom>
          <a:ln w="12700">
            <a:solidFill>
              <a:srgbClr val="185BA1"/>
            </a:solidFill>
          </a:ln>
        </p:spPr>
      </p:pic>
      <p:sp>
        <p:nvSpPr>
          <p:cNvPr id="6" name="TextBox 5"/>
          <p:cNvSpPr txBox="1"/>
          <p:nvPr/>
        </p:nvSpPr>
        <p:spPr>
          <a:xfrm rot="16200000">
            <a:off x="1100009" y="3185588"/>
            <a:ext cx="4204362" cy="400110"/>
          </a:xfrm>
          <a:prstGeom prst="rect">
            <a:avLst/>
          </a:prstGeom>
          <a:noFill/>
        </p:spPr>
        <p:txBody>
          <a:bodyPr wrap="square" rtlCol="0">
            <a:spAutoFit/>
          </a:bodyPr>
          <a:lstStyle/>
          <a:p>
            <a:pPr algn="ctr">
              <a:defRPr/>
            </a:pPr>
            <a:r>
              <a:rPr lang="es-ES_tradnl" sz="2000" kern="0" dirty="0">
                <a:solidFill>
                  <a:srgbClr val="185BA1"/>
                </a:solidFill>
                <a:latin typeface="Arial" panose="020B0604020202020204" pitchFamily="34" charset="0"/>
                <a:cs typeface="Arial" panose="020B0604020202020204" pitchFamily="34" charset="0"/>
              </a:rPr>
              <a:t>Gasto energético en reposo</a:t>
            </a:r>
          </a:p>
        </p:txBody>
      </p:sp>
      <p:sp>
        <p:nvSpPr>
          <p:cNvPr id="7" name="TextBox 6"/>
          <p:cNvSpPr txBox="1"/>
          <p:nvPr/>
        </p:nvSpPr>
        <p:spPr>
          <a:xfrm>
            <a:off x="3556204" y="5206053"/>
            <a:ext cx="4552424" cy="369332"/>
          </a:xfrm>
          <a:prstGeom prst="rect">
            <a:avLst/>
          </a:prstGeom>
          <a:noFill/>
        </p:spPr>
        <p:txBody>
          <a:bodyPr wrap="square" rtlCol="0">
            <a:spAutoFit/>
          </a:bodyPr>
          <a:lstStyle/>
          <a:p>
            <a:pPr>
              <a:defRPr/>
            </a:pPr>
            <a:r>
              <a:rPr lang="es-ES_tradnl" kern="0" dirty="0">
                <a:solidFill>
                  <a:srgbClr val="185BA1"/>
                </a:solidFill>
                <a:latin typeface="Arial" panose="020B0604020202020204" pitchFamily="34" charset="0"/>
                <a:cs typeface="Arial" panose="020B0604020202020204" pitchFamily="34" charset="0"/>
              </a:rPr>
              <a:t>0	10	20	30	40</a:t>
            </a:r>
          </a:p>
        </p:txBody>
      </p:sp>
      <p:sp>
        <p:nvSpPr>
          <p:cNvPr id="8" name="TextBox 7"/>
          <p:cNvSpPr txBox="1"/>
          <p:nvPr/>
        </p:nvSpPr>
        <p:spPr>
          <a:xfrm>
            <a:off x="4070805" y="5496863"/>
            <a:ext cx="4459884" cy="400110"/>
          </a:xfrm>
          <a:prstGeom prst="rect">
            <a:avLst/>
          </a:prstGeom>
          <a:noFill/>
        </p:spPr>
        <p:txBody>
          <a:bodyPr wrap="square" rtlCol="0">
            <a:spAutoFit/>
          </a:bodyPr>
          <a:lstStyle/>
          <a:p>
            <a:pPr algn="ctr">
              <a:defRPr/>
            </a:pPr>
            <a:r>
              <a:rPr lang="es-ES_tradnl" sz="2000" kern="0" dirty="0">
                <a:solidFill>
                  <a:srgbClr val="185BA1"/>
                </a:solidFill>
                <a:latin typeface="Arial" panose="020B0604020202020204" pitchFamily="34" charset="0"/>
                <a:cs typeface="Arial" panose="020B0604020202020204" pitchFamily="34" charset="0"/>
              </a:rPr>
              <a:t>días</a:t>
            </a:r>
          </a:p>
        </p:txBody>
      </p:sp>
      <p:sp>
        <p:nvSpPr>
          <p:cNvPr id="2" name="Rectángulo 1">
            <a:extLst>
              <a:ext uri="{FF2B5EF4-FFF2-40B4-BE49-F238E27FC236}">
                <a16:creationId xmlns:a16="http://schemas.microsoft.com/office/drawing/2014/main" id="{A9050654-CD1B-40A0-8CDD-24C3C683D3C2}"/>
              </a:ext>
            </a:extLst>
          </p:cNvPr>
          <p:cNvSpPr/>
          <p:nvPr/>
        </p:nvSpPr>
        <p:spPr>
          <a:xfrm>
            <a:off x="2295211" y="5878868"/>
            <a:ext cx="4702765" cy="246221"/>
          </a:xfrm>
          <a:prstGeom prst="rect">
            <a:avLst/>
          </a:prstGeom>
        </p:spPr>
        <p:txBody>
          <a:bodyPr wrap="square">
            <a:spAutoFit/>
          </a:bodyPr>
          <a:lstStyle/>
          <a:p>
            <a:r>
              <a:rPr lang="en-US" sz="1000" i="1" dirty="0">
                <a:solidFill>
                  <a:srgbClr val="1D68B4"/>
                </a:solidFill>
                <a:latin typeface="Arial" panose="020B0604020202020204" pitchFamily="34" charset="0"/>
                <a:cs typeface="Arial" panose="020B0604020202020204" pitchFamily="34" charset="0"/>
              </a:rPr>
              <a:t>Long CL, </a:t>
            </a:r>
            <a:r>
              <a:rPr lang="en-US" sz="1000" i="1" dirty="0" err="1">
                <a:solidFill>
                  <a:srgbClr val="1D68B4"/>
                </a:solidFill>
                <a:latin typeface="Arial" panose="020B0604020202020204" pitchFamily="34" charset="0"/>
                <a:cs typeface="Arial" panose="020B0604020202020204" pitchFamily="34" charset="0"/>
              </a:rPr>
              <a:t>Schaffel</a:t>
            </a:r>
            <a:r>
              <a:rPr lang="en-US" sz="1000" i="1" dirty="0">
                <a:solidFill>
                  <a:srgbClr val="1D68B4"/>
                </a:solidFill>
                <a:latin typeface="Arial" panose="020B0604020202020204" pitchFamily="34" charset="0"/>
                <a:cs typeface="Arial" panose="020B0604020202020204" pitchFamily="34" charset="0"/>
              </a:rPr>
              <a:t> N, Geiger JW, et al.  JPEN J Parent Ent </a:t>
            </a:r>
            <a:r>
              <a:rPr lang="en-US" sz="1000" i="1" dirty="0" err="1">
                <a:solidFill>
                  <a:srgbClr val="1D68B4"/>
                </a:solidFill>
                <a:latin typeface="Arial" panose="020B0604020202020204" pitchFamily="34" charset="0"/>
                <a:cs typeface="Arial" panose="020B0604020202020204" pitchFamily="34" charset="0"/>
              </a:rPr>
              <a:t>Nutr</a:t>
            </a:r>
            <a:r>
              <a:rPr lang="en-US" sz="1000" i="1" dirty="0">
                <a:solidFill>
                  <a:srgbClr val="1D68B4"/>
                </a:solidFill>
                <a:latin typeface="Arial" panose="020B0604020202020204" pitchFamily="34" charset="0"/>
                <a:cs typeface="Arial" panose="020B0604020202020204" pitchFamily="34" charset="0"/>
              </a:rPr>
              <a:t> 1979;3:452-456.</a:t>
            </a:r>
            <a:endParaRPr lang="es-ES_tradnl" sz="1000" i="1" dirty="0">
              <a:solidFill>
                <a:srgbClr val="1D68B4"/>
              </a:solidFill>
              <a:latin typeface="Arial" panose="020B0604020202020204" pitchFamily="34" charset="0"/>
              <a:cs typeface="Arial" panose="020B0604020202020204" pitchFamily="34"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43100" y="437367"/>
            <a:ext cx="8305800" cy="861774"/>
          </a:xfrm>
          <a:prstGeom prst="rect">
            <a:avLst/>
          </a:prstGeom>
          <a:noFill/>
        </p:spPr>
        <p:txBody>
          <a:bodyPr wrap="square" rtlCol="0">
            <a:spAutoFit/>
          </a:bodyPr>
          <a:lstStyle/>
          <a:p>
            <a:pPr lvl="0" algn="ctr"/>
            <a:r>
              <a:rPr lang="es-CO" sz="3200" b="1" kern="0" dirty="0">
                <a:solidFill>
                  <a:srgbClr val="1D68B4"/>
                </a:solidFill>
                <a:latin typeface="Arial" panose="020B0604020202020204" pitchFamily="34" charset="0"/>
                <a:cs typeface="Arial" panose="020B0604020202020204" pitchFamily="34" charset="0"/>
              </a:rPr>
              <a:t>Metabolismo en la enfermedad crítica</a:t>
            </a:r>
          </a:p>
          <a:p>
            <a:pPr algn="ctr"/>
            <a:endParaRPr lang="es-CO" b="1" dirty="0">
              <a:latin typeface="Arial" panose="020B0604020202020204" pitchFamily="34" charset="0"/>
              <a:cs typeface="Arial" panose="020B0604020202020204" pitchFamily="34" charset="0"/>
            </a:endParaRPr>
          </a:p>
        </p:txBody>
      </p:sp>
      <p:sp>
        <p:nvSpPr>
          <p:cNvPr id="9" name="TextBox 8"/>
          <p:cNvSpPr txBox="1"/>
          <p:nvPr/>
        </p:nvSpPr>
        <p:spPr>
          <a:xfrm>
            <a:off x="1946455" y="5670408"/>
            <a:ext cx="4343400" cy="246221"/>
          </a:xfrm>
          <a:prstGeom prst="rect">
            <a:avLst/>
          </a:prstGeom>
          <a:noFill/>
        </p:spPr>
        <p:txBody>
          <a:bodyPr wrap="square" rtlCol="0">
            <a:spAutoFit/>
          </a:bodyPr>
          <a:lstStyle/>
          <a:p>
            <a:r>
              <a:rPr lang="en-US" sz="1000" i="1" dirty="0">
                <a:solidFill>
                  <a:srgbClr val="1D68B4"/>
                </a:solidFill>
                <a:latin typeface="Arial" panose="020B0604020202020204" pitchFamily="34" charset="0"/>
                <a:cs typeface="Arial" panose="020B0604020202020204" pitchFamily="34" charset="0"/>
              </a:rPr>
              <a:t>Wiener M et al. </a:t>
            </a:r>
            <a:r>
              <a:rPr lang="da-DK" sz="1000" i="1" dirty="0">
                <a:solidFill>
                  <a:srgbClr val="1D68B4"/>
                </a:solidFill>
                <a:latin typeface="Arial" panose="020B0604020202020204" pitchFamily="34" charset="0"/>
                <a:cs typeface="Arial" panose="020B0604020202020204" pitchFamily="34" charset="0"/>
              </a:rPr>
              <a:t>Crit Care Clin 1987;3:25-56</a:t>
            </a:r>
            <a:r>
              <a:rPr lang="da-DK" sz="1000" i="1" dirty="0">
                <a:solidFill>
                  <a:srgbClr val="595959"/>
                </a:solidFill>
                <a:latin typeface="Arial" panose="020B0604020202020204" pitchFamily="34" charset="0"/>
                <a:cs typeface="Arial" panose="020B0604020202020204" pitchFamily="34" charset="0"/>
              </a:rPr>
              <a:t>.</a:t>
            </a:r>
            <a:endParaRPr lang="en-US" sz="1000" i="1" dirty="0">
              <a:solidFill>
                <a:srgbClr val="595959"/>
              </a:solidFill>
              <a:latin typeface="Arial" panose="020B0604020202020204" pitchFamily="34" charset="0"/>
              <a:cs typeface="Arial" panose="020B0604020202020204" pitchFamily="34" charset="0"/>
            </a:endParaRPr>
          </a:p>
        </p:txBody>
      </p:sp>
      <p:sp>
        <p:nvSpPr>
          <p:cNvPr id="10" name="TextBox 9"/>
          <p:cNvSpPr txBox="1"/>
          <p:nvPr/>
        </p:nvSpPr>
        <p:spPr>
          <a:xfrm>
            <a:off x="1778068" y="1928006"/>
            <a:ext cx="9011852" cy="2985433"/>
          </a:xfrm>
          <a:prstGeom prst="rect">
            <a:avLst/>
          </a:prstGeom>
          <a:noFill/>
        </p:spPr>
        <p:txBody>
          <a:bodyPr wrap="square" rtlCol="0">
            <a:spAutoFit/>
          </a:bodyPr>
          <a:lstStyle/>
          <a:p>
            <a:pPr marL="339725" lvl="1" indent="-339725">
              <a:lnSpc>
                <a:spcPts val="3380"/>
              </a:lnSpc>
              <a:buSzPct val="125000"/>
              <a:buFont typeface="Arial"/>
              <a:buChar char="•"/>
            </a:pPr>
            <a:r>
              <a:rPr lang="es-CO" sz="2400" dirty="0">
                <a:solidFill>
                  <a:srgbClr val="185BA1"/>
                </a:solidFill>
                <a:latin typeface="Arial" panose="020B0604020202020204" pitchFamily="34" charset="0"/>
                <a:cs typeface="Arial" panose="020B0604020202020204" pitchFamily="34" charset="0"/>
              </a:rPr>
              <a:t>El organismo tiene dificultad para utilizar la glucosa en estado crítico</a:t>
            </a:r>
          </a:p>
          <a:p>
            <a:pPr marL="339725" lvl="1" indent="-339725">
              <a:lnSpc>
                <a:spcPts val="3380"/>
              </a:lnSpc>
              <a:buSzPct val="125000"/>
              <a:buFont typeface="Arial"/>
              <a:buChar char="•"/>
            </a:pPr>
            <a:r>
              <a:rPr lang="es-CO" sz="2400" dirty="0">
                <a:solidFill>
                  <a:srgbClr val="185BA1"/>
                </a:solidFill>
                <a:latin typeface="Arial" panose="020B0604020202020204" pitchFamily="34" charset="0"/>
                <a:cs typeface="Arial" panose="020B0604020202020204" pitchFamily="34" charset="0"/>
              </a:rPr>
              <a:t>La mayoría de las calorías se derivan de la grasa en forma de triglicéridos (resistencia insulínica)</a:t>
            </a:r>
          </a:p>
          <a:p>
            <a:pPr marL="339725" lvl="1" indent="-339725">
              <a:lnSpc>
                <a:spcPts val="3380"/>
              </a:lnSpc>
              <a:buSzPct val="125000"/>
              <a:buFont typeface="Arial"/>
              <a:buChar char="•"/>
            </a:pPr>
            <a:r>
              <a:rPr lang="es-CO" sz="2400" dirty="0">
                <a:solidFill>
                  <a:srgbClr val="185BA1"/>
                </a:solidFill>
                <a:latin typeface="Arial" panose="020B0604020202020204" pitchFamily="34" charset="0"/>
                <a:cs typeface="Arial" panose="020B0604020202020204" pitchFamily="34" charset="0"/>
              </a:rPr>
              <a:t>Carbohidratos utilizados de manera mínima para el sistema nervioso central (SNC), sangre, riñón y heridas</a:t>
            </a:r>
          </a:p>
          <a:p>
            <a:endParaRPr lang="es-ES_tradnl" dirty="0">
              <a:latin typeface="Arial" panose="020B0604020202020204" pitchFamily="34" charset="0"/>
              <a:cs typeface="Arial" panose="020B0604020202020204" pitchFamily="34" charset="0"/>
            </a:endParaRPr>
          </a:p>
        </p:txBody>
      </p:sp>
      <p:sp>
        <p:nvSpPr>
          <p:cNvPr id="12" name="TextBox 11"/>
          <p:cNvSpPr txBox="1"/>
          <p:nvPr/>
        </p:nvSpPr>
        <p:spPr>
          <a:xfrm>
            <a:off x="2862072" y="4844746"/>
            <a:ext cx="7543800" cy="461665"/>
          </a:xfrm>
          <a:prstGeom prst="rect">
            <a:avLst/>
          </a:prstGeom>
          <a:noFill/>
        </p:spPr>
        <p:txBody>
          <a:bodyPr wrap="square" rtlCol="0">
            <a:spAutoFit/>
          </a:bodyPr>
          <a:lstStyle/>
          <a:p>
            <a:r>
              <a:rPr lang="es-ES_tradnl" sz="2400" i="1" dirty="0">
                <a:solidFill>
                  <a:srgbClr val="185BA1"/>
                </a:solidFill>
                <a:latin typeface="Arial" panose="020B0604020202020204" pitchFamily="34" charset="0"/>
                <a:cs typeface="Arial" panose="020B0604020202020204" pitchFamily="34" charset="0"/>
              </a:rPr>
              <a:t>Capacidad limitada de oxidación de la glucosa</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2"/>
          <p:cNvGrpSpPr>
            <a:grpSpLocks/>
          </p:cNvGrpSpPr>
          <p:nvPr/>
        </p:nvGrpSpPr>
        <p:grpSpPr bwMode="auto">
          <a:xfrm>
            <a:off x="1883132" y="1925134"/>
            <a:ext cx="8839808" cy="4123419"/>
            <a:chOff x="729976" y="2249247"/>
            <a:chExt cx="8840964" cy="4123232"/>
          </a:xfrm>
        </p:grpSpPr>
        <p:grpSp>
          <p:nvGrpSpPr>
            <p:cNvPr id="5" name="Group 21"/>
            <p:cNvGrpSpPr>
              <a:grpSpLocks/>
            </p:cNvGrpSpPr>
            <p:nvPr/>
          </p:nvGrpSpPr>
          <p:grpSpPr bwMode="auto">
            <a:xfrm>
              <a:off x="1061266" y="2249247"/>
              <a:ext cx="7626787" cy="3122172"/>
              <a:chOff x="592164" y="1643447"/>
              <a:chExt cx="7626787" cy="3422803"/>
            </a:xfrm>
          </p:grpSpPr>
          <p:sp>
            <p:nvSpPr>
              <p:cNvPr id="8" name="Text Box 3"/>
              <p:cNvSpPr txBox="1">
                <a:spLocks noChangeArrowheads="1"/>
              </p:cNvSpPr>
              <p:nvPr/>
            </p:nvSpPr>
            <p:spPr bwMode="auto">
              <a:xfrm>
                <a:off x="661927" y="1643447"/>
                <a:ext cx="7557023" cy="506095"/>
              </a:xfrm>
              <a:prstGeom prst="rect">
                <a:avLst/>
              </a:prstGeom>
              <a:solidFill>
                <a:srgbClr val="1D68B4"/>
              </a:solidFill>
              <a:ln w="9525">
                <a:noFill/>
                <a:miter lim="800000"/>
                <a:headEnd/>
                <a:tailEnd/>
              </a:ln>
            </p:spPr>
            <p:txBody>
              <a:bodyPr wrap="square">
                <a:prstTxWarp prst="textNoShape">
                  <a:avLst/>
                </a:prstTxWarp>
                <a:spAutoFit/>
              </a:bodyPr>
              <a:lstStyle/>
              <a:p>
                <a:pPr algn="ctr">
                  <a:spcBef>
                    <a:spcPct val="0"/>
                  </a:spcBef>
                  <a:buClrTx/>
                  <a:buFontTx/>
                  <a:buNone/>
                </a:pPr>
                <a:r>
                  <a:rPr lang="en-US" sz="2400" dirty="0">
                    <a:solidFill>
                      <a:srgbClr val="FFFFFF"/>
                    </a:solidFill>
                    <a:latin typeface="Arial" panose="020B0604020202020204" pitchFamily="34" charset="0"/>
                    <a:cs typeface="Arial" panose="020B0604020202020204" pitchFamily="34" charset="0"/>
                  </a:rPr>
                  <a:t>Trauma, </a:t>
                </a:r>
                <a:r>
                  <a:rPr lang="en-US" sz="2400" dirty="0" err="1">
                    <a:solidFill>
                      <a:srgbClr val="FFFFFF"/>
                    </a:solidFill>
                    <a:latin typeface="Arial" panose="020B0604020202020204" pitchFamily="34" charset="0"/>
                    <a:cs typeface="Arial" panose="020B0604020202020204" pitchFamily="34" charset="0"/>
                  </a:rPr>
                  <a:t>quemaduras</a:t>
                </a:r>
                <a:r>
                  <a:rPr lang="en-US" sz="2400" dirty="0">
                    <a:solidFill>
                      <a:srgbClr val="FFFFFF"/>
                    </a:solidFill>
                    <a:latin typeface="Arial" panose="020B0604020202020204" pitchFamily="34" charset="0"/>
                    <a:cs typeface="Arial" panose="020B0604020202020204" pitchFamily="34" charset="0"/>
                  </a:rPr>
                  <a:t>, sepsis, </a:t>
                </a:r>
                <a:r>
                  <a:rPr lang="en-US" sz="2400" dirty="0" err="1">
                    <a:solidFill>
                      <a:srgbClr val="FFFFFF"/>
                    </a:solidFill>
                    <a:latin typeface="Arial" panose="020B0604020202020204" pitchFamily="34" charset="0"/>
                    <a:cs typeface="Arial" panose="020B0604020202020204" pitchFamily="34" charset="0"/>
                  </a:rPr>
                  <a:t>pancreatitis</a:t>
                </a:r>
                <a:r>
                  <a:rPr lang="en-US" sz="2400" dirty="0">
                    <a:solidFill>
                      <a:srgbClr val="FFFFFF"/>
                    </a:solidFill>
                    <a:latin typeface="Arial" panose="020B0604020202020204" pitchFamily="34" charset="0"/>
                    <a:cs typeface="Arial" panose="020B0604020202020204" pitchFamily="34" charset="0"/>
                  </a:rPr>
                  <a:t> grave</a:t>
                </a:r>
              </a:p>
            </p:txBody>
          </p:sp>
          <p:sp>
            <p:nvSpPr>
              <p:cNvPr id="9" name="Text Box 4"/>
              <p:cNvSpPr txBox="1">
                <a:spLocks noChangeArrowheads="1"/>
              </p:cNvSpPr>
              <p:nvPr/>
            </p:nvSpPr>
            <p:spPr bwMode="auto">
              <a:xfrm>
                <a:off x="655531" y="2602341"/>
                <a:ext cx="7563420" cy="1450806"/>
              </a:xfrm>
              <a:prstGeom prst="rect">
                <a:avLst/>
              </a:prstGeom>
              <a:solidFill>
                <a:srgbClr val="0988BA"/>
              </a:solidFill>
              <a:ln w="9525">
                <a:noFill/>
                <a:miter lim="800000"/>
                <a:headEnd/>
                <a:tailEnd/>
              </a:ln>
              <a:effectLst>
                <a:outerShdw blurRad="50800" dist="38100" dir="2700000" algn="tl" rotWithShape="0">
                  <a:srgbClr val="000000">
                    <a:alpha val="43000"/>
                  </a:srgbClr>
                </a:outerShdw>
              </a:effectLst>
            </p:spPr>
            <p:txBody>
              <a:bodyPr wrap="square">
                <a:prstTxWarp prst="textNoShape">
                  <a:avLst/>
                </a:prstTxWarp>
                <a:spAutoFit/>
              </a:bodyPr>
              <a:lstStyle/>
              <a:p>
                <a:pPr algn="ctr"/>
                <a:r>
                  <a:rPr lang="en-US" sz="2000" kern="1800" dirty="0" err="1">
                    <a:solidFill>
                      <a:schemeClr val="bg1"/>
                    </a:solidFill>
                    <a:latin typeface="Arial" panose="020B0604020202020204" pitchFamily="34" charset="0"/>
                    <a:cs typeface="Arial" panose="020B0604020202020204" pitchFamily="34" charset="0"/>
                  </a:rPr>
                  <a:t>Hormonas</a:t>
                </a:r>
                <a:r>
                  <a:rPr lang="en-US" sz="2000" kern="1800" dirty="0">
                    <a:solidFill>
                      <a:schemeClr val="bg1"/>
                    </a:solidFill>
                    <a:latin typeface="Arial" panose="020B0604020202020204" pitchFamily="34" charset="0"/>
                    <a:cs typeface="Arial" panose="020B0604020202020204" pitchFamily="34" charset="0"/>
                  </a:rPr>
                  <a:t> del </a:t>
                </a:r>
                <a:r>
                  <a:rPr lang="en-US" sz="2000" kern="1800" dirty="0" err="1">
                    <a:solidFill>
                      <a:schemeClr val="bg1"/>
                    </a:solidFill>
                    <a:latin typeface="Arial" panose="020B0604020202020204" pitchFamily="34" charset="0"/>
                    <a:cs typeface="Arial" panose="020B0604020202020204" pitchFamily="34" charset="0"/>
                  </a:rPr>
                  <a:t>estrés</a:t>
                </a:r>
                <a:r>
                  <a:rPr lang="en-US" sz="2000" kern="1800" dirty="0">
                    <a:solidFill>
                      <a:schemeClr val="bg1"/>
                    </a:solidFill>
                    <a:latin typeface="Arial" panose="020B0604020202020204" pitchFamily="34" charset="0"/>
                    <a:cs typeface="Arial" panose="020B0604020202020204" pitchFamily="34" charset="0"/>
                  </a:rPr>
                  <a:t> (</a:t>
                </a:r>
                <a:r>
                  <a:rPr lang="en-US" sz="2000" kern="1800" dirty="0" err="1">
                    <a:solidFill>
                      <a:schemeClr val="bg1"/>
                    </a:solidFill>
                    <a:latin typeface="Arial" panose="020B0604020202020204" pitchFamily="34" charset="0"/>
                    <a:cs typeface="Arial" panose="020B0604020202020204" pitchFamily="34" charset="0"/>
                  </a:rPr>
                  <a:t>p</a:t>
                </a:r>
                <a:r>
                  <a:rPr lang="en-US" sz="2000" kern="1800" dirty="0">
                    <a:solidFill>
                      <a:schemeClr val="bg1"/>
                    </a:solidFill>
                    <a:latin typeface="Arial" panose="020B0604020202020204" pitchFamily="34" charset="0"/>
                    <a:cs typeface="Arial" panose="020B0604020202020204" pitchFamily="34" charset="0"/>
                  </a:rPr>
                  <a:t>. </a:t>
                </a:r>
                <a:r>
                  <a:rPr lang="en-US" sz="2000" kern="1800" dirty="0" err="1">
                    <a:solidFill>
                      <a:schemeClr val="bg1"/>
                    </a:solidFill>
                    <a:latin typeface="Arial" panose="020B0604020202020204" pitchFamily="34" charset="0"/>
                    <a:cs typeface="Arial" panose="020B0604020202020204" pitchFamily="34" charset="0"/>
                  </a:rPr>
                  <a:t>ej</a:t>
                </a:r>
                <a:r>
                  <a:rPr lang="en-US" sz="2000" kern="1800" dirty="0">
                    <a:solidFill>
                      <a:schemeClr val="bg1"/>
                    </a:solidFill>
                    <a:latin typeface="Arial" panose="020B0604020202020204" pitchFamily="34" charset="0"/>
                    <a:cs typeface="Arial" panose="020B0604020202020204" pitchFamily="34" charset="0"/>
                  </a:rPr>
                  <a:t>. </a:t>
                </a:r>
                <a:r>
                  <a:rPr lang="en-US" sz="2000" kern="1800" dirty="0" err="1">
                    <a:solidFill>
                      <a:schemeClr val="bg1"/>
                    </a:solidFill>
                    <a:latin typeface="Arial" panose="020B0604020202020204" pitchFamily="34" charset="0"/>
                    <a:cs typeface="Arial" panose="020B0604020202020204" pitchFamily="34" charset="0"/>
                  </a:rPr>
                  <a:t>epinefrina</a:t>
                </a:r>
                <a:r>
                  <a:rPr lang="en-US" sz="2000" kern="1800" dirty="0">
                    <a:solidFill>
                      <a:schemeClr val="bg1"/>
                    </a:solidFill>
                    <a:latin typeface="Arial" panose="020B0604020202020204" pitchFamily="34" charset="0"/>
                    <a:cs typeface="Arial" panose="020B0604020202020204" pitchFamily="34" charset="0"/>
                  </a:rPr>
                  <a:t>, </a:t>
                </a:r>
                <a:r>
                  <a:rPr lang="en-US" sz="2000" kern="1800" dirty="0" err="1">
                    <a:solidFill>
                      <a:schemeClr val="bg1"/>
                    </a:solidFill>
                    <a:latin typeface="Arial" panose="020B0604020202020204" pitchFamily="34" charset="0"/>
                    <a:cs typeface="Arial" panose="020B0604020202020204" pitchFamily="34" charset="0"/>
                  </a:rPr>
                  <a:t>norepinefrina</a:t>
                </a:r>
                <a:r>
                  <a:rPr lang="en-US" sz="2000" kern="1800" dirty="0">
                    <a:solidFill>
                      <a:schemeClr val="bg1"/>
                    </a:solidFill>
                    <a:latin typeface="Arial" panose="020B0604020202020204" pitchFamily="34" charset="0"/>
                    <a:cs typeface="Arial" panose="020B0604020202020204" pitchFamily="34" charset="0"/>
                  </a:rPr>
                  <a:t>,</a:t>
                </a:r>
              </a:p>
              <a:p>
                <a:pPr algn="ctr"/>
                <a:r>
                  <a:rPr lang="en-US" sz="2000" kern="1800" dirty="0" err="1">
                    <a:solidFill>
                      <a:schemeClr val="bg1"/>
                    </a:solidFill>
                    <a:latin typeface="Arial" panose="020B0604020202020204" pitchFamily="34" charset="0"/>
                    <a:cs typeface="Arial" panose="020B0604020202020204" pitchFamily="34" charset="0"/>
                  </a:rPr>
                  <a:t>glucagón</a:t>
                </a:r>
                <a:r>
                  <a:rPr lang="en-US" sz="2000" kern="1800" dirty="0">
                    <a:solidFill>
                      <a:schemeClr val="bg1"/>
                    </a:solidFill>
                    <a:latin typeface="Arial" panose="020B0604020202020204" pitchFamily="34" charset="0"/>
                    <a:cs typeface="Arial" panose="020B0604020202020204" pitchFamily="34" charset="0"/>
                  </a:rPr>
                  <a:t>, </a:t>
                </a:r>
                <a:r>
                  <a:rPr lang="en-US" sz="2000" kern="1800" dirty="0" err="1">
                    <a:solidFill>
                      <a:schemeClr val="bg1"/>
                    </a:solidFill>
                    <a:latin typeface="Arial" panose="020B0604020202020204" pitchFamily="34" charset="0"/>
                    <a:cs typeface="Arial" panose="020B0604020202020204" pitchFamily="34" charset="0"/>
                  </a:rPr>
                  <a:t>cortisol</a:t>
                </a:r>
                <a:r>
                  <a:rPr lang="en-US" sz="2000" kern="1800" dirty="0">
                    <a:solidFill>
                      <a:schemeClr val="bg1"/>
                    </a:solidFill>
                    <a:latin typeface="Arial" panose="020B0604020202020204" pitchFamily="34" charset="0"/>
                    <a:cs typeface="Arial" panose="020B0604020202020204" pitchFamily="34" charset="0"/>
                  </a:rPr>
                  <a:t>);</a:t>
                </a:r>
              </a:p>
              <a:p>
                <a:pPr algn="ctr"/>
                <a:r>
                  <a:rPr lang="en-US" sz="2000" kern="1800" dirty="0" err="1">
                    <a:solidFill>
                      <a:schemeClr val="bg1"/>
                    </a:solidFill>
                    <a:latin typeface="Arial" panose="020B0604020202020204" pitchFamily="34" charset="0"/>
                    <a:cs typeface="Arial" panose="020B0604020202020204" pitchFamily="34" charset="0"/>
                  </a:rPr>
                  <a:t>Citocinas</a:t>
                </a:r>
                <a:r>
                  <a:rPr lang="en-US" sz="2000" kern="1800" dirty="0">
                    <a:solidFill>
                      <a:schemeClr val="bg1"/>
                    </a:solidFill>
                    <a:latin typeface="Arial" panose="020B0604020202020204" pitchFamily="34" charset="0"/>
                    <a:cs typeface="Arial" panose="020B0604020202020204" pitchFamily="34" charset="0"/>
                  </a:rPr>
                  <a:t> (</a:t>
                </a:r>
                <a:r>
                  <a:rPr lang="en-US" sz="2000" kern="1800" dirty="0" err="1">
                    <a:solidFill>
                      <a:schemeClr val="bg1"/>
                    </a:solidFill>
                    <a:latin typeface="Arial" panose="020B0604020202020204" pitchFamily="34" charset="0"/>
                    <a:cs typeface="Arial" panose="020B0604020202020204" pitchFamily="34" charset="0"/>
                  </a:rPr>
                  <a:t>p</a:t>
                </a:r>
                <a:r>
                  <a:rPr lang="en-US" sz="2000" kern="1800" dirty="0">
                    <a:solidFill>
                      <a:schemeClr val="bg1"/>
                    </a:solidFill>
                    <a:latin typeface="Arial" panose="020B0604020202020204" pitchFamily="34" charset="0"/>
                    <a:cs typeface="Arial" panose="020B0604020202020204" pitchFamily="34" charset="0"/>
                  </a:rPr>
                  <a:t>. </a:t>
                </a:r>
                <a:r>
                  <a:rPr lang="en-US" sz="2000" kern="1800" dirty="0" err="1">
                    <a:solidFill>
                      <a:schemeClr val="bg1"/>
                    </a:solidFill>
                    <a:latin typeface="Arial" panose="020B0604020202020204" pitchFamily="34" charset="0"/>
                    <a:cs typeface="Arial" panose="020B0604020202020204" pitchFamily="34" charset="0"/>
                  </a:rPr>
                  <a:t>ej</a:t>
                </a:r>
                <a:r>
                  <a:rPr lang="en-US" sz="2000" kern="1800" dirty="0">
                    <a:solidFill>
                      <a:schemeClr val="bg1"/>
                    </a:solidFill>
                    <a:latin typeface="Arial" panose="020B0604020202020204" pitchFamily="34" charset="0"/>
                    <a:cs typeface="Arial" panose="020B0604020202020204" pitchFamily="34" charset="0"/>
                  </a:rPr>
                  <a:t>. factor de necrosis </a:t>
                </a:r>
                <a:r>
                  <a:rPr lang="en-US" sz="2000" kern="1800" dirty="0" err="1">
                    <a:solidFill>
                      <a:schemeClr val="bg1"/>
                    </a:solidFill>
                    <a:latin typeface="Arial" panose="020B0604020202020204" pitchFamily="34" charset="0"/>
                    <a:cs typeface="Arial" panose="020B0604020202020204" pitchFamily="34" charset="0"/>
                  </a:rPr>
                  <a:t>tumoral</a:t>
                </a:r>
                <a:r>
                  <a:rPr lang="en-US" sz="2000" kern="1800" dirty="0">
                    <a:solidFill>
                      <a:schemeClr val="bg1"/>
                    </a:solidFill>
                    <a:latin typeface="Arial" panose="020B0604020202020204" pitchFamily="34" charset="0"/>
                    <a:cs typeface="Arial" panose="020B0604020202020204" pitchFamily="34" charset="0"/>
                  </a:rPr>
                  <a:t> </a:t>
                </a:r>
                <a:r>
                  <a:rPr lang="en-US" sz="2000" kern="1800" dirty="0" err="1">
                    <a:solidFill>
                      <a:schemeClr val="bg1"/>
                    </a:solidFill>
                    <a:latin typeface="Arial" panose="020B0604020202020204" pitchFamily="34" charset="0"/>
                    <a:cs typeface="Arial" panose="020B0604020202020204" pitchFamily="34" charset="0"/>
                  </a:rPr>
                  <a:t>alfa</a:t>
                </a:r>
                <a:r>
                  <a:rPr lang="en-US" sz="2000" kern="1800" dirty="0">
                    <a:solidFill>
                      <a:schemeClr val="bg1"/>
                    </a:solidFill>
                    <a:latin typeface="Arial" panose="020B0604020202020204" pitchFamily="34" charset="0"/>
                    <a:cs typeface="Arial" panose="020B0604020202020204" pitchFamily="34" charset="0"/>
                  </a:rPr>
                  <a:t>,</a:t>
                </a:r>
                <a:br>
                  <a:rPr lang="en-US" sz="2000" kern="1800" dirty="0">
                    <a:solidFill>
                      <a:schemeClr val="bg1"/>
                    </a:solidFill>
                    <a:latin typeface="Arial" panose="020B0604020202020204" pitchFamily="34" charset="0"/>
                    <a:cs typeface="Arial" panose="020B0604020202020204" pitchFamily="34" charset="0"/>
                  </a:rPr>
                </a:br>
                <a:r>
                  <a:rPr lang="en-US" sz="2000" kern="1800" dirty="0" err="1">
                    <a:solidFill>
                      <a:schemeClr val="bg1"/>
                    </a:solidFill>
                    <a:latin typeface="Arial" panose="020B0604020202020204" pitchFamily="34" charset="0"/>
                    <a:cs typeface="Arial" panose="020B0604020202020204" pitchFamily="34" charset="0"/>
                  </a:rPr>
                  <a:t>interleucina</a:t>
                </a:r>
                <a:r>
                  <a:rPr lang="en-US" sz="2000" kern="1800" dirty="0">
                    <a:solidFill>
                      <a:schemeClr val="bg1"/>
                    </a:solidFill>
                    <a:latin typeface="Arial" panose="020B0604020202020204" pitchFamily="34" charset="0"/>
                    <a:cs typeface="Arial" panose="020B0604020202020204" pitchFamily="34" charset="0"/>
                  </a:rPr>
                  <a:t> 1β, interleucina-6)</a:t>
                </a:r>
              </a:p>
            </p:txBody>
          </p:sp>
          <p:sp>
            <p:nvSpPr>
              <p:cNvPr id="10" name="Text Box 10"/>
              <p:cNvSpPr txBox="1">
                <a:spLocks noChangeArrowheads="1"/>
              </p:cNvSpPr>
              <p:nvPr/>
            </p:nvSpPr>
            <p:spPr bwMode="auto">
              <a:xfrm>
                <a:off x="592164" y="4695114"/>
                <a:ext cx="1767061" cy="371136"/>
              </a:xfrm>
              <a:prstGeom prst="rect">
                <a:avLst/>
              </a:prstGeom>
              <a:solidFill>
                <a:srgbClr val="9DC3E6"/>
              </a:solidFill>
              <a:ln w="9525">
                <a:noFill/>
                <a:miter lim="800000"/>
                <a:headEnd/>
                <a:tailEnd/>
              </a:ln>
              <a:effectLst>
                <a:outerShdw blurRad="50800" dist="38100" dir="2700000" algn="tl" rotWithShape="0">
                  <a:srgbClr val="000000">
                    <a:alpha val="43000"/>
                  </a:srgbClr>
                </a:outerShdw>
              </a:effectLst>
            </p:spPr>
            <p:txBody>
              <a:bodyPr wrap="none">
                <a:prstTxWarp prst="textNoShape">
                  <a:avLst/>
                </a:prstTxWarp>
                <a:spAutoFit/>
              </a:bodyPr>
              <a:lstStyle/>
              <a:p>
                <a:pPr>
                  <a:spcBef>
                    <a:spcPct val="0"/>
                  </a:spcBef>
                  <a:buClrTx/>
                  <a:buFontTx/>
                  <a:buNone/>
                </a:pPr>
                <a:r>
                  <a:rPr lang="en-US" sz="1600" dirty="0" err="1">
                    <a:solidFill>
                      <a:srgbClr val="1D68B4"/>
                    </a:solidFill>
                    <a:latin typeface="Arial" panose="020B0604020202020204" pitchFamily="34" charset="0"/>
                    <a:cs typeface="Arial" panose="020B0604020202020204" pitchFamily="34" charset="0"/>
                  </a:rPr>
                  <a:t>Gluconeogénesis</a:t>
                </a:r>
                <a:endParaRPr lang="en-US" sz="1600" dirty="0">
                  <a:solidFill>
                    <a:srgbClr val="1D68B4"/>
                  </a:solidFill>
                  <a:latin typeface="Arial" panose="020B0604020202020204" pitchFamily="34" charset="0"/>
                  <a:cs typeface="Arial" panose="020B0604020202020204" pitchFamily="34" charset="0"/>
                </a:endParaRPr>
              </a:p>
            </p:txBody>
          </p:sp>
          <p:sp>
            <p:nvSpPr>
              <p:cNvPr id="11" name="Text Box 11"/>
              <p:cNvSpPr txBox="1">
                <a:spLocks noChangeArrowheads="1"/>
              </p:cNvSpPr>
              <p:nvPr/>
            </p:nvSpPr>
            <p:spPr bwMode="auto">
              <a:xfrm>
                <a:off x="3418781" y="4695114"/>
                <a:ext cx="1811951" cy="371136"/>
              </a:xfrm>
              <a:prstGeom prst="rect">
                <a:avLst/>
              </a:prstGeom>
              <a:solidFill>
                <a:srgbClr val="9DC3E6"/>
              </a:solidFill>
              <a:ln w="9525">
                <a:noFill/>
                <a:miter lim="800000"/>
                <a:headEnd/>
                <a:tailEnd/>
              </a:ln>
              <a:effectLst>
                <a:outerShdw blurRad="50800" dist="38100" dir="2700000" algn="tl" rotWithShape="0">
                  <a:srgbClr val="000000">
                    <a:alpha val="43000"/>
                  </a:srgbClr>
                </a:outerShdw>
              </a:effectLst>
            </p:spPr>
            <p:txBody>
              <a:bodyPr wrap="none">
                <a:prstTxWarp prst="textNoShape">
                  <a:avLst/>
                </a:prstTxWarp>
                <a:spAutoFit/>
              </a:bodyPr>
              <a:lstStyle/>
              <a:p>
                <a:pPr>
                  <a:spcBef>
                    <a:spcPct val="0"/>
                  </a:spcBef>
                  <a:buClrTx/>
                  <a:buFontTx/>
                  <a:buNone/>
                </a:pPr>
                <a:r>
                  <a:rPr lang="en-US" sz="1600" dirty="0" err="1">
                    <a:solidFill>
                      <a:srgbClr val="1D68B4"/>
                    </a:solidFill>
                    <a:latin typeface="Arial" panose="020B0604020202020204" pitchFamily="34" charset="0"/>
                    <a:cs typeface="Arial" panose="020B0604020202020204" pitchFamily="34" charset="0"/>
                  </a:rPr>
                  <a:t>Lipólisis</a:t>
                </a:r>
                <a:r>
                  <a:rPr lang="en-US" sz="1600" dirty="0">
                    <a:solidFill>
                      <a:srgbClr val="1D68B4"/>
                    </a:solidFill>
                    <a:latin typeface="Arial" panose="020B0604020202020204" pitchFamily="34" charset="0"/>
                    <a:cs typeface="Arial" panose="020B0604020202020204" pitchFamily="34" charset="0"/>
                  </a:rPr>
                  <a:t> </a:t>
                </a:r>
                <a:r>
                  <a:rPr lang="en-US" sz="1600" dirty="0" err="1">
                    <a:solidFill>
                      <a:srgbClr val="1D68B4"/>
                    </a:solidFill>
                    <a:latin typeface="Arial" panose="020B0604020202020204" pitchFamily="34" charset="0"/>
                    <a:cs typeface="Arial" panose="020B0604020202020204" pitchFamily="34" charset="0"/>
                  </a:rPr>
                  <a:t>periférica</a:t>
                </a:r>
                <a:endParaRPr lang="en-US" sz="1600" dirty="0">
                  <a:solidFill>
                    <a:srgbClr val="1D68B4"/>
                  </a:solidFill>
                  <a:latin typeface="Arial" panose="020B0604020202020204" pitchFamily="34" charset="0"/>
                  <a:cs typeface="Arial" panose="020B0604020202020204" pitchFamily="34" charset="0"/>
                </a:endParaRPr>
              </a:p>
            </p:txBody>
          </p:sp>
          <p:sp>
            <p:nvSpPr>
              <p:cNvPr id="12" name="Text Box 12"/>
              <p:cNvSpPr txBox="1">
                <a:spLocks noChangeArrowheads="1"/>
              </p:cNvSpPr>
              <p:nvPr/>
            </p:nvSpPr>
            <p:spPr bwMode="auto">
              <a:xfrm>
                <a:off x="6764004" y="4695113"/>
                <a:ext cx="1128983" cy="371136"/>
              </a:xfrm>
              <a:prstGeom prst="rect">
                <a:avLst/>
              </a:prstGeom>
              <a:solidFill>
                <a:srgbClr val="9DC3E6"/>
              </a:solidFill>
              <a:ln w="9525">
                <a:noFill/>
                <a:miter lim="800000"/>
                <a:headEnd/>
                <a:tailEnd/>
              </a:ln>
              <a:effectLst>
                <a:outerShdw blurRad="50800" dist="38100" dir="2700000" algn="tl" rotWithShape="0">
                  <a:srgbClr val="000000">
                    <a:alpha val="43000"/>
                  </a:srgbClr>
                </a:outerShdw>
              </a:effectLst>
            </p:spPr>
            <p:txBody>
              <a:bodyPr wrap="none">
                <a:prstTxWarp prst="textNoShape">
                  <a:avLst/>
                </a:prstTxWarp>
                <a:spAutoFit/>
              </a:bodyPr>
              <a:lstStyle/>
              <a:p>
                <a:pPr>
                  <a:spcBef>
                    <a:spcPct val="0"/>
                  </a:spcBef>
                  <a:buClrTx/>
                  <a:buFontTx/>
                  <a:buNone/>
                </a:pPr>
                <a:r>
                  <a:rPr lang="en-US" sz="1600" dirty="0" err="1">
                    <a:solidFill>
                      <a:srgbClr val="1D68B4"/>
                    </a:solidFill>
                    <a:latin typeface="Arial" panose="020B0604020202020204" pitchFamily="34" charset="0"/>
                    <a:cs typeface="Arial" panose="020B0604020202020204" pitchFamily="34" charset="0"/>
                  </a:rPr>
                  <a:t>Proteólisis</a:t>
                </a:r>
                <a:endParaRPr lang="en-US" sz="1600" dirty="0">
                  <a:solidFill>
                    <a:srgbClr val="1D68B4"/>
                  </a:solidFill>
                  <a:latin typeface="Arial" panose="020B0604020202020204" pitchFamily="34" charset="0"/>
                  <a:cs typeface="Arial" panose="020B0604020202020204" pitchFamily="34" charset="0"/>
                </a:endParaRPr>
              </a:p>
            </p:txBody>
          </p:sp>
        </p:grpSp>
        <p:sp>
          <p:nvSpPr>
            <p:cNvPr id="6" name="TextBox 18"/>
            <p:cNvSpPr txBox="1">
              <a:spLocks noChangeArrowheads="1"/>
            </p:cNvSpPr>
            <p:nvPr/>
          </p:nvSpPr>
          <p:spPr bwMode="auto">
            <a:xfrm>
              <a:off x="729976" y="5541520"/>
              <a:ext cx="8840964" cy="830959"/>
            </a:xfrm>
            <a:prstGeom prst="rect">
              <a:avLst/>
            </a:prstGeom>
            <a:noFill/>
            <a:ln w="9525">
              <a:noFill/>
              <a:miter lim="800000"/>
              <a:headEnd/>
              <a:tailEnd/>
            </a:ln>
          </p:spPr>
          <p:txBody>
            <a:bodyPr wrap="square">
              <a:prstTxWarp prst="textNoShape">
                <a:avLst/>
              </a:prstTxWarp>
              <a:spAutoFit/>
            </a:bodyPr>
            <a:lstStyle/>
            <a:p>
              <a:pPr algn="ctr"/>
              <a:r>
                <a:rPr lang="en-US" sz="2400" dirty="0">
                  <a:solidFill>
                    <a:srgbClr val="1D68B4"/>
                  </a:solidFill>
                  <a:latin typeface="Arial" panose="020B0604020202020204" pitchFamily="34" charset="0"/>
                  <a:cs typeface="Arial" panose="020B0604020202020204" pitchFamily="34" charset="0"/>
                </a:rPr>
                <a:t>El </a:t>
              </a:r>
              <a:r>
                <a:rPr lang="en-US" sz="2400" dirty="0" err="1">
                  <a:solidFill>
                    <a:srgbClr val="1D68B4"/>
                  </a:solidFill>
                  <a:latin typeface="Arial" panose="020B0604020202020204" pitchFamily="34" charset="0"/>
                  <a:cs typeface="Arial" panose="020B0604020202020204" pitchFamily="34" charset="0"/>
                </a:rPr>
                <a:t>estrés</a:t>
              </a:r>
              <a:r>
                <a:rPr lang="en-US" sz="2400" dirty="0">
                  <a:solidFill>
                    <a:srgbClr val="1D68B4"/>
                  </a:solidFill>
                  <a:latin typeface="Arial" panose="020B0604020202020204" pitchFamily="34" charset="0"/>
                  <a:cs typeface="Arial" panose="020B0604020202020204" pitchFamily="34" charset="0"/>
                </a:rPr>
                <a:t> </a:t>
              </a:r>
              <a:r>
                <a:rPr lang="en-US" sz="2400" dirty="0" err="1">
                  <a:solidFill>
                    <a:srgbClr val="1D68B4"/>
                  </a:solidFill>
                  <a:latin typeface="Arial" panose="020B0604020202020204" pitchFamily="34" charset="0"/>
                  <a:cs typeface="Arial" panose="020B0604020202020204" pitchFamily="34" charset="0"/>
                </a:rPr>
                <a:t>metabólico</a:t>
              </a:r>
              <a:r>
                <a:rPr lang="en-US" sz="2400" dirty="0">
                  <a:solidFill>
                    <a:srgbClr val="1D68B4"/>
                  </a:solidFill>
                  <a:latin typeface="Arial" panose="020B0604020202020204" pitchFamily="34" charset="0"/>
                  <a:cs typeface="Arial" panose="020B0604020202020204" pitchFamily="34" charset="0"/>
                </a:rPr>
                <a:t> </a:t>
              </a:r>
              <a:r>
                <a:rPr lang="en-US" sz="2400" dirty="0" err="1">
                  <a:solidFill>
                    <a:srgbClr val="1D68B4"/>
                  </a:solidFill>
                  <a:latin typeface="Arial" panose="020B0604020202020204" pitchFamily="34" charset="0"/>
                  <a:cs typeface="Arial" panose="020B0604020202020204" pitchFamily="34" charset="0"/>
                </a:rPr>
                <a:t>eleva</a:t>
              </a:r>
              <a:r>
                <a:rPr lang="en-US" sz="2400" dirty="0">
                  <a:solidFill>
                    <a:srgbClr val="1D68B4"/>
                  </a:solidFill>
                  <a:latin typeface="Arial" panose="020B0604020202020204" pitchFamily="34" charset="0"/>
                  <a:cs typeface="Arial" panose="020B0604020202020204" pitchFamily="34" charset="0"/>
                </a:rPr>
                <a:t> el </a:t>
              </a:r>
              <a:r>
                <a:rPr lang="en-US" sz="2400" dirty="0" err="1">
                  <a:solidFill>
                    <a:srgbClr val="1D68B4"/>
                  </a:solidFill>
                  <a:latin typeface="Arial" panose="020B0604020202020204" pitchFamily="34" charset="0"/>
                  <a:cs typeface="Arial" panose="020B0604020202020204" pitchFamily="34" charset="0"/>
                </a:rPr>
                <a:t>gasto</a:t>
              </a:r>
              <a:r>
                <a:rPr lang="en-US" sz="2400" dirty="0">
                  <a:solidFill>
                    <a:srgbClr val="1D68B4"/>
                  </a:solidFill>
                  <a:latin typeface="Arial" panose="020B0604020202020204" pitchFamily="34" charset="0"/>
                  <a:cs typeface="Arial" panose="020B0604020202020204" pitchFamily="34" charset="0"/>
                </a:rPr>
                <a:t> de </a:t>
              </a:r>
              <a:r>
                <a:rPr lang="en-US" sz="2400" dirty="0" err="1">
                  <a:solidFill>
                    <a:srgbClr val="1D68B4"/>
                  </a:solidFill>
                  <a:latin typeface="Arial" panose="020B0604020202020204" pitchFamily="34" charset="0"/>
                  <a:cs typeface="Arial" panose="020B0604020202020204" pitchFamily="34" charset="0"/>
                </a:rPr>
                <a:t>energía</a:t>
              </a:r>
              <a:r>
                <a:rPr lang="en-US" sz="2400" dirty="0">
                  <a:solidFill>
                    <a:srgbClr val="1D68B4"/>
                  </a:solidFill>
                  <a:latin typeface="Arial" panose="020B0604020202020204" pitchFamily="34" charset="0"/>
                  <a:cs typeface="Arial" panose="020B0604020202020204" pitchFamily="34" charset="0"/>
                </a:rPr>
                <a:t> en </a:t>
              </a:r>
              <a:r>
                <a:rPr lang="en-US" sz="2400" dirty="0" err="1">
                  <a:solidFill>
                    <a:srgbClr val="1D68B4"/>
                  </a:solidFill>
                  <a:latin typeface="Arial" panose="020B0604020202020204" pitchFamily="34" charset="0"/>
                  <a:cs typeface="Arial" panose="020B0604020202020204" pitchFamily="34" charset="0"/>
                </a:rPr>
                <a:t>reposo e</a:t>
              </a:r>
              <a:endParaRPr lang="en-US" sz="2400" dirty="0">
                <a:solidFill>
                  <a:srgbClr val="1D68B4"/>
                </a:solidFill>
                <a:latin typeface="Arial" panose="020B0604020202020204" pitchFamily="34" charset="0"/>
                <a:cs typeface="Arial" panose="020B0604020202020204" pitchFamily="34" charset="0"/>
              </a:endParaRPr>
            </a:p>
            <a:p>
              <a:pPr algn="ctr"/>
              <a:r>
                <a:rPr lang="en-US" sz="2400" dirty="0" err="1">
                  <a:solidFill>
                    <a:srgbClr val="1D68B4"/>
                  </a:solidFill>
                  <a:latin typeface="Arial" panose="020B0604020202020204" pitchFamily="34" charset="0"/>
                  <a:cs typeface="Arial" panose="020B0604020202020204" pitchFamily="34" charset="0"/>
                </a:rPr>
                <a:t>incrementa</a:t>
              </a:r>
              <a:r>
                <a:rPr lang="en-US" sz="2400" dirty="0">
                  <a:solidFill>
                    <a:srgbClr val="1D68B4"/>
                  </a:solidFill>
                  <a:latin typeface="Arial" panose="020B0604020202020204" pitchFamily="34" charset="0"/>
                  <a:cs typeface="Arial" panose="020B0604020202020204" pitchFamily="34" charset="0"/>
                </a:rPr>
                <a:t> el </a:t>
              </a:r>
              <a:r>
                <a:rPr lang="en-US" sz="2400" dirty="0" err="1">
                  <a:solidFill>
                    <a:srgbClr val="1D68B4"/>
                  </a:solidFill>
                  <a:latin typeface="Arial" panose="020B0604020202020204" pitchFamily="34" charset="0"/>
                  <a:cs typeface="Arial" panose="020B0604020202020204" pitchFamily="34" charset="0"/>
                </a:rPr>
                <a:t>catabolismo</a:t>
              </a:r>
              <a:r>
                <a:rPr lang="en-US" sz="2400" dirty="0">
                  <a:solidFill>
                    <a:srgbClr val="1D68B4"/>
                  </a:solidFill>
                  <a:latin typeface="Arial" panose="020B0604020202020204" pitchFamily="34" charset="0"/>
                  <a:cs typeface="Arial" panose="020B0604020202020204" pitchFamily="34" charset="0"/>
                </a:rPr>
                <a:t> </a:t>
              </a:r>
              <a:r>
                <a:rPr lang="es-ES_tradnl" sz="2400" dirty="0">
                  <a:solidFill>
                    <a:srgbClr val="1D68B4"/>
                  </a:solidFill>
                  <a:latin typeface="Arial" panose="020B0604020202020204" pitchFamily="34" charset="0"/>
                  <a:cs typeface="Arial" panose="020B0604020202020204" pitchFamily="34" charset="0"/>
                </a:rPr>
                <a:t>proteico de la masa corporal magra</a:t>
              </a:r>
              <a:endParaRPr lang="en-US" sz="2400" dirty="0">
                <a:solidFill>
                  <a:srgbClr val="1D68B4"/>
                </a:solidFill>
                <a:latin typeface="Arial" panose="020B0604020202020204" pitchFamily="34" charset="0"/>
                <a:cs typeface="Arial" panose="020B0604020202020204" pitchFamily="34" charset="0"/>
              </a:endParaRPr>
            </a:p>
          </p:txBody>
        </p:sp>
      </p:grpSp>
      <p:cxnSp>
        <p:nvCxnSpPr>
          <p:cNvPr id="13" name="Straight Arrow Connector 17"/>
          <p:cNvCxnSpPr>
            <a:cxnSpLocks noChangeShapeType="1"/>
          </p:cNvCxnSpPr>
          <p:nvPr/>
        </p:nvCxnSpPr>
        <p:spPr bwMode="auto">
          <a:xfrm rot="5400000">
            <a:off x="5876343" y="2639463"/>
            <a:ext cx="406399" cy="1588"/>
          </a:xfrm>
          <a:prstGeom prst="straightConnector1">
            <a:avLst/>
          </a:prstGeom>
          <a:noFill/>
          <a:ln w="25400">
            <a:solidFill>
              <a:srgbClr val="185BA1"/>
            </a:solidFill>
            <a:round/>
            <a:headEnd/>
            <a:tailEnd type="arrow" w="med" len="med"/>
          </a:ln>
        </p:spPr>
      </p:cxnSp>
      <p:cxnSp>
        <p:nvCxnSpPr>
          <p:cNvPr id="14" name="Straight Arrow Connector 18"/>
          <p:cNvCxnSpPr>
            <a:cxnSpLocks noChangeShapeType="1"/>
          </p:cNvCxnSpPr>
          <p:nvPr/>
        </p:nvCxnSpPr>
        <p:spPr bwMode="auto">
          <a:xfrm rot="5400000">
            <a:off x="5857880" y="4478212"/>
            <a:ext cx="436191" cy="5547"/>
          </a:xfrm>
          <a:prstGeom prst="straightConnector1">
            <a:avLst/>
          </a:prstGeom>
          <a:noFill/>
          <a:ln w="25400">
            <a:solidFill>
              <a:srgbClr val="185BA1"/>
            </a:solidFill>
            <a:round/>
            <a:headEnd/>
            <a:tailEnd type="arrow" w="med" len="med"/>
          </a:ln>
        </p:spPr>
      </p:cxnSp>
      <p:cxnSp>
        <p:nvCxnSpPr>
          <p:cNvPr id="15" name="Straight Arrow Connector 20"/>
          <p:cNvCxnSpPr>
            <a:cxnSpLocks noChangeShapeType="1"/>
          </p:cNvCxnSpPr>
          <p:nvPr/>
        </p:nvCxnSpPr>
        <p:spPr bwMode="auto">
          <a:xfrm rot="16200000" flipH="1">
            <a:off x="8489829" y="4596057"/>
            <a:ext cx="304802" cy="2"/>
          </a:xfrm>
          <a:prstGeom prst="straightConnector1">
            <a:avLst/>
          </a:prstGeom>
          <a:noFill/>
          <a:ln w="25400">
            <a:solidFill>
              <a:srgbClr val="185BA1"/>
            </a:solidFill>
            <a:round/>
            <a:headEnd/>
            <a:tailEnd type="arrow" w="med" len="med"/>
          </a:ln>
        </p:spPr>
      </p:cxnSp>
      <p:cxnSp>
        <p:nvCxnSpPr>
          <p:cNvPr id="16" name="Straight Arrow Connector 21"/>
          <p:cNvCxnSpPr>
            <a:cxnSpLocks noChangeShapeType="1"/>
          </p:cNvCxnSpPr>
          <p:nvPr/>
        </p:nvCxnSpPr>
        <p:spPr bwMode="auto">
          <a:xfrm rot="5400000">
            <a:off x="3148368" y="4592643"/>
            <a:ext cx="308849" cy="10876"/>
          </a:xfrm>
          <a:prstGeom prst="straightConnector1">
            <a:avLst/>
          </a:prstGeom>
          <a:noFill/>
          <a:ln w="25400">
            <a:solidFill>
              <a:srgbClr val="185BA1"/>
            </a:solidFill>
            <a:round/>
            <a:headEnd/>
            <a:tailEnd type="arrow" w="med" len="med"/>
          </a:ln>
        </p:spPr>
      </p:cxnSp>
      <p:cxnSp>
        <p:nvCxnSpPr>
          <p:cNvPr id="17" name="Straight Connector 23"/>
          <p:cNvCxnSpPr>
            <a:cxnSpLocks noChangeShapeType="1"/>
          </p:cNvCxnSpPr>
          <p:nvPr/>
        </p:nvCxnSpPr>
        <p:spPr bwMode="auto">
          <a:xfrm>
            <a:off x="3308229" y="4443657"/>
            <a:ext cx="5334000" cy="1588"/>
          </a:xfrm>
          <a:prstGeom prst="line">
            <a:avLst/>
          </a:prstGeom>
          <a:noFill/>
          <a:ln w="25400">
            <a:solidFill>
              <a:srgbClr val="185BA1"/>
            </a:solidFill>
            <a:round/>
            <a:headEnd/>
            <a:tailEnd/>
          </a:ln>
        </p:spPr>
      </p:cxnSp>
      <p:sp>
        <p:nvSpPr>
          <p:cNvPr id="18" name="Rectangle 2"/>
          <p:cNvSpPr txBox="1">
            <a:spLocks noChangeArrowheads="1"/>
          </p:cNvSpPr>
          <p:nvPr/>
        </p:nvSpPr>
        <p:spPr bwMode="auto">
          <a:xfrm>
            <a:off x="2173290" y="486021"/>
            <a:ext cx="7848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defRPr/>
            </a:pPr>
            <a:r>
              <a:rPr lang="en-US" sz="3200" b="1" dirty="0" err="1">
                <a:solidFill>
                  <a:srgbClr val="1969B5"/>
                </a:solidFill>
                <a:latin typeface="Arial" panose="020B0604020202020204" pitchFamily="34" charset="0"/>
                <a:cs typeface="Arial" panose="020B0604020202020204" pitchFamily="34" charset="0"/>
              </a:rPr>
              <a:t>Metabolismo</a:t>
            </a:r>
            <a:r>
              <a:rPr lang="en-US" sz="3200" b="1" dirty="0">
                <a:solidFill>
                  <a:srgbClr val="1969B5"/>
                </a:solidFill>
                <a:latin typeface="Arial" panose="020B0604020202020204" pitchFamily="34" charset="0"/>
                <a:cs typeface="Arial" panose="020B0604020202020204" pitchFamily="34" charset="0"/>
              </a:rPr>
              <a:t> </a:t>
            </a:r>
            <a:r>
              <a:rPr lang="en-US" sz="3200" b="1" dirty="0" err="1">
                <a:solidFill>
                  <a:srgbClr val="1969B5"/>
                </a:solidFill>
                <a:latin typeface="Arial" panose="020B0604020202020204" pitchFamily="34" charset="0"/>
                <a:cs typeface="Arial" panose="020B0604020202020204" pitchFamily="34" charset="0"/>
              </a:rPr>
              <a:t>durante</a:t>
            </a:r>
            <a:r>
              <a:rPr lang="en-US" sz="3200" b="1" dirty="0">
                <a:solidFill>
                  <a:srgbClr val="1969B5"/>
                </a:solidFill>
                <a:latin typeface="Arial" panose="020B0604020202020204" pitchFamily="34" charset="0"/>
                <a:cs typeface="Arial" panose="020B0604020202020204" pitchFamily="34" charset="0"/>
              </a:rPr>
              <a:t> el </a:t>
            </a:r>
            <a:r>
              <a:rPr lang="en-US" sz="3200" b="1" dirty="0" err="1">
                <a:solidFill>
                  <a:srgbClr val="1969B5"/>
                </a:solidFill>
                <a:latin typeface="Arial" panose="020B0604020202020204" pitchFamily="34" charset="0"/>
                <a:cs typeface="Arial" panose="020B0604020202020204" pitchFamily="34" charset="0"/>
              </a:rPr>
              <a:t>estado</a:t>
            </a:r>
            <a:r>
              <a:rPr lang="en-US" sz="3200" b="1" dirty="0">
                <a:solidFill>
                  <a:srgbClr val="1969B5"/>
                </a:solidFill>
                <a:latin typeface="Arial" panose="020B0604020202020204" pitchFamily="34" charset="0"/>
                <a:cs typeface="Arial" panose="020B0604020202020204" pitchFamily="34" charset="0"/>
              </a:rPr>
              <a:t> </a:t>
            </a:r>
            <a:r>
              <a:rPr lang="en-US" sz="3200" b="1" dirty="0" err="1">
                <a:solidFill>
                  <a:srgbClr val="1969B5"/>
                </a:solidFill>
                <a:latin typeface="Arial" panose="020B0604020202020204" pitchFamily="34" charset="0"/>
                <a:cs typeface="Arial" panose="020B0604020202020204" pitchFamily="34" charset="0"/>
              </a:rPr>
              <a:t>crítico</a:t>
            </a:r>
            <a:br>
              <a:rPr lang="en-US" sz="3200" b="1" dirty="0">
                <a:solidFill>
                  <a:srgbClr val="1969B5"/>
                </a:solidFill>
                <a:latin typeface="Arial" panose="020B0604020202020204" pitchFamily="34" charset="0"/>
                <a:cs typeface="Arial" panose="020B0604020202020204" pitchFamily="34" charset="0"/>
              </a:rPr>
            </a:br>
            <a:endParaRPr lang="en-US" sz="2800" b="1" kern="0" dirty="0">
              <a:solidFill>
                <a:srgbClr val="595959"/>
              </a:solidFill>
              <a:latin typeface="Arial" panose="020B0604020202020204" pitchFamily="34" charset="0"/>
              <a:ea typeface="ヒラギノ角ゴ Pro W3" charset="-128"/>
              <a:cs typeface="Arial" panose="020B0604020202020204" pitchFamily="34" charset="0"/>
            </a:endParaRPr>
          </a:p>
        </p:txBody>
      </p:sp>
      <p:sp>
        <p:nvSpPr>
          <p:cNvPr id="19" name="TextBox 18"/>
          <p:cNvSpPr txBox="1"/>
          <p:nvPr/>
        </p:nvSpPr>
        <p:spPr>
          <a:xfrm>
            <a:off x="1855474" y="1407159"/>
            <a:ext cx="8481052" cy="830997"/>
          </a:xfrm>
          <a:prstGeom prst="rect">
            <a:avLst/>
          </a:prstGeom>
          <a:noFill/>
        </p:spPr>
        <p:txBody>
          <a:bodyPr wrap="square" rtlCol="0">
            <a:spAutoFit/>
          </a:bodyPr>
          <a:lstStyle/>
          <a:p>
            <a:pPr algn="ctr"/>
            <a:r>
              <a:rPr lang="en-US" sz="2400" dirty="0">
                <a:solidFill>
                  <a:srgbClr val="185BA1"/>
                </a:solidFill>
                <a:latin typeface="Arial" panose="020B0604020202020204" pitchFamily="34" charset="0"/>
                <a:cs typeface="Arial" panose="020B0604020202020204" pitchFamily="34" charset="0"/>
              </a:rPr>
              <a:t>La semi-</a:t>
            </a:r>
            <a:r>
              <a:rPr lang="en-US" sz="2400" dirty="0" err="1">
                <a:solidFill>
                  <a:srgbClr val="185BA1"/>
                </a:solidFill>
                <a:latin typeface="Arial" panose="020B0604020202020204" pitchFamily="34" charset="0"/>
                <a:cs typeface="Arial" panose="020B0604020202020204" pitchFamily="34" charset="0"/>
              </a:rPr>
              <a:t>inanición</a:t>
            </a:r>
            <a:r>
              <a:rPr lang="en-US" sz="2400" dirty="0">
                <a:solidFill>
                  <a:srgbClr val="185BA1"/>
                </a:solidFill>
                <a:latin typeface="Arial" panose="020B0604020202020204" pitchFamily="34" charset="0"/>
                <a:cs typeface="Arial" panose="020B0604020202020204" pitchFamily="34" charset="0"/>
              </a:rPr>
              <a:t> con </a:t>
            </a:r>
            <a:r>
              <a:rPr lang="en-US" sz="2400" dirty="0" err="1">
                <a:solidFill>
                  <a:srgbClr val="185BA1"/>
                </a:solidFill>
                <a:latin typeface="Arial" panose="020B0604020202020204" pitchFamily="34" charset="0"/>
                <a:cs typeface="Arial" panose="020B0604020202020204" pitchFamily="34" charset="0"/>
              </a:rPr>
              <a:t>estrés</a:t>
            </a:r>
            <a:r>
              <a:rPr lang="en-US" sz="2400" dirty="0">
                <a:solidFill>
                  <a:srgbClr val="185BA1"/>
                </a:solidFill>
                <a:latin typeface="Arial" panose="020B0604020202020204" pitchFamily="34" charset="0"/>
                <a:cs typeface="Arial" panose="020B0604020202020204" pitchFamily="34" charset="0"/>
              </a:rPr>
              <a:t> </a:t>
            </a:r>
            <a:r>
              <a:rPr lang="en-US" sz="2400" dirty="0" err="1">
                <a:solidFill>
                  <a:srgbClr val="185BA1"/>
                </a:solidFill>
                <a:latin typeface="Arial" panose="020B0604020202020204" pitchFamily="34" charset="0"/>
                <a:cs typeface="Arial" panose="020B0604020202020204" pitchFamily="34" charset="0"/>
              </a:rPr>
              <a:t>provoca</a:t>
            </a:r>
            <a:r>
              <a:rPr lang="en-US" sz="2400" dirty="0">
                <a:solidFill>
                  <a:srgbClr val="185BA1"/>
                </a:solidFill>
                <a:latin typeface="Arial" panose="020B0604020202020204" pitchFamily="34" charset="0"/>
                <a:cs typeface="Arial" panose="020B0604020202020204" pitchFamily="34" charset="0"/>
              </a:rPr>
              <a:t> </a:t>
            </a:r>
            <a:r>
              <a:rPr lang="en-US" sz="2400" dirty="0" err="1">
                <a:solidFill>
                  <a:srgbClr val="185BA1"/>
                </a:solidFill>
                <a:latin typeface="Arial" panose="020B0604020202020204" pitchFamily="34" charset="0"/>
                <a:cs typeface="Arial" panose="020B0604020202020204" pitchFamily="34" charset="0"/>
              </a:rPr>
              <a:t>cambios</a:t>
            </a:r>
            <a:r>
              <a:rPr lang="en-US" sz="2400" dirty="0">
                <a:solidFill>
                  <a:srgbClr val="185BA1"/>
                </a:solidFill>
                <a:latin typeface="Arial" panose="020B0604020202020204" pitchFamily="34" charset="0"/>
                <a:cs typeface="Arial" panose="020B0604020202020204" pitchFamily="34" charset="0"/>
              </a:rPr>
              <a:t> </a:t>
            </a:r>
            <a:r>
              <a:rPr lang="en-US" sz="2400" dirty="0" err="1">
                <a:solidFill>
                  <a:srgbClr val="185BA1"/>
                </a:solidFill>
                <a:latin typeface="Arial" panose="020B0604020202020204" pitchFamily="34" charset="0"/>
                <a:cs typeface="Arial" panose="020B0604020202020204" pitchFamily="34" charset="0"/>
              </a:rPr>
              <a:t>patológicos</a:t>
            </a:r>
            <a:endParaRPr lang="en-US" sz="2400" dirty="0">
              <a:solidFill>
                <a:srgbClr val="185BA1"/>
              </a:solidFill>
              <a:latin typeface="Arial" panose="020B0604020202020204" pitchFamily="34" charset="0"/>
              <a:cs typeface="Arial" panose="020B0604020202020204" pitchFamily="34" charset="0"/>
            </a:endParaRPr>
          </a:p>
          <a:p>
            <a:endParaRPr lang="es-ES_tradnl" sz="2400" dirty="0">
              <a:latin typeface="Arial" panose="020B0604020202020204" pitchFamily="34" charset="0"/>
              <a:cs typeface="Arial" panose="020B0604020202020204" pitchFamily="34"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05000" y="476069"/>
            <a:ext cx="8382000" cy="584776"/>
          </a:xfrm>
          <a:prstGeom prst="rect">
            <a:avLst/>
          </a:prstGeom>
          <a:noFill/>
        </p:spPr>
        <p:txBody>
          <a:bodyPr wrap="square" rtlCol="0">
            <a:spAutoFit/>
          </a:bodyPr>
          <a:lstStyle/>
          <a:p>
            <a:pPr algn="ctr"/>
            <a:r>
              <a:rPr lang="en-US" sz="3200" b="1" dirty="0" err="1">
                <a:solidFill>
                  <a:srgbClr val="185BA1"/>
                </a:solidFill>
                <a:latin typeface="Arial" panose="020B0604020202020204" pitchFamily="34" charset="0"/>
                <a:cs typeface="Arial" panose="020B0604020202020204" pitchFamily="34" charset="0"/>
              </a:rPr>
              <a:t>Metabolismo</a:t>
            </a:r>
            <a:r>
              <a:rPr lang="en-US" sz="3200" b="1" dirty="0">
                <a:solidFill>
                  <a:srgbClr val="185BA1"/>
                </a:solidFill>
                <a:latin typeface="Arial" panose="020B0604020202020204" pitchFamily="34" charset="0"/>
                <a:cs typeface="Arial" panose="020B0604020202020204" pitchFamily="34" charset="0"/>
              </a:rPr>
              <a:t> </a:t>
            </a:r>
            <a:r>
              <a:rPr lang="en-US" sz="3200" b="1" dirty="0" err="1">
                <a:solidFill>
                  <a:srgbClr val="185BA1"/>
                </a:solidFill>
                <a:latin typeface="Arial" panose="020B0604020202020204" pitchFamily="34" charset="0"/>
                <a:cs typeface="Arial" panose="020B0604020202020204" pitchFamily="34" charset="0"/>
              </a:rPr>
              <a:t>durante</a:t>
            </a:r>
            <a:r>
              <a:rPr lang="en-US" sz="3200" b="1" dirty="0">
                <a:solidFill>
                  <a:srgbClr val="185BA1"/>
                </a:solidFill>
                <a:latin typeface="Arial" panose="020B0604020202020204" pitchFamily="34" charset="0"/>
                <a:cs typeface="Arial" panose="020B0604020202020204" pitchFamily="34" charset="0"/>
              </a:rPr>
              <a:t> el </a:t>
            </a:r>
            <a:r>
              <a:rPr lang="en-US" sz="3200" b="1" dirty="0" err="1">
                <a:solidFill>
                  <a:srgbClr val="185BA1"/>
                </a:solidFill>
                <a:latin typeface="Arial" panose="020B0604020202020204" pitchFamily="34" charset="0"/>
                <a:cs typeface="Arial" panose="020B0604020202020204" pitchFamily="34" charset="0"/>
              </a:rPr>
              <a:t>estado</a:t>
            </a:r>
            <a:r>
              <a:rPr lang="en-US" sz="3200" b="1" dirty="0">
                <a:solidFill>
                  <a:srgbClr val="185BA1"/>
                </a:solidFill>
                <a:latin typeface="Arial" panose="020B0604020202020204" pitchFamily="34" charset="0"/>
                <a:cs typeface="Arial" panose="020B0604020202020204" pitchFamily="34" charset="0"/>
              </a:rPr>
              <a:t> </a:t>
            </a:r>
            <a:r>
              <a:rPr lang="en-US" sz="3200" b="1" dirty="0" err="1">
                <a:solidFill>
                  <a:srgbClr val="185BA1"/>
                </a:solidFill>
                <a:latin typeface="Arial" panose="020B0604020202020204" pitchFamily="34" charset="0"/>
                <a:cs typeface="Arial" panose="020B0604020202020204" pitchFamily="34" charset="0"/>
              </a:rPr>
              <a:t>crítico</a:t>
            </a:r>
            <a:endParaRPr lang="es-ES_tradnl" sz="3200" b="1" dirty="0">
              <a:solidFill>
                <a:srgbClr val="185BA1"/>
              </a:solidFill>
              <a:latin typeface="Arial" panose="020B0604020202020204" pitchFamily="34" charset="0"/>
              <a:cs typeface="Arial" panose="020B0604020202020204" pitchFamily="34" charset="0"/>
            </a:endParaRPr>
          </a:p>
        </p:txBody>
      </p:sp>
      <p:pic>
        <p:nvPicPr>
          <p:cNvPr id="5" name="Picture 4" descr="YELLOW2.jpg"/>
          <p:cNvPicPr>
            <a:picLocks noChangeAspect="1"/>
          </p:cNvPicPr>
          <p:nvPr/>
        </p:nvPicPr>
        <p:blipFill>
          <a:blip r:embed="rId3">
            <a:clrChange>
              <a:clrFrom>
                <a:srgbClr val="FEF6D2"/>
              </a:clrFrom>
              <a:clrTo>
                <a:srgbClr val="FEF6D2">
                  <a:alpha val="0"/>
                </a:srgbClr>
              </a:clrTo>
            </a:clrChange>
          </a:blip>
          <a:stretch>
            <a:fillRect/>
          </a:stretch>
        </p:blipFill>
        <p:spPr>
          <a:xfrm>
            <a:off x="6369171" y="2090604"/>
            <a:ext cx="5224272" cy="4174358"/>
          </a:xfrm>
          <a:prstGeom prst="rect">
            <a:avLst/>
          </a:prstGeom>
        </p:spPr>
      </p:pic>
      <p:sp>
        <p:nvSpPr>
          <p:cNvPr id="6" name="TextBox 5"/>
          <p:cNvSpPr txBox="1"/>
          <p:nvPr/>
        </p:nvSpPr>
        <p:spPr>
          <a:xfrm>
            <a:off x="652086" y="2414759"/>
            <a:ext cx="5876730" cy="3416320"/>
          </a:xfrm>
          <a:prstGeom prst="rect">
            <a:avLst/>
          </a:prstGeom>
          <a:noFill/>
        </p:spPr>
        <p:txBody>
          <a:bodyPr wrap="square" rtlCol="0">
            <a:spAutoFit/>
          </a:bodyPr>
          <a:lstStyle/>
          <a:p>
            <a:pPr marL="270000" indent="-270000"/>
            <a:r>
              <a:rPr lang="en-US" sz="2400" dirty="0">
                <a:solidFill>
                  <a:srgbClr val="185BA1"/>
                </a:solidFill>
                <a:latin typeface="Arial" panose="020B0604020202020204" pitchFamily="34" charset="0"/>
                <a:cs typeface="Arial" panose="020B0604020202020204" pitchFamily="34" charset="0"/>
              </a:rPr>
              <a:t>1. </a:t>
            </a:r>
            <a:r>
              <a:rPr lang="en-US" sz="2400" dirty="0" err="1">
                <a:solidFill>
                  <a:srgbClr val="185BA1"/>
                </a:solidFill>
                <a:latin typeface="Arial" panose="020B0604020202020204" pitchFamily="34" charset="0"/>
                <a:cs typeface="Arial" panose="020B0604020202020204" pitchFamily="34" charset="0"/>
              </a:rPr>
              <a:t>Incremento</a:t>
            </a:r>
            <a:r>
              <a:rPr lang="en-US" sz="2400" dirty="0">
                <a:solidFill>
                  <a:srgbClr val="185BA1"/>
                </a:solidFill>
                <a:latin typeface="Arial" panose="020B0604020202020204" pitchFamily="34" charset="0"/>
                <a:cs typeface="Arial" panose="020B0604020202020204" pitchFamily="34" charset="0"/>
              </a:rPr>
              <a:t> del </a:t>
            </a:r>
            <a:r>
              <a:rPr lang="en-US" sz="2400" dirty="0" err="1">
                <a:solidFill>
                  <a:srgbClr val="185BA1"/>
                </a:solidFill>
                <a:latin typeface="Arial" panose="020B0604020202020204" pitchFamily="34" charset="0"/>
                <a:cs typeface="Arial" panose="020B0604020202020204" pitchFamily="34" charset="0"/>
              </a:rPr>
              <a:t>gasto</a:t>
            </a:r>
            <a:r>
              <a:rPr lang="en-US" sz="2400" dirty="0">
                <a:solidFill>
                  <a:srgbClr val="185BA1"/>
                </a:solidFill>
                <a:latin typeface="Arial" panose="020B0604020202020204" pitchFamily="34" charset="0"/>
                <a:cs typeface="Arial" panose="020B0604020202020204" pitchFamily="34" charset="0"/>
              </a:rPr>
              <a:t> </a:t>
            </a:r>
            <a:r>
              <a:rPr lang="en-US" sz="2400" dirty="0" err="1">
                <a:solidFill>
                  <a:srgbClr val="185BA1"/>
                </a:solidFill>
                <a:latin typeface="Arial" panose="020B0604020202020204" pitchFamily="34" charset="0"/>
                <a:cs typeface="Arial" panose="020B0604020202020204" pitchFamily="34" charset="0"/>
              </a:rPr>
              <a:t>energético</a:t>
            </a:r>
            <a:r>
              <a:rPr lang="en-US" sz="2400" dirty="0">
                <a:solidFill>
                  <a:srgbClr val="185BA1"/>
                </a:solidFill>
                <a:latin typeface="Arial" panose="020B0604020202020204" pitchFamily="34" charset="0"/>
                <a:cs typeface="Arial" panose="020B0604020202020204" pitchFamily="34" charset="0"/>
              </a:rPr>
              <a:t>        </a:t>
            </a:r>
            <a:r>
              <a:rPr lang="en-US" sz="2400" dirty="0" err="1">
                <a:solidFill>
                  <a:srgbClr val="185BA1"/>
                </a:solidFill>
                <a:latin typeface="Arial" panose="020B0604020202020204" pitchFamily="34" charset="0"/>
                <a:cs typeface="Arial" panose="020B0604020202020204" pitchFamily="34" charset="0"/>
              </a:rPr>
              <a:t>en</a:t>
            </a:r>
            <a:r>
              <a:rPr lang="en-US" sz="2400" dirty="0">
                <a:solidFill>
                  <a:srgbClr val="185BA1"/>
                </a:solidFill>
                <a:latin typeface="Arial" panose="020B0604020202020204" pitchFamily="34" charset="0"/>
                <a:cs typeface="Arial" panose="020B0604020202020204" pitchFamily="34" charset="0"/>
              </a:rPr>
              <a:t> </a:t>
            </a:r>
            <a:r>
              <a:rPr lang="en-US" sz="2400" dirty="0" err="1">
                <a:solidFill>
                  <a:srgbClr val="185BA1"/>
                </a:solidFill>
                <a:latin typeface="Arial" panose="020B0604020202020204" pitchFamily="34" charset="0"/>
                <a:cs typeface="Arial" panose="020B0604020202020204" pitchFamily="34" charset="0"/>
              </a:rPr>
              <a:t>reposo</a:t>
            </a:r>
            <a:endParaRPr lang="en-US" sz="2400" dirty="0">
              <a:solidFill>
                <a:srgbClr val="185BA1"/>
              </a:solidFill>
              <a:latin typeface="Arial" panose="020B0604020202020204" pitchFamily="34" charset="0"/>
              <a:cs typeface="Arial" panose="020B0604020202020204" pitchFamily="34" charset="0"/>
            </a:endParaRPr>
          </a:p>
          <a:p>
            <a:pPr marL="270000" indent="-270000"/>
            <a:r>
              <a:rPr lang="en-US" sz="2400" dirty="0">
                <a:solidFill>
                  <a:srgbClr val="185BA1"/>
                </a:solidFill>
                <a:latin typeface="Arial" panose="020B0604020202020204" pitchFamily="34" charset="0"/>
                <a:cs typeface="Arial" panose="020B0604020202020204" pitchFamily="34" charset="0"/>
              </a:rPr>
              <a:t>2. Las </a:t>
            </a:r>
            <a:r>
              <a:rPr lang="en-US" sz="2400" dirty="0" err="1">
                <a:solidFill>
                  <a:srgbClr val="185BA1"/>
                </a:solidFill>
                <a:latin typeface="Arial" panose="020B0604020202020204" pitchFamily="34" charset="0"/>
                <a:cs typeface="Arial" panose="020B0604020202020204" pitchFamily="34" charset="0"/>
              </a:rPr>
              <a:t>hormonas</a:t>
            </a:r>
            <a:r>
              <a:rPr lang="en-US" sz="2400" dirty="0">
                <a:solidFill>
                  <a:srgbClr val="185BA1"/>
                </a:solidFill>
                <a:latin typeface="Arial" panose="020B0604020202020204" pitchFamily="34" charset="0"/>
                <a:cs typeface="Arial" panose="020B0604020202020204" pitchFamily="34" charset="0"/>
              </a:rPr>
              <a:t> del </a:t>
            </a:r>
            <a:r>
              <a:rPr lang="en-US" sz="2400" dirty="0" err="1">
                <a:solidFill>
                  <a:srgbClr val="185BA1"/>
                </a:solidFill>
                <a:latin typeface="Arial" panose="020B0604020202020204" pitchFamily="34" charset="0"/>
                <a:cs typeface="Arial" panose="020B0604020202020204" pitchFamily="34" charset="0"/>
              </a:rPr>
              <a:t>estrés</a:t>
            </a:r>
            <a:r>
              <a:rPr lang="en-US" sz="2400" dirty="0">
                <a:solidFill>
                  <a:srgbClr val="185BA1"/>
                </a:solidFill>
                <a:latin typeface="Arial" panose="020B0604020202020204" pitchFamily="34" charset="0"/>
                <a:cs typeface="Arial" panose="020B0604020202020204" pitchFamily="34" charset="0"/>
              </a:rPr>
              <a:t> </a:t>
            </a:r>
            <a:r>
              <a:rPr lang="en-US" sz="2400" dirty="0" err="1">
                <a:solidFill>
                  <a:srgbClr val="185BA1"/>
                </a:solidFill>
                <a:latin typeface="Arial" panose="020B0604020202020204" pitchFamily="34" charset="0"/>
                <a:cs typeface="Arial" panose="020B0604020202020204" pitchFamily="34" charset="0"/>
              </a:rPr>
              <a:t>limitan</a:t>
            </a:r>
            <a:r>
              <a:rPr lang="en-US" sz="2400" dirty="0">
                <a:solidFill>
                  <a:srgbClr val="185BA1"/>
                </a:solidFill>
                <a:latin typeface="Arial" panose="020B0604020202020204" pitchFamily="34" charset="0"/>
                <a:cs typeface="Arial" panose="020B0604020202020204" pitchFamily="34" charset="0"/>
              </a:rPr>
              <a:t> la </a:t>
            </a:r>
            <a:r>
              <a:rPr lang="en-US" sz="2400" dirty="0" err="1">
                <a:solidFill>
                  <a:srgbClr val="185BA1"/>
                </a:solidFill>
                <a:latin typeface="Arial" panose="020B0604020202020204" pitchFamily="34" charset="0"/>
                <a:cs typeface="Arial" panose="020B0604020202020204" pitchFamily="34" charset="0"/>
              </a:rPr>
              <a:t>lipólisis</a:t>
            </a:r>
            <a:r>
              <a:rPr lang="en-US" sz="2400" dirty="0">
                <a:solidFill>
                  <a:srgbClr val="185BA1"/>
                </a:solidFill>
                <a:latin typeface="Arial" panose="020B0604020202020204" pitchFamily="34" charset="0"/>
                <a:cs typeface="Arial" panose="020B0604020202020204" pitchFamily="34" charset="0"/>
              </a:rPr>
              <a:t> y </a:t>
            </a:r>
            <a:r>
              <a:rPr lang="en-US" sz="2400" dirty="0" err="1">
                <a:solidFill>
                  <a:srgbClr val="185BA1"/>
                </a:solidFill>
                <a:latin typeface="Arial" panose="020B0604020202020204" pitchFamily="34" charset="0"/>
                <a:cs typeface="Arial" panose="020B0604020202020204" pitchFamily="34" charset="0"/>
              </a:rPr>
              <a:t>estimulan</a:t>
            </a:r>
            <a:r>
              <a:rPr lang="en-US" sz="2400" dirty="0">
                <a:solidFill>
                  <a:srgbClr val="185BA1"/>
                </a:solidFill>
                <a:latin typeface="Arial" panose="020B0604020202020204" pitchFamily="34" charset="0"/>
                <a:cs typeface="Arial" panose="020B0604020202020204" pitchFamily="34" charset="0"/>
              </a:rPr>
              <a:t> el </a:t>
            </a:r>
            <a:r>
              <a:rPr lang="en-US" sz="2400" dirty="0" err="1">
                <a:solidFill>
                  <a:srgbClr val="185BA1"/>
                </a:solidFill>
                <a:latin typeface="Arial" panose="020B0604020202020204" pitchFamily="34" charset="0"/>
                <a:cs typeface="Arial" panose="020B0604020202020204" pitchFamily="34" charset="0"/>
              </a:rPr>
              <a:t>catabolismo</a:t>
            </a:r>
            <a:r>
              <a:rPr lang="en-US" sz="2400" dirty="0">
                <a:solidFill>
                  <a:srgbClr val="185BA1"/>
                </a:solidFill>
                <a:latin typeface="Arial" panose="020B0604020202020204" pitchFamily="34" charset="0"/>
                <a:cs typeface="Arial" panose="020B0604020202020204" pitchFamily="34" charset="0"/>
              </a:rPr>
              <a:t>      de la masa corporal </a:t>
            </a:r>
            <a:r>
              <a:rPr lang="en-US" sz="2400" dirty="0" err="1">
                <a:solidFill>
                  <a:srgbClr val="185BA1"/>
                </a:solidFill>
                <a:latin typeface="Arial" panose="020B0604020202020204" pitchFamily="34" charset="0"/>
                <a:cs typeface="Arial" panose="020B0604020202020204" pitchFamily="34" charset="0"/>
              </a:rPr>
              <a:t>magra</a:t>
            </a:r>
            <a:endParaRPr lang="en-US" sz="2400" dirty="0">
              <a:solidFill>
                <a:srgbClr val="185BA1"/>
              </a:solidFill>
              <a:latin typeface="Arial" panose="020B0604020202020204" pitchFamily="34" charset="0"/>
              <a:cs typeface="Arial" panose="020B0604020202020204" pitchFamily="34" charset="0"/>
            </a:endParaRPr>
          </a:p>
          <a:p>
            <a:pPr marL="270000" indent="-270000"/>
            <a:r>
              <a:rPr lang="en-US" sz="2400" dirty="0">
                <a:solidFill>
                  <a:srgbClr val="185BA1"/>
                </a:solidFill>
                <a:latin typeface="Arial" panose="020B0604020202020204" pitchFamily="34" charset="0"/>
                <a:cs typeface="Arial" panose="020B0604020202020204" pitchFamily="34" charset="0"/>
              </a:rPr>
              <a:t>3. Se produce combustible a </a:t>
            </a:r>
            <a:r>
              <a:rPr lang="en-US" sz="2400" dirty="0" err="1">
                <a:solidFill>
                  <a:srgbClr val="185BA1"/>
                </a:solidFill>
                <a:latin typeface="Arial" panose="020B0604020202020204" pitchFamily="34" charset="0"/>
                <a:cs typeface="Arial" panose="020B0604020202020204" pitchFamily="34" charset="0"/>
              </a:rPr>
              <a:t>través</a:t>
            </a:r>
            <a:r>
              <a:rPr lang="en-US" sz="2400" dirty="0">
                <a:solidFill>
                  <a:srgbClr val="185BA1"/>
                </a:solidFill>
                <a:latin typeface="Arial" panose="020B0604020202020204" pitchFamily="34" charset="0"/>
                <a:cs typeface="Arial" panose="020B0604020202020204" pitchFamily="34" charset="0"/>
              </a:rPr>
              <a:t> de    la </a:t>
            </a:r>
            <a:r>
              <a:rPr lang="en-US" sz="2400" dirty="0" err="1">
                <a:solidFill>
                  <a:srgbClr val="185BA1"/>
                </a:solidFill>
                <a:latin typeface="Arial" panose="020B0604020202020204" pitchFamily="34" charset="0"/>
                <a:cs typeface="Arial" panose="020B0604020202020204" pitchFamily="34" charset="0"/>
              </a:rPr>
              <a:t>gluconeogénesis</a:t>
            </a:r>
            <a:r>
              <a:rPr lang="en-US" sz="2400" dirty="0">
                <a:solidFill>
                  <a:srgbClr val="185BA1"/>
                </a:solidFill>
                <a:latin typeface="Arial" panose="020B0604020202020204" pitchFamily="34" charset="0"/>
                <a:cs typeface="Arial" panose="020B0604020202020204" pitchFamily="34" charset="0"/>
              </a:rPr>
              <a:t> </a:t>
            </a:r>
            <a:r>
              <a:rPr lang="en-US" sz="2400" dirty="0" err="1">
                <a:solidFill>
                  <a:srgbClr val="185BA1"/>
                </a:solidFill>
                <a:latin typeface="Arial" panose="020B0604020202020204" pitchFamily="34" charset="0"/>
                <a:cs typeface="Arial" panose="020B0604020202020204" pitchFamily="34" charset="0"/>
              </a:rPr>
              <a:t>hepática</a:t>
            </a:r>
            <a:endParaRPr lang="en-US" sz="2400" dirty="0">
              <a:solidFill>
                <a:srgbClr val="185BA1"/>
              </a:solidFill>
              <a:latin typeface="Arial" panose="020B0604020202020204" pitchFamily="34" charset="0"/>
              <a:cs typeface="Arial" panose="020B0604020202020204" pitchFamily="34" charset="0"/>
            </a:endParaRPr>
          </a:p>
          <a:p>
            <a:pPr marL="270000" indent="-270000"/>
            <a:r>
              <a:rPr lang="en-US" sz="2400" dirty="0">
                <a:solidFill>
                  <a:srgbClr val="185BA1"/>
                </a:solidFill>
                <a:latin typeface="Arial" panose="020B0604020202020204" pitchFamily="34" charset="0"/>
                <a:cs typeface="Arial" panose="020B0604020202020204" pitchFamily="34" charset="0"/>
              </a:rPr>
              <a:t>4. La </a:t>
            </a:r>
            <a:r>
              <a:rPr lang="en-US" sz="2400" dirty="0" err="1">
                <a:solidFill>
                  <a:srgbClr val="185BA1"/>
                </a:solidFill>
                <a:latin typeface="Arial" panose="020B0604020202020204" pitchFamily="34" charset="0"/>
                <a:cs typeface="Arial" panose="020B0604020202020204" pitchFamily="34" charset="0"/>
              </a:rPr>
              <a:t>masa</a:t>
            </a:r>
            <a:r>
              <a:rPr lang="en-US" sz="2400" dirty="0">
                <a:solidFill>
                  <a:srgbClr val="185BA1"/>
                </a:solidFill>
                <a:latin typeface="Arial" panose="020B0604020202020204" pitchFamily="34" charset="0"/>
                <a:cs typeface="Arial" panose="020B0604020202020204" pitchFamily="34" charset="0"/>
              </a:rPr>
              <a:t> corporal </a:t>
            </a:r>
            <a:r>
              <a:rPr lang="en-US" sz="2400" dirty="0" err="1">
                <a:solidFill>
                  <a:srgbClr val="185BA1"/>
                </a:solidFill>
                <a:latin typeface="Arial" panose="020B0604020202020204" pitchFamily="34" charset="0"/>
                <a:cs typeface="Arial" panose="020B0604020202020204" pitchFamily="34" charset="0"/>
              </a:rPr>
              <a:t>magra</a:t>
            </a:r>
            <a:br>
              <a:rPr lang="en-US" sz="2400" dirty="0">
                <a:solidFill>
                  <a:srgbClr val="185BA1"/>
                </a:solidFill>
                <a:latin typeface="Arial" panose="020B0604020202020204" pitchFamily="34" charset="0"/>
                <a:cs typeface="Arial" panose="020B0604020202020204" pitchFamily="34" charset="0"/>
              </a:rPr>
            </a:br>
            <a:r>
              <a:rPr lang="en-US" sz="2400" b="1" dirty="0">
                <a:solidFill>
                  <a:srgbClr val="1D68B4"/>
                </a:solidFill>
                <a:latin typeface="Arial" panose="020B0604020202020204" pitchFamily="34" charset="0"/>
                <a:cs typeface="Arial" panose="020B0604020202020204" pitchFamily="34" charset="0"/>
              </a:rPr>
              <a:t>NO</a:t>
            </a:r>
            <a:r>
              <a:rPr lang="en-US" sz="2400" dirty="0">
                <a:solidFill>
                  <a:srgbClr val="185BA1"/>
                </a:solidFill>
                <a:latin typeface="Arial" panose="020B0604020202020204" pitchFamily="34" charset="0"/>
                <a:cs typeface="Arial" panose="020B0604020202020204" pitchFamily="34" charset="0"/>
              </a:rPr>
              <a:t> se </a:t>
            </a:r>
            <a:r>
              <a:rPr lang="en-US" sz="2400" dirty="0" err="1">
                <a:solidFill>
                  <a:srgbClr val="185BA1"/>
                </a:solidFill>
                <a:latin typeface="Arial" panose="020B0604020202020204" pitchFamily="34" charset="0"/>
                <a:cs typeface="Arial" panose="020B0604020202020204" pitchFamily="34" charset="0"/>
              </a:rPr>
              <a:t>conserva</a:t>
            </a:r>
            <a:endParaRPr lang="es-ES_tradnl" sz="2400" dirty="0">
              <a:solidFill>
                <a:srgbClr val="185BA1"/>
              </a:solidFill>
              <a:latin typeface="Arial" panose="020B0604020202020204" pitchFamily="34" charset="0"/>
              <a:cs typeface="Arial" panose="020B0604020202020204" pitchFamily="34" charset="0"/>
            </a:endParaRPr>
          </a:p>
        </p:txBody>
      </p:sp>
      <p:sp>
        <p:nvSpPr>
          <p:cNvPr id="7" name="TextBox 6"/>
          <p:cNvSpPr txBox="1"/>
          <p:nvPr/>
        </p:nvSpPr>
        <p:spPr>
          <a:xfrm>
            <a:off x="688662" y="5920609"/>
            <a:ext cx="4724400" cy="307777"/>
          </a:xfrm>
          <a:prstGeom prst="rect">
            <a:avLst/>
          </a:prstGeom>
          <a:noFill/>
        </p:spPr>
        <p:txBody>
          <a:bodyPr wrap="square" rtlCol="0">
            <a:spAutoFit/>
          </a:bodyPr>
          <a:lstStyle/>
          <a:p>
            <a:r>
              <a:rPr lang="en-US" sz="1400" i="1" dirty="0">
                <a:solidFill>
                  <a:srgbClr val="1D68B4"/>
                </a:solidFill>
                <a:latin typeface="Arial" panose="020B0604020202020204" pitchFamily="34" charset="0"/>
                <a:ea typeface="ヒラギノ角ゴ Pro W3"/>
                <a:cs typeface="Arial" panose="020B0604020202020204" pitchFamily="34" charset="0"/>
              </a:rPr>
              <a:t>Wolfe RR. Circ Shock </a:t>
            </a:r>
            <a:r>
              <a:rPr lang="en-US" sz="1000" i="1" dirty="0">
                <a:solidFill>
                  <a:srgbClr val="1D68B4"/>
                </a:solidFill>
                <a:latin typeface="Arial" panose="020B0604020202020204" pitchFamily="34" charset="0"/>
                <a:ea typeface="ヒラギノ角ゴ Pro W3"/>
                <a:cs typeface="Arial" panose="020B0604020202020204" pitchFamily="34" charset="0"/>
              </a:rPr>
              <a:t>1981</a:t>
            </a:r>
            <a:r>
              <a:rPr lang="en-US" sz="1400" i="1" dirty="0">
                <a:solidFill>
                  <a:srgbClr val="1D68B4"/>
                </a:solidFill>
                <a:latin typeface="Arial" panose="020B0604020202020204" pitchFamily="34" charset="0"/>
                <a:ea typeface="ヒラギノ角ゴ Pro W3"/>
                <a:cs typeface="Arial" panose="020B0604020202020204" pitchFamily="34" charset="0"/>
              </a:rPr>
              <a:t>; 8:105-115.</a:t>
            </a:r>
            <a:endParaRPr lang="es-ES_tradnl" sz="1400" i="1" dirty="0">
              <a:solidFill>
                <a:srgbClr val="1D68B4"/>
              </a:solidFill>
              <a:latin typeface="Arial" panose="020B0604020202020204" pitchFamily="34" charset="0"/>
              <a:cs typeface="Arial" panose="020B0604020202020204" pitchFamily="34" charset="0"/>
            </a:endParaRPr>
          </a:p>
        </p:txBody>
      </p:sp>
      <p:sp>
        <p:nvSpPr>
          <p:cNvPr id="8" name="TextBox 7"/>
          <p:cNvSpPr txBox="1"/>
          <p:nvPr/>
        </p:nvSpPr>
        <p:spPr>
          <a:xfrm>
            <a:off x="2438400" y="1320797"/>
            <a:ext cx="7315200" cy="461665"/>
          </a:xfrm>
          <a:prstGeom prst="rect">
            <a:avLst/>
          </a:prstGeom>
          <a:noFill/>
        </p:spPr>
        <p:txBody>
          <a:bodyPr wrap="square" rtlCol="0">
            <a:spAutoFit/>
          </a:bodyPr>
          <a:lstStyle/>
          <a:p>
            <a:pPr algn="ctr"/>
            <a:r>
              <a:rPr lang="es-ES_tradnl" sz="2400" b="1" dirty="0">
                <a:solidFill>
                  <a:srgbClr val="185BA1"/>
                </a:solidFill>
                <a:latin typeface="Arial" panose="020B0604020202020204" pitchFamily="34" charset="0"/>
                <a:cs typeface="Arial" panose="020B0604020202020204" pitchFamily="34" charset="0"/>
              </a:rPr>
              <a:t>Cambios fisiopatológicos en el estrés</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554944" y="1687552"/>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69900" indent="-469900" eaLnBrk="0" fontAlgn="base" hangingPunct="0">
              <a:spcBef>
                <a:spcPct val="20000"/>
              </a:spcBef>
              <a:spcAft>
                <a:spcPct val="0"/>
              </a:spcAft>
              <a:buSzPct val="100000"/>
              <a:defRPr/>
            </a:pPr>
            <a:r>
              <a:rPr lang="en-US" sz="3000" kern="0">
                <a:solidFill>
                  <a:srgbClr val="595959"/>
                </a:solidFill>
                <a:ea typeface="ヒラギノ角ゴ Pro W3" charset="-128"/>
                <a:cs typeface="ヒラギノ角ゴ Pro W3" charset="-128"/>
              </a:rPr>
              <a:t> </a:t>
            </a:r>
            <a:endParaRPr lang="en-US" sz="3000" kern="0" dirty="0">
              <a:solidFill>
                <a:srgbClr val="595959"/>
              </a:solidFill>
              <a:ea typeface="ヒラギノ角ゴ Pro W3" charset="-128"/>
              <a:cs typeface="ヒラギノ角ゴ Pro W3" charset="-128"/>
            </a:endParaRPr>
          </a:p>
        </p:txBody>
      </p:sp>
      <p:sp>
        <p:nvSpPr>
          <p:cNvPr id="5" name="Text Box 8"/>
          <p:cNvSpPr txBox="1">
            <a:spLocks noChangeArrowheads="1"/>
          </p:cNvSpPr>
          <p:nvPr/>
        </p:nvSpPr>
        <p:spPr bwMode="auto">
          <a:xfrm>
            <a:off x="2231220" y="6027677"/>
            <a:ext cx="6858000" cy="246221"/>
          </a:xfrm>
          <a:prstGeom prst="rect">
            <a:avLst/>
          </a:prstGeom>
          <a:noFill/>
          <a:ln w="9525">
            <a:noFill/>
            <a:miter lim="800000"/>
            <a:headEnd/>
            <a:tailEnd/>
          </a:ln>
        </p:spPr>
        <p:txBody>
          <a:bodyPr wrap="square">
            <a:prstTxWarp prst="textNoShape">
              <a:avLst/>
            </a:prstTxWarp>
            <a:spAutoFit/>
          </a:bodyPr>
          <a:lstStyle/>
          <a:p>
            <a:pPr eaLnBrk="1" hangingPunct="1">
              <a:spcBef>
                <a:spcPct val="30000"/>
              </a:spcBef>
              <a:buClrTx/>
              <a:buFontTx/>
              <a:buNone/>
            </a:pPr>
            <a:r>
              <a:rPr lang="en-US" sz="1000" i="1" dirty="0">
                <a:solidFill>
                  <a:srgbClr val="1D68B4"/>
                </a:solidFill>
                <a:latin typeface="Arial" panose="020B0604020202020204" pitchFamily="34" charset="0"/>
                <a:ea typeface="Times New Roman" charset="0"/>
                <a:cs typeface="Arial" panose="020B0604020202020204" pitchFamily="34" charset="0"/>
              </a:rPr>
              <a:t>Long CL, et al. </a:t>
            </a:r>
            <a:r>
              <a:rPr lang="en-US" sz="1000" i="1" dirty="0">
                <a:solidFill>
                  <a:srgbClr val="1D68B4"/>
                </a:solidFill>
                <a:latin typeface="Arial" panose="020B0604020202020204" pitchFamily="34" charset="0"/>
                <a:cs typeface="Arial" panose="020B0604020202020204" pitchFamily="34" charset="0"/>
              </a:rPr>
              <a:t>JPEN J </a:t>
            </a:r>
            <a:r>
              <a:rPr lang="en-US" sz="1000" i="1" dirty="0" err="1">
                <a:solidFill>
                  <a:srgbClr val="1D68B4"/>
                </a:solidFill>
                <a:latin typeface="Arial" panose="020B0604020202020204" pitchFamily="34" charset="0"/>
                <a:cs typeface="Arial" panose="020B0604020202020204" pitchFamily="34" charset="0"/>
              </a:rPr>
              <a:t>Parenter</a:t>
            </a:r>
            <a:r>
              <a:rPr lang="en-US" sz="1000" i="1" dirty="0">
                <a:solidFill>
                  <a:srgbClr val="1D68B4"/>
                </a:solidFill>
                <a:latin typeface="Arial" panose="020B0604020202020204" pitchFamily="34" charset="0"/>
                <a:cs typeface="Arial" panose="020B0604020202020204" pitchFamily="34" charset="0"/>
              </a:rPr>
              <a:t> </a:t>
            </a:r>
            <a:r>
              <a:rPr lang="en-US" sz="1000" i="1" dirty="0" err="1">
                <a:solidFill>
                  <a:srgbClr val="1D68B4"/>
                </a:solidFill>
                <a:latin typeface="Arial" panose="020B0604020202020204" pitchFamily="34" charset="0"/>
                <a:cs typeface="Arial" panose="020B0604020202020204" pitchFamily="34" charset="0"/>
              </a:rPr>
              <a:t>Enteral</a:t>
            </a:r>
            <a:r>
              <a:rPr lang="en-US" sz="1000" i="1" dirty="0">
                <a:solidFill>
                  <a:srgbClr val="1D68B4"/>
                </a:solidFill>
                <a:latin typeface="Arial" panose="020B0604020202020204" pitchFamily="34" charset="0"/>
                <a:cs typeface="Arial" panose="020B0604020202020204" pitchFamily="34" charset="0"/>
              </a:rPr>
              <a:t> </a:t>
            </a:r>
            <a:r>
              <a:rPr lang="en-US" sz="1000" i="1" dirty="0" err="1">
                <a:solidFill>
                  <a:srgbClr val="1D68B4"/>
                </a:solidFill>
                <a:latin typeface="Arial" panose="020B0604020202020204" pitchFamily="34" charset="0"/>
                <a:cs typeface="Arial" panose="020B0604020202020204" pitchFamily="34" charset="0"/>
              </a:rPr>
              <a:t>Nutr</a:t>
            </a:r>
            <a:r>
              <a:rPr lang="en-US" sz="1000" i="1" dirty="0">
                <a:solidFill>
                  <a:srgbClr val="1D68B4"/>
                </a:solidFill>
                <a:latin typeface="Arial" panose="020B0604020202020204" pitchFamily="34" charset="0"/>
                <a:ea typeface="Times New Roman" charset="0"/>
                <a:cs typeface="Arial" panose="020B0604020202020204" pitchFamily="34" charset="0"/>
              </a:rPr>
              <a:t> 1979;3:452-456</a:t>
            </a:r>
            <a:r>
              <a:rPr lang="en-US" sz="1000" i="1" dirty="0">
                <a:solidFill>
                  <a:srgbClr val="595959"/>
                </a:solidFill>
                <a:latin typeface="Arial" panose="020B0604020202020204" pitchFamily="34" charset="0"/>
                <a:ea typeface="Times New Roman" charset="0"/>
                <a:cs typeface="Arial" panose="020B0604020202020204" pitchFamily="34" charset="0"/>
              </a:rPr>
              <a:t>.</a:t>
            </a:r>
            <a:endParaRPr lang="en-US" sz="1000" i="1" dirty="0">
              <a:solidFill>
                <a:srgbClr val="595959"/>
              </a:solidFill>
              <a:latin typeface="Arial" panose="020B0604020202020204" pitchFamily="34" charset="0"/>
              <a:cs typeface="Arial" panose="020B0604020202020204" pitchFamily="34" charset="0"/>
            </a:endParaRPr>
          </a:p>
        </p:txBody>
      </p:sp>
      <p:sp>
        <p:nvSpPr>
          <p:cNvPr id="6" name="Rectangle 2"/>
          <p:cNvSpPr txBox="1">
            <a:spLocks noChangeArrowheads="1"/>
          </p:cNvSpPr>
          <p:nvPr/>
        </p:nvSpPr>
        <p:spPr bwMode="auto">
          <a:xfrm>
            <a:off x="2209800" y="35763"/>
            <a:ext cx="77724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defRPr/>
            </a:pPr>
            <a:r>
              <a:rPr lang="en-US" sz="3200" b="1" dirty="0" err="1">
                <a:solidFill>
                  <a:srgbClr val="1969B5"/>
                </a:solidFill>
                <a:latin typeface="Arial" panose="020B0604020202020204" pitchFamily="34" charset="0"/>
                <a:cs typeface="Arial" panose="020B0604020202020204" pitchFamily="34" charset="0"/>
              </a:rPr>
              <a:t>Metabolismo</a:t>
            </a:r>
            <a:r>
              <a:rPr lang="en-US" sz="3200" b="1" dirty="0">
                <a:solidFill>
                  <a:srgbClr val="1969B5"/>
                </a:solidFill>
                <a:latin typeface="Arial" panose="020B0604020202020204" pitchFamily="34" charset="0"/>
                <a:cs typeface="Arial" panose="020B0604020202020204" pitchFamily="34" charset="0"/>
              </a:rPr>
              <a:t> </a:t>
            </a:r>
            <a:r>
              <a:rPr lang="en-US" sz="3200" b="1" dirty="0" err="1">
                <a:solidFill>
                  <a:srgbClr val="1969B5"/>
                </a:solidFill>
                <a:latin typeface="Arial" panose="020B0604020202020204" pitchFamily="34" charset="0"/>
                <a:cs typeface="Arial" panose="020B0604020202020204" pitchFamily="34" charset="0"/>
              </a:rPr>
              <a:t>durante</a:t>
            </a:r>
            <a:r>
              <a:rPr lang="en-US" sz="3200" b="1" dirty="0">
                <a:solidFill>
                  <a:srgbClr val="1969B5"/>
                </a:solidFill>
                <a:latin typeface="Arial" panose="020B0604020202020204" pitchFamily="34" charset="0"/>
                <a:cs typeface="Arial" panose="020B0604020202020204" pitchFamily="34" charset="0"/>
              </a:rPr>
              <a:t> el </a:t>
            </a:r>
            <a:r>
              <a:rPr lang="en-US" sz="3200" b="1" dirty="0" err="1">
                <a:solidFill>
                  <a:srgbClr val="1969B5"/>
                </a:solidFill>
                <a:latin typeface="Arial" panose="020B0604020202020204" pitchFamily="34" charset="0"/>
                <a:cs typeface="Arial" panose="020B0604020202020204" pitchFamily="34" charset="0"/>
              </a:rPr>
              <a:t>estado</a:t>
            </a:r>
            <a:r>
              <a:rPr lang="en-US" sz="3200" b="1" dirty="0">
                <a:solidFill>
                  <a:srgbClr val="1969B5"/>
                </a:solidFill>
                <a:latin typeface="Arial" panose="020B0604020202020204" pitchFamily="34" charset="0"/>
                <a:cs typeface="Arial" panose="020B0604020202020204" pitchFamily="34" charset="0"/>
              </a:rPr>
              <a:t> </a:t>
            </a:r>
            <a:r>
              <a:rPr lang="en-US" sz="3200" b="1" dirty="0" err="1">
                <a:solidFill>
                  <a:srgbClr val="1969B5"/>
                </a:solidFill>
                <a:latin typeface="Arial" panose="020B0604020202020204" pitchFamily="34" charset="0"/>
                <a:cs typeface="Arial" panose="020B0604020202020204" pitchFamily="34" charset="0"/>
              </a:rPr>
              <a:t>crítico</a:t>
            </a:r>
            <a:endParaRPr lang="en-US" sz="2800" b="1" kern="0" dirty="0">
              <a:solidFill>
                <a:srgbClr val="595959"/>
              </a:solidFill>
              <a:latin typeface="Arial" panose="020B0604020202020204" pitchFamily="34" charset="0"/>
              <a:cs typeface="Arial" panose="020B0604020202020204" pitchFamily="34" charset="0"/>
            </a:endParaRPr>
          </a:p>
        </p:txBody>
      </p:sp>
      <p:sp>
        <p:nvSpPr>
          <p:cNvPr id="8" name="TextBox 7"/>
          <p:cNvSpPr txBox="1"/>
          <p:nvPr/>
        </p:nvSpPr>
        <p:spPr>
          <a:xfrm>
            <a:off x="4330458" y="5624424"/>
            <a:ext cx="3886200" cy="400110"/>
          </a:xfrm>
          <a:prstGeom prst="rect">
            <a:avLst/>
          </a:prstGeom>
          <a:noFill/>
        </p:spPr>
        <p:txBody>
          <a:bodyPr wrap="square" rtlCol="0">
            <a:spAutoFit/>
          </a:bodyPr>
          <a:lstStyle/>
          <a:p>
            <a:pPr algn="ctr"/>
            <a:r>
              <a:rPr lang="es-ES_tradnl" sz="2000" dirty="0">
                <a:solidFill>
                  <a:srgbClr val="185BA1"/>
                </a:solidFill>
                <a:latin typeface="Arial" panose="020B0604020202020204" pitchFamily="34" charset="0"/>
                <a:cs typeface="Arial" panose="020B0604020202020204" pitchFamily="34" charset="0"/>
              </a:rPr>
              <a:t>Día</a:t>
            </a:r>
          </a:p>
        </p:txBody>
      </p:sp>
      <p:sp>
        <p:nvSpPr>
          <p:cNvPr id="10" name="TextBox 9"/>
          <p:cNvSpPr txBox="1"/>
          <p:nvPr/>
        </p:nvSpPr>
        <p:spPr>
          <a:xfrm rot="16200000">
            <a:off x="637116" y="3243859"/>
            <a:ext cx="3810000" cy="646331"/>
          </a:xfrm>
          <a:prstGeom prst="rect">
            <a:avLst/>
          </a:prstGeom>
          <a:noFill/>
        </p:spPr>
        <p:txBody>
          <a:bodyPr wrap="square" rtlCol="0">
            <a:spAutoFit/>
          </a:bodyPr>
          <a:lstStyle/>
          <a:p>
            <a:pPr algn="ctr"/>
            <a:r>
              <a:rPr lang="es-ES_tradnl" dirty="0">
                <a:solidFill>
                  <a:srgbClr val="185BA1"/>
                </a:solidFill>
                <a:latin typeface="Arial" panose="020B0604020202020204" pitchFamily="34" charset="0"/>
                <a:cs typeface="Arial" panose="020B0604020202020204" pitchFamily="34" charset="0"/>
              </a:rPr>
              <a:t>Excreción de nitrógeno (</a:t>
            </a:r>
            <a:r>
              <a:rPr lang="es-ES_tradnl" dirty="0" err="1">
                <a:solidFill>
                  <a:srgbClr val="185BA1"/>
                </a:solidFill>
                <a:latin typeface="Arial" panose="020B0604020202020204" pitchFamily="34" charset="0"/>
                <a:cs typeface="Arial" panose="020B0604020202020204" pitchFamily="34" charset="0"/>
              </a:rPr>
              <a:t>g</a:t>
            </a:r>
            <a:r>
              <a:rPr lang="es-ES_tradnl" dirty="0">
                <a:solidFill>
                  <a:srgbClr val="185BA1"/>
                </a:solidFill>
                <a:latin typeface="Arial" panose="020B0604020202020204" pitchFamily="34" charset="0"/>
                <a:cs typeface="Arial" panose="020B0604020202020204" pitchFamily="34" charset="0"/>
              </a:rPr>
              <a:t>/día)</a:t>
            </a:r>
          </a:p>
          <a:p>
            <a:pPr algn="ctr"/>
            <a:endParaRPr lang="es-ES_tradnl" dirty="0">
              <a:solidFill>
                <a:srgbClr val="185BA1"/>
              </a:solidFill>
              <a:latin typeface="Arial" panose="020B0604020202020204" pitchFamily="34" charset="0"/>
              <a:cs typeface="Arial" panose="020B0604020202020204" pitchFamily="34" charset="0"/>
            </a:endParaRPr>
          </a:p>
        </p:txBody>
      </p:sp>
      <p:pic>
        <p:nvPicPr>
          <p:cNvPr id="9" name="Picture 8" descr="DIAP-20.jpg"/>
          <p:cNvPicPr>
            <a:picLocks noChangeAspect="1"/>
          </p:cNvPicPr>
          <p:nvPr/>
        </p:nvPicPr>
        <p:blipFill>
          <a:blip r:embed="rId3"/>
          <a:stretch>
            <a:fillRect/>
          </a:stretch>
        </p:blipFill>
        <p:spPr>
          <a:xfrm>
            <a:off x="2806459" y="1566774"/>
            <a:ext cx="6786287" cy="4050792"/>
          </a:xfrm>
          <a:prstGeom prst="rect">
            <a:avLst/>
          </a:prstGeom>
          <a:ln>
            <a:solidFill>
              <a:srgbClr val="1D68B4"/>
            </a:solidFill>
          </a:ln>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
          <p:cNvGrpSpPr>
            <a:grpSpLocks/>
          </p:cNvGrpSpPr>
          <p:nvPr/>
        </p:nvGrpSpPr>
        <p:grpSpPr bwMode="auto">
          <a:xfrm>
            <a:off x="2658733" y="2365767"/>
            <a:ext cx="4529190" cy="3363416"/>
            <a:chOff x="1908175" y="1880218"/>
            <a:chExt cx="5487988" cy="4389437"/>
          </a:xfrm>
        </p:grpSpPr>
        <p:pic>
          <p:nvPicPr>
            <p:cNvPr id="5" name="Picture 4" descr="C:\Meus documentos\Bel\Aula\DesnutPerdaMusc1298.jpg"/>
            <p:cNvPicPr>
              <a:picLocks noChangeAspect="1" noChangeArrowheads="1"/>
            </p:cNvPicPr>
            <p:nvPr/>
          </p:nvPicPr>
          <p:blipFill>
            <a:blip r:embed="rId3"/>
            <a:srcRect/>
            <a:stretch>
              <a:fillRect/>
            </a:stretch>
          </p:blipFill>
          <p:spPr bwMode="auto">
            <a:xfrm>
              <a:off x="1908175" y="1880218"/>
              <a:ext cx="5487988" cy="4389437"/>
            </a:xfrm>
            <a:prstGeom prst="rect">
              <a:avLst/>
            </a:prstGeom>
            <a:noFill/>
            <a:ln w="9525">
              <a:noFill/>
              <a:miter lim="800000"/>
              <a:headEnd/>
              <a:tailEnd/>
            </a:ln>
          </p:spPr>
        </p:pic>
        <p:sp>
          <p:nvSpPr>
            <p:cNvPr id="6" name="TextBox 3"/>
            <p:cNvSpPr txBox="1">
              <a:spLocks noChangeArrowheads="1"/>
            </p:cNvSpPr>
            <p:nvPr/>
          </p:nvSpPr>
          <p:spPr bwMode="auto">
            <a:xfrm>
              <a:off x="2599237" y="1880218"/>
              <a:ext cx="1250937" cy="757149"/>
            </a:xfrm>
            <a:prstGeom prst="rect">
              <a:avLst/>
            </a:prstGeom>
            <a:solidFill>
              <a:schemeClr val="tx1"/>
            </a:solidFill>
            <a:ln w="9525">
              <a:noFill/>
              <a:miter lim="800000"/>
              <a:headEnd/>
              <a:tailEnd/>
            </a:ln>
          </p:spPr>
          <p:txBody>
            <a:bodyPr wrap="square">
              <a:prstTxWarp prst="textNoShape">
                <a:avLst/>
              </a:prstTxWarp>
              <a:spAutoFit/>
            </a:bodyPr>
            <a:lstStyle/>
            <a:p>
              <a:endParaRPr lang="en-US"/>
            </a:p>
          </p:txBody>
        </p:sp>
      </p:grpSp>
      <p:sp>
        <p:nvSpPr>
          <p:cNvPr id="7" name="TextBox 6"/>
          <p:cNvSpPr txBox="1">
            <a:spLocks noChangeArrowheads="1"/>
          </p:cNvSpPr>
          <p:nvPr/>
        </p:nvSpPr>
        <p:spPr bwMode="auto">
          <a:xfrm>
            <a:off x="7702310" y="2824301"/>
            <a:ext cx="2977192" cy="2677656"/>
          </a:xfrm>
          <a:prstGeom prst="rect">
            <a:avLst/>
          </a:prstGeom>
          <a:noFill/>
          <a:ln w="9525">
            <a:noFill/>
            <a:miter lim="800000"/>
            <a:headEnd/>
            <a:tailEnd/>
          </a:ln>
        </p:spPr>
        <p:txBody>
          <a:bodyPr wrap="square">
            <a:prstTxWarp prst="textNoShape">
              <a:avLst/>
            </a:prstTxWarp>
            <a:spAutoFit/>
          </a:bodyPr>
          <a:lstStyle/>
          <a:p>
            <a:r>
              <a:rPr lang="en-US" sz="2400" dirty="0">
                <a:solidFill>
                  <a:srgbClr val="1D68B4"/>
                </a:solidFill>
                <a:latin typeface="Arial" panose="020B0604020202020204" pitchFamily="34" charset="0"/>
                <a:cs typeface="Arial" panose="020B0604020202020204" pitchFamily="34" charset="0"/>
              </a:rPr>
              <a:t>La </a:t>
            </a:r>
            <a:r>
              <a:rPr lang="en-US" sz="2400" dirty="0" err="1">
                <a:solidFill>
                  <a:srgbClr val="1D68B4"/>
                </a:solidFill>
                <a:latin typeface="Arial" panose="020B0604020202020204" pitchFamily="34" charset="0"/>
                <a:cs typeface="Arial" panose="020B0604020202020204" pitchFamily="34" charset="0"/>
              </a:rPr>
              <a:t>pérdida</a:t>
            </a:r>
            <a:r>
              <a:rPr lang="en-US" sz="2400" dirty="0">
                <a:solidFill>
                  <a:srgbClr val="1D68B4"/>
                </a:solidFill>
                <a:latin typeface="Arial" panose="020B0604020202020204" pitchFamily="34" charset="0"/>
                <a:cs typeface="Arial" panose="020B0604020202020204" pitchFamily="34" charset="0"/>
              </a:rPr>
              <a:t> de </a:t>
            </a:r>
            <a:r>
              <a:rPr lang="en-US" sz="2400" dirty="0" err="1">
                <a:solidFill>
                  <a:srgbClr val="1D68B4"/>
                </a:solidFill>
                <a:latin typeface="Arial" panose="020B0604020202020204" pitchFamily="34" charset="0"/>
                <a:cs typeface="Arial" panose="020B0604020202020204" pitchFamily="34" charset="0"/>
              </a:rPr>
              <a:t>masa</a:t>
            </a:r>
            <a:r>
              <a:rPr lang="en-US" sz="2400" dirty="0">
                <a:solidFill>
                  <a:srgbClr val="1D68B4"/>
                </a:solidFill>
                <a:latin typeface="Arial" panose="020B0604020202020204" pitchFamily="34" charset="0"/>
                <a:cs typeface="Arial" panose="020B0604020202020204" pitchFamily="34" charset="0"/>
              </a:rPr>
              <a:t> corporal </a:t>
            </a:r>
            <a:r>
              <a:rPr lang="en-US" sz="2400" dirty="0" err="1">
                <a:solidFill>
                  <a:srgbClr val="1D68B4"/>
                </a:solidFill>
                <a:latin typeface="Arial" panose="020B0604020202020204" pitchFamily="34" charset="0"/>
                <a:cs typeface="Arial" panose="020B0604020202020204" pitchFamily="34" charset="0"/>
              </a:rPr>
              <a:t>magra</a:t>
            </a:r>
            <a:r>
              <a:rPr lang="en-US" sz="2400" dirty="0">
                <a:solidFill>
                  <a:srgbClr val="1D68B4"/>
                </a:solidFill>
                <a:latin typeface="Arial" panose="020B0604020202020204" pitchFamily="34" charset="0"/>
                <a:cs typeface="Arial" panose="020B0604020202020204" pitchFamily="34" charset="0"/>
              </a:rPr>
              <a:t> se </a:t>
            </a:r>
            <a:r>
              <a:rPr lang="en-US" sz="2400" dirty="0" err="1">
                <a:solidFill>
                  <a:srgbClr val="1D68B4"/>
                </a:solidFill>
                <a:latin typeface="Arial" panose="020B0604020202020204" pitchFamily="34" charset="0"/>
                <a:cs typeface="Arial" panose="020B0604020202020204" pitchFamily="34" charset="0"/>
              </a:rPr>
              <a:t>acelera</a:t>
            </a:r>
            <a:r>
              <a:rPr lang="en-US" sz="2400" dirty="0">
                <a:solidFill>
                  <a:srgbClr val="1D68B4"/>
                </a:solidFill>
                <a:latin typeface="Arial" panose="020B0604020202020204" pitchFamily="34" charset="0"/>
                <a:cs typeface="Arial" panose="020B0604020202020204" pitchFamily="34" charset="0"/>
              </a:rPr>
              <a:t> </a:t>
            </a:r>
            <a:r>
              <a:rPr lang="en-US" sz="2400" dirty="0" err="1">
                <a:solidFill>
                  <a:srgbClr val="1D68B4"/>
                </a:solidFill>
                <a:latin typeface="Arial" panose="020B0604020202020204" pitchFamily="34" charset="0"/>
                <a:cs typeface="Arial" panose="020B0604020202020204" pitchFamily="34" charset="0"/>
              </a:rPr>
              <a:t>durante</a:t>
            </a:r>
            <a:r>
              <a:rPr lang="en-US" sz="2400" dirty="0">
                <a:solidFill>
                  <a:srgbClr val="1D68B4"/>
                </a:solidFill>
                <a:latin typeface="Arial" panose="020B0604020202020204" pitchFamily="34" charset="0"/>
                <a:cs typeface="Arial" panose="020B0604020202020204" pitchFamily="34" charset="0"/>
              </a:rPr>
              <a:t> </a:t>
            </a:r>
            <a:r>
              <a:rPr lang="en-US" sz="2400" dirty="0" err="1">
                <a:solidFill>
                  <a:srgbClr val="1D68B4"/>
                </a:solidFill>
                <a:latin typeface="Arial" panose="020B0604020202020204" pitchFamily="34" charset="0"/>
                <a:cs typeface="Arial" panose="020B0604020202020204" pitchFamily="34" charset="0"/>
              </a:rPr>
              <a:t>las</a:t>
            </a:r>
            <a:r>
              <a:rPr lang="en-US" sz="2400" dirty="0">
                <a:solidFill>
                  <a:srgbClr val="1D68B4"/>
                </a:solidFill>
                <a:latin typeface="Arial" panose="020B0604020202020204" pitchFamily="34" charset="0"/>
                <a:cs typeface="Arial" panose="020B0604020202020204" pitchFamily="34" charset="0"/>
              </a:rPr>
              <a:t> </a:t>
            </a:r>
            <a:r>
              <a:rPr lang="en-US" sz="2400" dirty="0" err="1">
                <a:solidFill>
                  <a:srgbClr val="1D68B4"/>
                </a:solidFill>
                <a:latin typeface="Arial" panose="020B0604020202020204" pitchFamily="34" charset="0"/>
                <a:cs typeface="Arial" panose="020B0604020202020204" pitchFamily="34" charset="0"/>
              </a:rPr>
              <a:t>enfermedades</a:t>
            </a:r>
            <a:r>
              <a:rPr lang="en-US" sz="2400" dirty="0">
                <a:solidFill>
                  <a:srgbClr val="1D68B4"/>
                </a:solidFill>
                <a:latin typeface="Arial" panose="020B0604020202020204" pitchFamily="34" charset="0"/>
                <a:cs typeface="Arial" panose="020B0604020202020204" pitchFamily="34" charset="0"/>
              </a:rPr>
              <a:t> </a:t>
            </a:r>
            <a:r>
              <a:rPr lang="en-US" sz="2400" dirty="0" err="1">
                <a:solidFill>
                  <a:srgbClr val="1D68B4"/>
                </a:solidFill>
                <a:latin typeface="Arial" panose="020B0604020202020204" pitchFamily="34" charset="0"/>
                <a:cs typeface="Arial" panose="020B0604020202020204" pitchFamily="34" charset="0"/>
              </a:rPr>
              <a:t>críticas </a:t>
            </a:r>
            <a:r>
              <a:rPr lang="es-ES_tradnl" sz="2400" dirty="0">
                <a:solidFill>
                  <a:srgbClr val="1D68B4"/>
                </a:solidFill>
                <a:latin typeface="Arial" panose="020B0604020202020204" pitchFamily="34" charset="0"/>
                <a:cs typeface="Arial" panose="020B0604020202020204" pitchFamily="34" charset="0"/>
              </a:rPr>
              <a:t>y es más acentuado en el adulto mayor.</a:t>
            </a:r>
            <a:endParaRPr lang="en-US" sz="2400" dirty="0">
              <a:solidFill>
                <a:srgbClr val="1D68B4"/>
              </a:solidFill>
              <a:latin typeface="Arial" panose="020B0604020202020204" pitchFamily="34" charset="0"/>
              <a:cs typeface="Arial" panose="020B0604020202020204" pitchFamily="34" charset="0"/>
            </a:endParaRPr>
          </a:p>
        </p:txBody>
      </p:sp>
      <p:sp>
        <p:nvSpPr>
          <p:cNvPr id="8" name="Rectangle 2"/>
          <p:cNvSpPr txBox="1">
            <a:spLocks noChangeArrowheads="1"/>
          </p:cNvSpPr>
          <p:nvPr/>
        </p:nvSpPr>
        <p:spPr bwMode="auto">
          <a:xfrm>
            <a:off x="2044999" y="406271"/>
            <a:ext cx="8085468" cy="12160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3200" b="1" dirty="0">
                <a:solidFill>
                  <a:srgbClr val="185BA1"/>
                </a:solidFill>
                <a:latin typeface="Arial" panose="020B0604020202020204" pitchFamily="34" charset="0"/>
                <a:cs typeface="Arial" panose="020B0604020202020204" pitchFamily="34" charset="0"/>
              </a:rPr>
              <a:t>¡Los </a:t>
            </a:r>
            <a:r>
              <a:rPr lang="en-US" sz="3200" b="1" dirty="0" err="1">
                <a:solidFill>
                  <a:srgbClr val="185BA1"/>
                </a:solidFill>
                <a:latin typeface="Arial" panose="020B0604020202020204" pitchFamily="34" charset="0"/>
                <a:cs typeface="Arial" panose="020B0604020202020204" pitchFamily="34" charset="0"/>
              </a:rPr>
              <a:t>pacientes</a:t>
            </a:r>
            <a:r>
              <a:rPr lang="en-US" sz="3200" b="1" dirty="0">
                <a:solidFill>
                  <a:srgbClr val="185BA1"/>
                </a:solidFill>
                <a:latin typeface="Arial" panose="020B0604020202020204" pitchFamily="34" charset="0"/>
                <a:cs typeface="Arial" panose="020B0604020202020204" pitchFamily="34" charset="0"/>
              </a:rPr>
              <a:t> con </a:t>
            </a:r>
            <a:r>
              <a:rPr lang="en-US" sz="3200" b="1" dirty="0" err="1">
                <a:solidFill>
                  <a:srgbClr val="185BA1"/>
                </a:solidFill>
                <a:latin typeface="Arial" panose="020B0604020202020204" pitchFamily="34" charset="0"/>
                <a:cs typeface="Arial" panose="020B0604020202020204" pitchFamily="34" charset="0"/>
              </a:rPr>
              <a:t>enfermedades</a:t>
            </a:r>
            <a:r>
              <a:rPr lang="en-US" sz="3200" b="1" dirty="0">
                <a:solidFill>
                  <a:srgbClr val="185BA1"/>
                </a:solidFill>
                <a:latin typeface="Arial" panose="020B0604020202020204" pitchFamily="34" charset="0"/>
                <a:cs typeface="Arial" panose="020B0604020202020204" pitchFamily="34" charset="0"/>
              </a:rPr>
              <a:t> </a:t>
            </a:r>
            <a:r>
              <a:rPr lang="en-US" sz="3200" b="1" dirty="0" err="1">
                <a:solidFill>
                  <a:srgbClr val="185BA1"/>
                </a:solidFill>
                <a:latin typeface="Arial" panose="020B0604020202020204" pitchFamily="34" charset="0"/>
                <a:cs typeface="Arial" panose="020B0604020202020204" pitchFamily="34" charset="0"/>
              </a:rPr>
              <a:t>críticas</a:t>
            </a:r>
            <a:r>
              <a:rPr lang="en-US" sz="3200" b="1" dirty="0">
                <a:solidFill>
                  <a:srgbClr val="185BA1"/>
                </a:solidFill>
                <a:latin typeface="Arial" panose="020B0604020202020204" pitchFamily="34" charset="0"/>
                <a:cs typeface="Arial" panose="020B0604020202020204" pitchFamily="34" charset="0"/>
              </a:rPr>
              <a:t> </a:t>
            </a:r>
            <a:r>
              <a:rPr lang="en-US" sz="3200" b="1" dirty="0" err="1">
                <a:solidFill>
                  <a:srgbClr val="185BA1"/>
                </a:solidFill>
                <a:latin typeface="Arial" panose="020B0604020202020204" pitchFamily="34" charset="0"/>
                <a:cs typeface="Arial" panose="020B0604020202020204" pitchFamily="34" charset="0"/>
              </a:rPr>
              <a:t>pueden</a:t>
            </a:r>
            <a:r>
              <a:rPr lang="en-US" sz="3200" b="1" dirty="0">
                <a:solidFill>
                  <a:srgbClr val="185BA1"/>
                </a:solidFill>
                <a:latin typeface="Arial" panose="020B0604020202020204" pitchFamily="34" charset="0"/>
                <a:cs typeface="Arial" panose="020B0604020202020204" pitchFamily="34" charset="0"/>
              </a:rPr>
              <a:t> </a:t>
            </a:r>
            <a:r>
              <a:rPr lang="en-US" sz="3200" b="1" dirty="0" err="1">
                <a:solidFill>
                  <a:srgbClr val="185BA1"/>
                </a:solidFill>
                <a:latin typeface="Arial" panose="020B0604020202020204" pitchFamily="34" charset="0"/>
                <a:cs typeface="Arial" panose="020B0604020202020204" pitchFamily="34" charset="0"/>
              </a:rPr>
              <a:t>perder</a:t>
            </a:r>
            <a:r>
              <a:rPr lang="en-US" sz="3200" b="1" dirty="0">
                <a:solidFill>
                  <a:srgbClr val="185BA1"/>
                </a:solidFill>
                <a:latin typeface="Arial" panose="020B0604020202020204" pitchFamily="34" charset="0"/>
                <a:cs typeface="Arial" panose="020B0604020202020204" pitchFamily="34" charset="0"/>
              </a:rPr>
              <a:t> hasta 1 kg de masa corporal </a:t>
            </a:r>
            <a:r>
              <a:rPr lang="en-US" sz="3200" b="1" dirty="0" err="1">
                <a:solidFill>
                  <a:srgbClr val="185BA1"/>
                </a:solidFill>
                <a:latin typeface="Arial" panose="020B0604020202020204" pitchFamily="34" charset="0"/>
                <a:cs typeface="Arial" panose="020B0604020202020204" pitchFamily="34" charset="0"/>
              </a:rPr>
              <a:t>magra</a:t>
            </a:r>
            <a:r>
              <a:rPr lang="en-US" sz="3200" b="1" dirty="0">
                <a:solidFill>
                  <a:srgbClr val="185BA1"/>
                </a:solidFill>
                <a:latin typeface="Arial" panose="020B0604020202020204" pitchFamily="34" charset="0"/>
                <a:cs typeface="Arial" panose="020B0604020202020204" pitchFamily="34" charset="0"/>
              </a:rPr>
              <a:t> </a:t>
            </a:r>
            <a:r>
              <a:rPr lang="en-US" sz="3200" b="1" dirty="0" err="1">
                <a:solidFill>
                  <a:srgbClr val="185BA1"/>
                </a:solidFill>
                <a:latin typeface="Arial" panose="020B0604020202020204" pitchFamily="34" charset="0"/>
                <a:cs typeface="Arial" panose="020B0604020202020204" pitchFamily="34" charset="0"/>
              </a:rPr>
              <a:t>en</a:t>
            </a:r>
            <a:r>
              <a:rPr lang="en-US" sz="3200" b="1" dirty="0">
                <a:solidFill>
                  <a:srgbClr val="185BA1"/>
                </a:solidFill>
                <a:latin typeface="Arial" panose="020B0604020202020204" pitchFamily="34" charset="0"/>
                <a:cs typeface="Arial" panose="020B0604020202020204" pitchFamily="34" charset="0"/>
              </a:rPr>
              <a:t> 3 </a:t>
            </a:r>
            <a:r>
              <a:rPr lang="en-US" sz="3200" b="1" dirty="0" err="1">
                <a:solidFill>
                  <a:srgbClr val="185BA1"/>
                </a:solidFill>
                <a:latin typeface="Arial" panose="020B0604020202020204" pitchFamily="34" charset="0"/>
                <a:cs typeface="Arial" panose="020B0604020202020204" pitchFamily="34" charset="0"/>
              </a:rPr>
              <a:t>días</a:t>
            </a:r>
            <a:r>
              <a:rPr lang="en-US" sz="3200" b="1" dirty="0">
                <a:solidFill>
                  <a:srgbClr val="185BA1"/>
                </a:solidFill>
                <a:latin typeface="Arial" panose="020B0604020202020204" pitchFamily="34" charset="0"/>
                <a:cs typeface="Arial" panose="020B0604020202020204" pitchFamily="34" charset="0"/>
              </a:rPr>
              <a:t>!</a:t>
            </a:r>
            <a:endParaRPr lang="en-US" sz="2800" b="1" kern="0" dirty="0">
              <a:solidFill>
                <a:srgbClr val="185BA1"/>
              </a:solidFill>
              <a:latin typeface="Arial" panose="020B0604020202020204" pitchFamily="34" charset="0"/>
              <a:cs typeface="Arial" panose="020B0604020202020204" pitchFamily="34" charset="0"/>
            </a:endParaRPr>
          </a:p>
        </p:txBody>
      </p:sp>
      <p:sp>
        <p:nvSpPr>
          <p:cNvPr id="9" name="TextBox 3"/>
          <p:cNvSpPr txBox="1">
            <a:spLocks noChangeArrowheads="1"/>
          </p:cNvSpPr>
          <p:nvPr/>
        </p:nvSpPr>
        <p:spPr bwMode="auto">
          <a:xfrm>
            <a:off x="2585581" y="5811010"/>
            <a:ext cx="6858000" cy="246221"/>
          </a:xfrm>
          <a:prstGeom prst="rect">
            <a:avLst/>
          </a:prstGeom>
          <a:noFill/>
          <a:ln w="9525">
            <a:noFill/>
            <a:miter lim="800000"/>
            <a:headEnd/>
            <a:tailEnd/>
          </a:ln>
        </p:spPr>
        <p:txBody>
          <a:bodyPr wrap="square">
            <a:prstTxWarp prst="textNoShape">
              <a:avLst/>
            </a:prstTxWarp>
            <a:spAutoFit/>
          </a:bodyPr>
          <a:lstStyle/>
          <a:p>
            <a:pPr>
              <a:spcBef>
                <a:spcPct val="30000"/>
              </a:spcBef>
              <a:buClrTx/>
              <a:defRPr/>
            </a:pPr>
            <a:r>
              <a:rPr lang="en-US" sz="1000" i="1" dirty="0" err="1">
                <a:solidFill>
                  <a:srgbClr val="1D68B4"/>
                </a:solidFill>
                <a:latin typeface="Arial" panose="020B0604020202020204" pitchFamily="34" charset="0"/>
                <a:ea typeface="ヒラギノ角ゴ Pro W3" pitchFamily="126" charset="-128"/>
                <a:cs typeface="Arial" panose="020B0604020202020204" pitchFamily="34" charset="0"/>
              </a:rPr>
              <a:t>Paddon</a:t>
            </a:r>
            <a:r>
              <a:rPr lang="en-US" sz="1000" i="1" dirty="0">
                <a:solidFill>
                  <a:srgbClr val="1D68B4"/>
                </a:solidFill>
                <a:latin typeface="Arial" panose="020B0604020202020204" pitchFamily="34" charset="0"/>
                <a:ea typeface="ヒラギノ角ゴ Pro W3" pitchFamily="126" charset="-128"/>
                <a:cs typeface="Arial" panose="020B0604020202020204" pitchFamily="34" charset="0"/>
              </a:rPr>
              <a:t>-Jones D, et al. J </a:t>
            </a:r>
            <a:r>
              <a:rPr lang="en-US" sz="1000" i="1" dirty="0" err="1">
                <a:solidFill>
                  <a:srgbClr val="1D68B4"/>
                </a:solidFill>
                <a:latin typeface="Arial" panose="020B0604020202020204" pitchFamily="34" charset="0"/>
                <a:ea typeface="ヒラギノ角ゴ Pro W3" pitchFamily="126" charset="-128"/>
                <a:cs typeface="Arial" panose="020B0604020202020204" pitchFamily="34" charset="0"/>
              </a:rPr>
              <a:t>Clin</a:t>
            </a:r>
            <a:r>
              <a:rPr lang="en-US" sz="1000" i="1" dirty="0">
                <a:solidFill>
                  <a:srgbClr val="1D68B4"/>
                </a:solidFill>
                <a:latin typeface="Arial" panose="020B0604020202020204" pitchFamily="34" charset="0"/>
                <a:ea typeface="ヒラギノ角ゴ Pro W3" pitchFamily="126" charset="-128"/>
                <a:cs typeface="Arial" panose="020B0604020202020204" pitchFamily="34" charset="0"/>
              </a:rPr>
              <a:t> </a:t>
            </a:r>
            <a:r>
              <a:rPr lang="en-US" sz="1000" i="1" dirty="0" err="1">
                <a:solidFill>
                  <a:srgbClr val="1D68B4"/>
                </a:solidFill>
                <a:latin typeface="Arial" panose="020B0604020202020204" pitchFamily="34" charset="0"/>
                <a:ea typeface="ヒラギノ角ゴ Pro W3" pitchFamily="126" charset="-128"/>
                <a:cs typeface="Arial" panose="020B0604020202020204" pitchFamily="34" charset="0"/>
              </a:rPr>
              <a:t>Endocrinol</a:t>
            </a:r>
            <a:r>
              <a:rPr lang="en-US" sz="1000" i="1" dirty="0">
                <a:solidFill>
                  <a:srgbClr val="1D68B4"/>
                </a:solidFill>
                <a:latin typeface="Arial" panose="020B0604020202020204" pitchFamily="34" charset="0"/>
                <a:ea typeface="ヒラギノ角ゴ Pro W3" pitchFamily="126" charset="-128"/>
                <a:cs typeface="Arial" panose="020B0604020202020204" pitchFamily="34" charset="0"/>
              </a:rPr>
              <a:t> </a:t>
            </a:r>
            <a:r>
              <a:rPr lang="en-US" sz="1000" i="1" dirty="0" err="1">
                <a:solidFill>
                  <a:srgbClr val="1D68B4"/>
                </a:solidFill>
                <a:latin typeface="Arial" panose="020B0604020202020204" pitchFamily="34" charset="0"/>
                <a:ea typeface="ヒラギノ角ゴ Pro W3" pitchFamily="126" charset="-128"/>
                <a:cs typeface="Arial" panose="020B0604020202020204" pitchFamily="34" charset="0"/>
              </a:rPr>
              <a:t>Metab</a:t>
            </a:r>
            <a:r>
              <a:rPr lang="en-US" sz="1000" i="1" dirty="0">
                <a:solidFill>
                  <a:srgbClr val="1D68B4"/>
                </a:solidFill>
                <a:latin typeface="Arial" panose="020B0604020202020204" pitchFamily="34" charset="0"/>
                <a:ea typeface="ヒラギノ角ゴ Pro W3" pitchFamily="126" charset="-128"/>
                <a:cs typeface="Arial" panose="020B0604020202020204" pitchFamily="34" charset="0"/>
              </a:rPr>
              <a:t>. 2006;91:4836-4841.</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3"/>
          <p:cNvGraphicFramePr>
            <a:graphicFrameLocks noGrp="1"/>
          </p:cNvGraphicFramePr>
          <p:nvPr>
            <p:extLst>
              <p:ext uri="{D42A27DB-BD31-4B8C-83A1-F6EECF244321}">
                <p14:modId xmlns:p14="http://schemas.microsoft.com/office/powerpoint/2010/main" val="159786638"/>
              </p:ext>
            </p:extLst>
          </p:nvPr>
        </p:nvGraphicFramePr>
        <p:xfrm>
          <a:off x="2692158" y="1999533"/>
          <a:ext cx="6781800" cy="3949042"/>
        </p:xfrm>
        <a:graphic>
          <a:graphicData uri="http://schemas.openxmlformats.org/drawingml/2006/table">
            <a:tbl>
              <a:tblPr/>
              <a:tblGrid>
                <a:gridCol w="1442936">
                  <a:extLst>
                    <a:ext uri="{9D8B030D-6E8A-4147-A177-3AD203B41FA5}">
                      <a16:colId xmlns:a16="http://schemas.microsoft.com/office/drawing/2014/main" val="20000"/>
                    </a:ext>
                  </a:extLst>
                </a:gridCol>
                <a:gridCol w="3823781">
                  <a:extLst>
                    <a:ext uri="{9D8B030D-6E8A-4147-A177-3AD203B41FA5}">
                      <a16:colId xmlns:a16="http://schemas.microsoft.com/office/drawing/2014/main" val="20001"/>
                    </a:ext>
                  </a:extLst>
                </a:gridCol>
                <a:gridCol w="1515083">
                  <a:extLst>
                    <a:ext uri="{9D8B030D-6E8A-4147-A177-3AD203B41FA5}">
                      <a16:colId xmlns:a16="http://schemas.microsoft.com/office/drawing/2014/main" val="20002"/>
                    </a:ext>
                  </a:extLst>
                </a:gridCol>
              </a:tblGrid>
              <a:tr h="765036">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 typeface="Times" charset="0"/>
                        <a:buNone/>
                        <a:tabLst/>
                      </a:pPr>
                      <a:r>
                        <a:rPr kumimoji="0" lang="es-CO" sz="2000" b="0" i="0" u="none" strike="noStrike" cap="none" normalizeH="0" baseline="0" noProof="0" dirty="0">
                          <a:ln>
                            <a:noFill/>
                          </a:ln>
                          <a:solidFill>
                            <a:schemeClr val="bg1"/>
                          </a:solidFill>
                          <a:effectLst/>
                          <a:latin typeface="Arial" panose="020B0604020202020204" pitchFamily="34" charset="0"/>
                          <a:ea typeface="ヒラギノ角ゴ Pro W3" charset="-128"/>
                          <a:cs typeface="Arial" panose="020B0604020202020204" pitchFamily="34" charset="0"/>
                        </a:rPr>
                        <a:t>Pérdida</a:t>
                      </a:r>
                    </a:p>
                    <a:p>
                      <a:pPr marL="0" marR="0" lvl="0" indent="0" algn="ctr" defTabSz="914400" rtl="0" eaLnBrk="0" fontAlgn="base" latinLnBrk="0" hangingPunct="0">
                        <a:lnSpc>
                          <a:spcPct val="100000"/>
                        </a:lnSpc>
                        <a:spcBef>
                          <a:spcPct val="20000"/>
                        </a:spcBef>
                        <a:spcAft>
                          <a:spcPct val="0"/>
                        </a:spcAft>
                        <a:buClr>
                          <a:schemeClr val="accent2"/>
                        </a:buClr>
                        <a:buSzTx/>
                        <a:buFont typeface="Times" charset="0"/>
                        <a:buNone/>
                        <a:tabLst/>
                      </a:pPr>
                      <a:r>
                        <a:rPr kumimoji="0" lang="es-CO" sz="2000" b="0" i="0" u="none" strike="noStrike" cap="none" normalizeH="0" baseline="0" noProof="0" dirty="0">
                          <a:ln>
                            <a:noFill/>
                          </a:ln>
                          <a:solidFill>
                            <a:schemeClr val="bg1"/>
                          </a:solidFill>
                          <a:effectLst/>
                          <a:latin typeface="Arial" panose="020B0604020202020204" pitchFamily="34" charset="0"/>
                          <a:ea typeface="ヒラギノ角ゴ Pro W3" charset="-128"/>
                          <a:cs typeface="Arial" panose="020B0604020202020204" pitchFamily="34" charset="0"/>
                        </a:rPr>
                        <a:t>de masa</a:t>
                      </a:r>
                    </a:p>
                  </a:txBody>
                  <a:tcPr marL="81815" marR="81815" marT="40907" marB="40907"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rgbClr val="1D68B4"/>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 typeface="Times" charset="0"/>
                        <a:buNone/>
                        <a:tabLst/>
                      </a:pPr>
                      <a:r>
                        <a:rPr kumimoji="0" lang="es-CO" sz="2000" b="0" i="0" u="none" strike="noStrike" cap="none" normalizeH="0" baseline="0" noProof="0" dirty="0">
                          <a:ln>
                            <a:noFill/>
                          </a:ln>
                          <a:solidFill>
                            <a:schemeClr val="bg1"/>
                          </a:solidFill>
                          <a:effectLst/>
                          <a:latin typeface="Arial" panose="020B0604020202020204" pitchFamily="34" charset="0"/>
                          <a:ea typeface="ヒラギノ角ゴ Pro W3" charset="-128"/>
                          <a:cs typeface="Arial" panose="020B0604020202020204" pitchFamily="34" charset="0"/>
                        </a:rPr>
                        <a:t>Complicaciones</a:t>
                      </a:r>
                    </a:p>
                  </a:txBody>
                  <a:tcPr marL="81815" marR="81815" marT="40907" marB="40907" anchor="ctr"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rgbClr val="1D68B4"/>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 typeface="Times" charset="0"/>
                        <a:buNone/>
                        <a:tabLst/>
                      </a:pPr>
                      <a:r>
                        <a:rPr kumimoji="0" lang="es-CO" sz="2000" b="0" i="0" u="none" strike="noStrike" cap="none" normalizeH="0" baseline="0" noProof="0" dirty="0">
                          <a:ln>
                            <a:noFill/>
                          </a:ln>
                          <a:solidFill>
                            <a:schemeClr val="bg1"/>
                          </a:solidFill>
                          <a:effectLst/>
                          <a:latin typeface="Arial" panose="020B0604020202020204" pitchFamily="34" charset="0"/>
                          <a:ea typeface="ヒラギノ角ゴ Pro W3" charset="-128"/>
                          <a:cs typeface="Arial" panose="020B0604020202020204" pitchFamily="34" charset="0"/>
                        </a:rPr>
                        <a:t>Riesgo de mortalidad</a:t>
                      </a:r>
                    </a:p>
                  </a:txBody>
                  <a:tcPr marL="81815" marR="81815" marT="40907" marB="40907"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solidFill>
                      <a:srgbClr val="1D68B4"/>
                    </a:solidFill>
                  </a:tcPr>
                </a:tc>
                <a:extLst>
                  <a:ext uri="{0D108BD9-81ED-4DB2-BD59-A6C34878D82A}">
                    <a16:rowId xmlns:a16="http://schemas.microsoft.com/office/drawing/2014/main" val="10000"/>
                  </a:ext>
                </a:extLst>
              </a:tr>
              <a:tr h="749262">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 typeface="Times" charset="0"/>
                        <a:buNone/>
                        <a:tabLst/>
                      </a:pPr>
                      <a:r>
                        <a:rPr kumimoji="0" lang="es-CO" sz="2000" b="0" i="0" u="none" strike="noStrike" cap="none" normalizeH="0" baseline="0" noProof="0" dirty="0">
                          <a:ln>
                            <a:noFill/>
                          </a:ln>
                          <a:solidFill>
                            <a:srgbClr val="185BA1"/>
                          </a:solidFill>
                          <a:effectLst/>
                          <a:latin typeface="Arial" panose="020B0604020202020204" pitchFamily="34" charset="0"/>
                          <a:ea typeface="ヒラギノ角ゴ Pro W3" charset="-128"/>
                          <a:cs typeface="Arial" panose="020B0604020202020204" pitchFamily="34" charset="0"/>
                        </a:rPr>
                        <a:t>10%</a:t>
                      </a:r>
                    </a:p>
                  </a:txBody>
                  <a:tcPr marL="81815" marR="81815" marT="40907" marB="40907"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noFill/>
                  </a:tcPr>
                </a:tc>
                <a:tc>
                  <a:txBody>
                    <a:bodyPr/>
                    <a:lstStyle/>
                    <a:p>
                      <a:pPr algn="l"/>
                      <a:r>
                        <a:rPr lang="es-CO" sz="1800" kern="1200" baseline="0" noProof="0" dirty="0">
                          <a:solidFill>
                            <a:srgbClr val="185BA1"/>
                          </a:solidFill>
                          <a:latin typeface="Arial" panose="020B0604020202020204" pitchFamily="34" charset="0"/>
                          <a:ea typeface="+mn-ea"/>
                          <a:cs typeface="Arial" panose="020B0604020202020204" pitchFamily="34" charset="0"/>
                        </a:rPr>
                        <a:t>Inmunidad reducida,</a:t>
                      </a:r>
                    </a:p>
                    <a:p>
                      <a:pPr algn="l"/>
                      <a:r>
                        <a:rPr lang="es-CO" sz="1800" kern="1200" baseline="0" noProof="0" dirty="0">
                          <a:solidFill>
                            <a:srgbClr val="185BA1"/>
                          </a:solidFill>
                          <a:latin typeface="Arial" panose="020B0604020202020204" pitchFamily="34" charset="0"/>
                          <a:ea typeface="+mn-ea"/>
                          <a:cs typeface="Arial" panose="020B0604020202020204" pitchFamily="34" charset="0"/>
                        </a:rPr>
                        <a:t>aumento de infecciones</a:t>
                      </a:r>
                      <a:endParaRPr kumimoji="0" lang="es-CO" sz="2000" b="0" i="0" u="none" strike="noStrike" cap="none" normalizeH="0" baseline="0" noProof="0" dirty="0">
                        <a:ln>
                          <a:noFill/>
                        </a:ln>
                        <a:solidFill>
                          <a:srgbClr val="185BA1"/>
                        </a:solidFill>
                        <a:effectLst/>
                        <a:latin typeface="Arial" panose="020B0604020202020204" pitchFamily="34" charset="0"/>
                        <a:ea typeface="ヒラギノ角ゴ Pro W3" charset="-128"/>
                        <a:cs typeface="Arial" panose="020B0604020202020204" pitchFamily="34" charset="0"/>
                      </a:endParaRPr>
                    </a:p>
                  </a:txBody>
                  <a:tcPr marL="81815" marR="81815" marT="40907" marB="40907" anchor="ctr"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 typeface="Times" charset="0"/>
                        <a:buNone/>
                        <a:tabLst/>
                      </a:pPr>
                      <a:r>
                        <a:rPr kumimoji="0" lang="es-CO" sz="2000" b="0" i="0" u="none" strike="noStrike" cap="none" normalizeH="0" baseline="0" noProof="0" dirty="0">
                          <a:ln>
                            <a:noFill/>
                          </a:ln>
                          <a:solidFill>
                            <a:srgbClr val="185BA1"/>
                          </a:solidFill>
                          <a:effectLst/>
                          <a:latin typeface="Arial" panose="020B0604020202020204" pitchFamily="34" charset="0"/>
                          <a:ea typeface="ヒラギノ角ゴ Pro W3" charset="-128"/>
                          <a:cs typeface="Arial" panose="020B0604020202020204" pitchFamily="34" charset="0"/>
                        </a:rPr>
                        <a:t>10%</a:t>
                      </a:r>
                    </a:p>
                  </a:txBody>
                  <a:tcPr marL="81815" marR="81815" marT="40907" marB="40907"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49262">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 typeface="Times" charset="0"/>
                        <a:buNone/>
                        <a:tabLst/>
                      </a:pPr>
                      <a:r>
                        <a:rPr kumimoji="0" lang="es-CO" sz="2000" b="0" i="0" u="none" strike="noStrike" cap="none" normalizeH="0" baseline="0" noProof="0" dirty="0">
                          <a:ln>
                            <a:noFill/>
                          </a:ln>
                          <a:solidFill>
                            <a:srgbClr val="185BA1"/>
                          </a:solidFill>
                          <a:effectLst/>
                          <a:latin typeface="Arial" panose="020B0604020202020204" pitchFamily="34" charset="0"/>
                          <a:ea typeface="ヒラギノ角ゴ Pro W3" charset="-128"/>
                          <a:cs typeface="Arial" panose="020B0604020202020204" pitchFamily="34" charset="0"/>
                        </a:rPr>
                        <a:t>20%</a:t>
                      </a:r>
                    </a:p>
                  </a:txBody>
                  <a:tcPr marL="81815" marR="81815" marT="40907" marB="40907"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noFill/>
                  </a:tcPr>
                </a:tc>
                <a:tc>
                  <a:txBody>
                    <a:bodyPr/>
                    <a:lstStyle/>
                    <a:p>
                      <a:pPr algn="l"/>
                      <a:r>
                        <a:rPr lang="es-CO" sz="1800" kern="1200" baseline="0" noProof="0" dirty="0">
                          <a:solidFill>
                            <a:srgbClr val="185BA1"/>
                          </a:solidFill>
                          <a:latin typeface="Arial" panose="020B0604020202020204" pitchFamily="34" charset="0"/>
                          <a:ea typeface="+mn-ea"/>
                          <a:cs typeface="Arial" panose="020B0604020202020204" pitchFamily="34" charset="0"/>
                        </a:rPr>
                        <a:t>Disminución de la cicatrización y</a:t>
                      </a:r>
                    </a:p>
                    <a:p>
                      <a:pPr algn="l"/>
                      <a:r>
                        <a:rPr lang="es-CO" sz="1800" kern="1200" baseline="0" noProof="0" dirty="0">
                          <a:solidFill>
                            <a:srgbClr val="185BA1"/>
                          </a:solidFill>
                          <a:latin typeface="Arial" panose="020B0604020202020204" pitchFamily="34" charset="0"/>
                          <a:ea typeface="+mn-ea"/>
                          <a:cs typeface="Arial" panose="020B0604020202020204" pitchFamily="34" charset="0"/>
                        </a:rPr>
                        <a:t>fuerza, aumento de infecciones</a:t>
                      </a:r>
                      <a:endParaRPr kumimoji="0" lang="es-CO" sz="2000" b="0" i="0" u="none" strike="noStrike" cap="none" normalizeH="0" baseline="0" noProof="0" dirty="0">
                        <a:ln>
                          <a:noFill/>
                        </a:ln>
                        <a:solidFill>
                          <a:srgbClr val="185BA1"/>
                        </a:solidFill>
                        <a:effectLst/>
                        <a:latin typeface="Arial" panose="020B0604020202020204" pitchFamily="34" charset="0"/>
                        <a:ea typeface="ヒラギノ角ゴ Pro W3" charset="-128"/>
                        <a:cs typeface="Arial" panose="020B0604020202020204" pitchFamily="34" charset="0"/>
                      </a:endParaRPr>
                    </a:p>
                  </a:txBody>
                  <a:tcPr marL="81815" marR="81815" marT="40907" marB="40907" anchor="ctr"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 typeface="Times" charset="0"/>
                        <a:buNone/>
                        <a:tabLst/>
                      </a:pPr>
                      <a:r>
                        <a:rPr kumimoji="0" lang="es-CO" sz="2000" b="0" i="0" u="none" strike="noStrike" cap="none" normalizeH="0" baseline="0" noProof="0" dirty="0">
                          <a:ln>
                            <a:noFill/>
                          </a:ln>
                          <a:solidFill>
                            <a:srgbClr val="185BA1"/>
                          </a:solidFill>
                          <a:effectLst/>
                          <a:latin typeface="Arial" panose="020B0604020202020204" pitchFamily="34" charset="0"/>
                          <a:ea typeface="ヒラギノ角ゴ Pro W3" charset="-128"/>
                          <a:cs typeface="Arial" panose="020B0604020202020204" pitchFamily="34" charset="0"/>
                        </a:rPr>
                        <a:t>30%</a:t>
                      </a:r>
                    </a:p>
                  </a:txBody>
                  <a:tcPr marL="81815" marR="81815" marT="40907" marB="40907"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54317">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 typeface="Times" charset="0"/>
                        <a:buNone/>
                        <a:tabLst/>
                      </a:pPr>
                      <a:r>
                        <a:rPr kumimoji="0" lang="es-CO" sz="2000" b="0" i="0" u="none" strike="noStrike" cap="none" normalizeH="0" baseline="0" noProof="0" dirty="0">
                          <a:ln>
                            <a:noFill/>
                          </a:ln>
                          <a:solidFill>
                            <a:srgbClr val="185BA1"/>
                          </a:solidFill>
                          <a:effectLst/>
                          <a:latin typeface="Arial" panose="020B0604020202020204" pitchFamily="34" charset="0"/>
                          <a:ea typeface="ヒラギノ角ゴ Pro W3" charset="-128"/>
                          <a:cs typeface="Arial" panose="020B0604020202020204" pitchFamily="34" charset="0"/>
                        </a:rPr>
                        <a:t>30%</a:t>
                      </a:r>
                    </a:p>
                  </a:txBody>
                  <a:tcPr marL="81815" marR="81815" marT="40907" marB="40907"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noFill/>
                  </a:tcPr>
                </a:tc>
                <a:tc>
                  <a:txBody>
                    <a:bodyPr/>
                    <a:lstStyle/>
                    <a:p>
                      <a:pPr algn="l"/>
                      <a:r>
                        <a:rPr lang="es-CO" sz="1800" kern="1200" baseline="0" noProof="0" dirty="0">
                          <a:solidFill>
                            <a:srgbClr val="185BA1"/>
                          </a:solidFill>
                          <a:latin typeface="Arial" panose="020B0604020202020204" pitchFamily="34" charset="0"/>
                          <a:ea typeface="+mn-ea"/>
                          <a:cs typeface="Arial" panose="020B0604020202020204" pitchFamily="34" charset="0"/>
                        </a:rPr>
                        <a:t>Demasiado débil para sentarse, úlceras por presión, neumonía, falta de cicatrización, recuperación retardada</a:t>
                      </a:r>
                      <a:endParaRPr kumimoji="0" lang="es-CO" sz="2000" b="0" i="0" u="none" strike="noStrike" cap="none" normalizeH="0" baseline="0" noProof="0" dirty="0">
                        <a:ln>
                          <a:noFill/>
                        </a:ln>
                        <a:solidFill>
                          <a:srgbClr val="185BA1"/>
                        </a:solidFill>
                        <a:effectLst/>
                        <a:latin typeface="Arial" panose="020B0604020202020204" pitchFamily="34" charset="0"/>
                        <a:ea typeface="ヒラギノ角ゴ Pro W3" charset="-128"/>
                        <a:cs typeface="Arial" panose="020B0604020202020204" pitchFamily="34" charset="0"/>
                      </a:endParaRPr>
                    </a:p>
                  </a:txBody>
                  <a:tcPr marL="81815" marR="81815" marT="40907" marB="40907" anchor="ctr"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 typeface="Times" charset="0"/>
                        <a:buNone/>
                        <a:tabLst/>
                      </a:pPr>
                      <a:r>
                        <a:rPr kumimoji="0" lang="es-CO" sz="2000" b="0" i="0" u="none" strike="noStrike" cap="none" normalizeH="0" baseline="0" noProof="0" dirty="0">
                          <a:ln>
                            <a:noFill/>
                          </a:ln>
                          <a:solidFill>
                            <a:srgbClr val="185BA1"/>
                          </a:solidFill>
                          <a:effectLst/>
                          <a:latin typeface="Arial" panose="020B0604020202020204" pitchFamily="34" charset="0"/>
                          <a:ea typeface="ヒラギノ角ゴ Pro W3" charset="-128"/>
                          <a:cs typeface="Arial" panose="020B0604020202020204" pitchFamily="34" charset="0"/>
                        </a:rPr>
                        <a:t>50%</a:t>
                      </a:r>
                    </a:p>
                  </a:txBody>
                  <a:tcPr marL="81815" marR="81815" marT="40907" marB="40907"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6388">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 typeface="Times" charset="0"/>
                        <a:buNone/>
                        <a:tabLst/>
                      </a:pPr>
                      <a:r>
                        <a:rPr kumimoji="0" lang="es-CO" sz="2000" b="0" i="0" u="none" strike="noStrike" cap="none" normalizeH="0" baseline="0" noProof="0" dirty="0">
                          <a:ln>
                            <a:noFill/>
                          </a:ln>
                          <a:solidFill>
                            <a:srgbClr val="185BA1"/>
                          </a:solidFill>
                          <a:effectLst/>
                          <a:latin typeface="Arial" panose="020B0604020202020204" pitchFamily="34" charset="0"/>
                          <a:ea typeface="ヒラギノ角ゴ Pro W3" charset="-128"/>
                          <a:cs typeface="Arial" panose="020B0604020202020204" pitchFamily="34" charset="0"/>
                        </a:rPr>
                        <a:t>40%</a:t>
                      </a:r>
                    </a:p>
                  </a:txBody>
                  <a:tcPr marL="81815" marR="81815" marT="40907" marB="40907"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Times" charset="0"/>
                        <a:buNone/>
                        <a:tabLst/>
                      </a:pPr>
                      <a:r>
                        <a:rPr lang="es-CO" sz="1800" kern="1200" baseline="0" noProof="0" dirty="0">
                          <a:solidFill>
                            <a:srgbClr val="185BA1"/>
                          </a:solidFill>
                          <a:latin typeface="Arial" panose="020B0604020202020204" pitchFamily="34" charset="0"/>
                          <a:ea typeface="+mn-ea"/>
                          <a:cs typeface="Arial" panose="020B0604020202020204" pitchFamily="34" charset="0"/>
                        </a:rPr>
                        <a:t>Muerte, usualmente por neumonía</a:t>
                      </a:r>
                      <a:endParaRPr kumimoji="0" lang="es-CO" sz="2000" b="0" i="0" u="none" strike="noStrike" cap="none" normalizeH="0" baseline="0" noProof="0" dirty="0">
                        <a:ln>
                          <a:noFill/>
                        </a:ln>
                        <a:solidFill>
                          <a:srgbClr val="185BA1"/>
                        </a:solidFill>
                        <a:effectLst/>
                        <a:latin typeface="Arial" panose="020B0604020202020204" pitchFamily="34" charset="0"/>
                        <a:ea typeface="ヒラギノ角ゴ Pro W3" charset="-128"/>
                        <a:cs typeface="Arial" panose="020B0604020202020204" pitchFamily="34" charset="0"/>
                      </a:endParaRPr>
                    </a:p>
                  </a:txBody>
                  <a:tcPr marL="81815" marR="81815" marT="40907" marB="40907" anchor="ctr"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 typeface="Times" charset="0"/>
                        <a:buNone/>
                        <a:tabLst/>
                      </a:pPr>
                      <a:r>
                        <a:rPr kumimoji="0" lang="es-CO" sz="2000" b="0" i="0" u="none" strike="noStrike" cap="none" normalizeH="0" baseline="0" noProof="0" dirty="0">
                          <a:ln>
                            <a:noFill/>
                          </a:ln>
                          <a:solidFill>
                            <a:srgbClr val="185BA1"/>
                          </a:solidFill>
                          <a:effectLst/>
                          <a:latin typeface="Arial" panose="020B0604020202020204" pitchFamily="34" charset="0"/>
                          <a:ea typeface="ヒラギノ角ゴ Pro W3" charset="-128"/>
                          <a:cs typeface="Arial" panose="020B0604020202020204" pitchFamily="34" charset="0"/>
                        </a:rPr>
                        <a:t>100%</a:t>
                      </a:r>
                    </a:p>
                  </a:txBody>
                  <a:tcPr marL="81815" marR="81815" marT="40907" marB="40907" anchor="ctr" anchorCtr="1" horzOverflow="overflow">
                    <a:lnL w="12700" cap="flat" cmpd="sng" algn="ctr">
                      <a:solidFill>
                        <a:srgbClr val="62BCE9">
                          <a:lumMod val="50000"/>
                        </a:srgbClr>
                      </a:solidFill>
                      <a:prstDash val="solid"/>
                      <a:round/>
                      <a:headEnd type="none" w="med" len="med"/>
                      <a:tailEnd type="none" w="med" len="med"/>
                    </a:lnL>
                    <a:lnR w="12700" cap="flat" cmpd="sng" algn="ctr">
                      <a:solidFill>
                        <a:srgbClr val="62BCE9">
                          <a:lumMod val="50000"/>
                        </a:srgbClr>
                      </a:solidFill>
                      <a:prstDash val="solid"/>
                      <a:round/>
                      <a:headEnd type="none" w="med" len="med"/>
                      <a:tailEnd type="none" w="med" len="med"/>
                    </a:lnR>
                    <a:lnT w="12700" cap="flat" cmpd="sng" algn="ctr">
                      <a:solidFill>
                        <a:srgbClr val="62BCE9">
                          <a:lumMod val="50000"/>
                        </a:srgbClr>
                      </a:solidFill>
                      <a:prstDash val="solid"/>
                      <a:round/>
                      <a:headEnd type="none" w="med" len="med"/>
                      <a:tailEnd type="none" w="med" len="med"/>
                    </a:lnT>
                    <a:lnB w="12700" cap="flat" cmpd="sng" algn="ctr">
                      <a:solidFill>
                        <a:srgbClr val="62BCE9">
                          <a:lumMod val="5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TextBox 3"/>
          <p:cNvSpPr txBox="1">
            <a:spLocks noChangeArrowheads="1"/>
          </p:cNvSpPr>
          <p:nvPr/>
        </p:nvSpPr>
        <p:spPr bwMode="auto">
          <a:xfrm>
            <a:off x="2692158" y="6071298"/>
            <a:ext cx="5334000" cy="246221"/>
          </a:xfrm>
          <a:prstGeom prst="rect">
            <a:avLst/>
          </a:prstGeom>
          <a:noFill/>
          <a:ln w="9525">
            <a:noFill/>
            <a:miter lim="800000"/>
            <a:headEnd/>
            <a:tailEnd/>
          </a:ln>
        </p:spPr>
        <p:txBody>
          <a:bodyPr wrap="square">
            <a:prstTxWarp prst="textNoShape">
              <a:avLst/>
            </a:prstTxWarp>
            <a:spAutoFit/>
          </a:bodyPr>
          <a:lstStyle/>
          <a:p>
            <a:r>
              <a:rPr lang="en-US" sz="1000" i="1" dirty="0" err="1">
                <a:solidFill>
                  <a:srgbClr val="1D68B4"/>
                </a:solidFill>
                <a:latin typeface="Arial" panose="020B0604020202020204" pitchFamily="34" charset="0"/>
                <a:cs typeface="Arial" panose="020B0604020202020204" pitchFamily="34" charset="0"/>
              </a:rPr>
              <a:t>Demling</a:t>
            </a:r>
            <a:r>
              <a:rPr lang="en-US" sz="1000" i="1" dirty="0">
                <a:solidFill>
                  <a:srgbClr val="1D68B4"/>
                </a:solidFill>
                <a:latin typeface="Arial" panose="020B0604020202020204" pitchFamily="34" charset="0"/>
                <a:cs typeface="Arial" panose="020B0604020202020204" pitchFamily="34" charset="0"/>
              </a:rPr>
              <a:t> RH. </a:t>
            </a:r>
            <a:r>
              <a:rPr lang="en-US" sz="1000" i="1" dirty="0" err="1">
                <a:solidFill>
                  <a:srgbClr val="1D68B4"/>
                </a:solidFill>
                <a:latin typeface="Arial" panose="020B0604020202020204" pitchFamily="34" charset="0"/>
                <a:cs typeface="Arial" panose="020B0604020202020204" pitchFamily="34" charset="0"/>
              </a:rPr>
              <a:t>Eplasty</a:t>
            </a:r>
            <a:r>
              <a:rPr lang="en-US" sz="1000" i="1" dirty="0">
                <a:solidFill>
                  <a:srgbClr val="1D68B4"/>
                </a:solidFill>
                <a:latin typeface="Arial" panose="020B0604020202020204" pitchFamily="34" charset="0"/>
                <a:cs typeface="Arial" panose="020B0604020202020204" pitchFamily="34" charset="0"/>
              </a:rPr>
              <a:t> 2009;9:e9</a:t>
            </a:r>
            <a:r>
              <a:rPr lang="en-US" sz="1000" i="1" dirty="0">
                <a:solidFill>
                  <a:srgbClr val="595959"/>
                </a:solidFill>
                <a:latin typeface="Arial" panose="020B0604020202020204" pitchFamily="34" charset="0"/>
                <a:cs typeface="Arial" panose="020B0604020202020204" pitchFamily="34" charset="0"/>
              </a:rPr>
              <a:t>. </a:t>
            </a:r>
          </a:p>
        </p:txBody>
      </p:sp>
      <p:sp>
        <p:nvSpPr>
          <p:cNvPr id="6" name="Rectangle 2"/>
          <p:cNvSpPr txBox="1">
            <a:spLocks noChangeArrowheads="1"/>
          </p:cNvSpPr>
          <p:nvPr/>
        </p:nvSpPr>
        <p:spPr bwMode="auto">
          <a:xfrm>
            <a:off x="1752600" y="335188"/>
            <a:ext cx="8686800" cy="12954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s-CO" sz="3200" b="1" dirty="0">
                <a:solidFill>
                  <a:srgbClr val="185BA1"/>
                </a:solidFill>
                <a:latin typeface="Arial" panose="020B0604020202020204" pitchFamily="34" charset="0"/>
                <a:cs typeface="Arial" panose="020B0604020202020204" pitchFamily="34" charset="0"/>
              </a:rPr>
              <a:t>La pérdida de masa corporal magra incrementa el riesgo de complicaciones y mortalidad</a:t>
            </a:r>
            <a:endParaRPr lang="es-CO" sz="3200" b="1" kern="0" dirty="0">
              <a:solidFill>
                <a:srgbClr val="185BA1"/>
              </a:solidFill>
              <a:latin typeface="Arial" panose="020B0604020202020204" pitchFamily="34" charset="0"/>
              <a:cs typeface="Arial" panose="020B0604020202020204" pitchFamily="34" charset="0"/>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816485796"/>
              </p:ext>
            </p:extLst>
          </p:nvPr>
        </p:nvGraphicFramePr>
        <p:xfrm>
          <a:off x="1740379" y="1840153"/>
          <a:ext cx="8711241" cy="3945596"/>
        </p:xfrm>
        <a:graphic>
          <a:graphicData uri="http://schemas.openxmlformats.org/drawingml/2006/table">
            <a:tbl>
              <a:tblPr firstRow="1" bandRow="1">
                <a:tableStyleId>{5C22544A-7EE6-4342-B048-85BDC9FD1C3A}</a:tableStyleId>
              </a:tblPr>
              <a:tblGrid>
                <a:gridCol w="2903747">
                  <a:extLst>
                    <a:ext uri="{9D8B030D-6E8A-4147-A177-3AD203B41FA5}">
                      <a16:colId xmlns:a16="http://schemas.microsoft.com/office/drawing/2014/main" val="20000"/>
                    </a:ext>
                  </a:extLst>
                </a:gridCol>
                <a:gridCol w="2903747">
                  <a:extLst>
                    <a:ext uri="{9D8B030D-6E8A-4147-A177-3AD203B41FA5}">
                      <a16:colId xmlns:a16="http://schemas.microsoft.com/office/drawing/2014/main" val="20001"/>
                    </a:ext>
                  </a:extLst>
                </a:gridCol>
                <a:gridCol w="2903747">
                  <a:extLst>
                    <a:ext uri="{9D8B030D-6E8A-4147-A177-3AD203B41FA5}">
                      <a16:colId xmlns:a16="http://schemas.microsoft.com/office/drawing/2014/main" val="20002"/>
                    </a:ext>
                  </a:extLst>
                </a:gridCol>
              </a:tblGrid>
              <a:tr h="978590">
                <a:tc>
                  <a:txBody>
                    <a:bodyPr/>
                    <a:lstStyle/>
                    <a:p>
                      <a:pPr algn="ctr"/>
                      <a:endParaRPr lang="es-CO" b="0" noProof="0" dirty="0">
                        <a:latin typeface="Arial" panose="020B0604020202020204" pitchFamily="34" charset="0"/>
                        <a:cs typeface="Arial" panose="020B0604020202020204" pitchFamily="34" charset="0"/>
                      </a:endParaRPr>
                    </a:p>
                  </a:txBody>
                  <a:tcPr>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solidFill>
                      <a:srgbClr val="185BA1"/>
                    </a:solidFill>
                  </a:tcPr>
                </a:tc>
                <a:tc>
                  <a:txBody>
                    <a:bodyPr/>
                    <a:lstStyle/>
                    <a:p>
                      <a:pPr algn="ctr"/>
                      <a:r>
                        <a:rPr lang="es-CO" sz="2400" b="1" noProof="0" dirty="0">
                          <a:latin typeface="Arial" panose="020B0604020202020204" pitchFamily="34" charset="0"/>
                          <a:cs typeface="Arial" panose="020B0604020202020204" pitchFamily="34" charset="0"/>
                        </a:rPr>
                        <a:t>Ayuno</a:t>
                      </a:r>
                    </a:p>
                  </a:txBody>
                  <a:tcPr anchor="ctr">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solidFill>
                      <a:srgbClr val="185BA1"/>
                    </a:solidFill>
                  </a:tcPr>
                </a:tc>
                <a:tc>
                  <a:txBody>
                    <a:bodyPr/>
                    <a:lstStyle/>
                    <a:p>
                      <a:pPr algn="ctr"/>
                      <a:r>
                        <a:rPr lang="es-CO" sz="2400" b="1" spc="90" noProof="0" dirty="0">
                          <a:latin typeface="Arial" panose="020B0604020202020204" pitchFamily="34" charset="0"/>
                          <a:cs typeface="Arial" panose="020B0604020202020204" pitchFamily="34" charset="0"/>
                        </a:rPr>
                        <a:t>Estrés</a:t>
                      </a:r>
                    </a:p>
                    <a:p>
                      <a:pPr algn="ctr"/>
                      <a:r>
                        <a:rPr lang="es-CO" sz="2400" b="1" spc="90" noProof="0" dirty="0">
                          <a:latin typeface="Arial" panose="020B0604020202020204" pitchFamily="34" charset="0"/>
                          <a:cs typeface="Arial" panose="020B0604020202020204" pitchFamily="34" charset="0"/>
                        </a:rPr>
                        <a:t>metabólico</a:t>
                      </a:r>
                    </a:p>
                  </a:txBody>
                  <a:tcPr anchor="ctr">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solidFill>
                      <a:srgbClr val="185BA1"/>
                    </a:solidFill>
                  </a:tcPr>
                </a:tc>
                <a:extLst>
                  <a:ext uri="{0D108BD9-81ED-4DB2-BD59-A6C34878D82A}">
                    <a16:rowId xmlns:a16="http://schemas.microsoft.com/office/drawing/2014/main" val="10000"/>
                  </a:ext>
                </a:extLst>
              </a:tr>
              <a:tr h="714682">
                <a:tc>
                  <a:txBody>
                    <a:bodyPr/>
                    <a:lstStyle/>
                    <a:p>
                      <a:r>
                        <a:rPr lang="es-CO" sz="2400" noProof="0" dirty="0">
                          <a:solidFill>
                            <a:srgbClr val="185BA1"/>
                          </a:solidFill>
                          <a:latin typeface="Arial" panose="020B0604020202020204" pitchFamily="34" charset="0"/>
                          <a:cs typeface="Arial" panose="020B0604020202020204" pitchFamily="34" charset="0"/>
                        </a:rPr>
                        <a:t>Tasa metabólica</a:t>
                      </a:r>
                    </a:p>
                  </a:txBody>
                  <a:tcPr anchor="ctr">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noFill/>
                  </a:tcPr>
                </a:tc>
                <a:tc>
                  <a:txBody>
                    <a:bodyPr/>
                    <a:lstStyle/>
                    <a:p>
                      <a:pPr algn="ctr"/>
                      <a:endParaRPr lang="es-CO" noProof="0" dirty="0">
                        <a:solidFill>
                          <a:srgbClr val="185BA1"/>
                        </a:solidFill>
                        <a:latin typeface="Arial" panose="020B0604020202020204" pitchFamily="34" charset="0"/>
                        <a:cs typeface="Arial" panose="020B0604020202020204" pitchFamily="34" charset="0"/>
                      </a:endParaRPr>
                    </a:p>
                  </a:txBody>
                  <a:tcPr>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noFill/>
                  </a:tcPr>
                </a:tc>
                <a:tc>
                  <a:txBody>
                    <a:bodyPr/>
                    <a:lstStyle/>
                    <a:p>
                      <a:pPr algn="ctr"/>
                      <a:endParaRPr lang="es-CO" noProof="0" dirty="0">
                        <a:solidFill>
                          <a:srgbClr val="185BA1"/>
                        </a:solidFill>
                        <a:latin typeface="Arial" panose="020B0604020202020204" pitchFamily="34" charset="0"/>
                        <a:cs typeface="Arial" panose="020B0604020202020204" pitchFamily="34" charset="0"/>
                      </a:endParaRPr>
                    </a:p>
                  </a:txBody>
                  <a:tcPr>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noFill/>
                  </a:tcPr>
                </a:tc>
                <a:extLst>
                  <a:ext uri="{0D108BD9-81ED-4DB2-BD59-A6C34878D82A}">
                    <a16:rowId xmlns:a16="http://schemas.microsoft.com/office/drawing/2014/main" val="10001"/>
                  </a:ext>
                </a:extLst>
              </a:tr>
              <a:tr h="714682">
                <a:tc>
                  <a:txBody>
                    <a:bodyPr/>
                    <a:lstStyle/>
                    <a:p>
                      <a:r>
                        <a:rPr lang="es-CO" sz="2400" noProof="0" dirty="0">
                          <a:solidFill>
                            <a:srgbClr val="185BA1"/>
                          </a:solidFill>
                          <a:latin typeface="Arial" panose="020B0604020202020204" pitchFamily="34" charset="0"/>
                          <a:cs typeface="Arial" panose="020B0604020202020204" pitchFamily="34" charset="0"/>
                        </a:rPr>
                        <a:t>Reservas corporales</a:t>
                      </a:r>
                    </a:p>
                  </a:txBody>
                  <a:tcPr anchor="ctr">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noFill/>
                  </a:tcPr>
                </a:tc>
                <a:tc>
                  <a:txBody>
                    <a:bodyPr/>
                    <a:lstStyle/>
                    <a:p>
                      <a:pPr algn="ctr"/>
                      <a:r>
                        <a:rPr lang="es-CO" sz="2400" noProof="0" dirty="0">
                          <a:solidFill>
                            <a:srgbClr val="185BA1"/>
                          </a:solidFill>
                          <a:latin typeface="Arial" panose="020B0604020202020204" pitchFamily="34" charset="0"/>
                          <a:cs typeface="Arial" panose="020B0604020202020204" pitchFamily="34" charset="0"/>
                        </a:rPr>
                        <a:t>Se conservan</a:t>
                      </a:r>
                    </a:p>
                  </a:txBody>
                  <a:tcPr anchor="ctr">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noFill/>
                  </a:tcPr>
                </a:tc>
                <a:tc>
                  <a:txBody>
                    <a:bodyPr/>
                    <a:lstStyle/>
                    <a:p>
                      <a:pPr algn="ctr"/>
                      <a:r>
                        <a:rPr lang="es-CO" sz="2400" noProof="0" dirty="0">
                          <a:solidFill>
                            <a:srgbClr val="185BA1"/>
                          </a:solidFill>
                          <a:latin typeface="Arial" panose="020B0604020202020204" pitchFamily="34" charset="0"/>
                          <a:cs typeface="Arial" panose="020B0604020202020204" pitchFamily="34" charset="0"/>
                        </a:rPr>
                        <a:t>Se pierden</a:t>
                      </a:r>
                    </a:p>
                  </a:txBody>
                  <a:tcPr anchor="ctr">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noFill/>
                  </a:tcPr>
                </a:tc>
                <a:extLst>
                  <a:ext uri="{0D108BD9-81ED-4DB2-BD59-A6C34878D82A}">
                    <a16:rowId xmlns:a16="http://schemas.microsoft.com/office/drawing/2014/main" val="10002"/>
                  </a:ext>
                </a:extLst>
              </a:tr>
              <a:tr h="714682">
                <a:tc>
                  <a:txBody>
                    <a:bodyPr/>
                    <a:lstStyle/>
                    <a:p>
                      <a:pPr algn="l"/>
                      <a:r>
                        <a:rPr lang="es-CO" sz="2400" noProof="0" dirty="0">
                          <a:solidFill>
                            <a:srgbClr val="185BA1"/>
                          </a:solidFill>
                          <a:latin typeface="Arial" panose="020B0604020202020204" pitchFamily="34" charset="0"/>
                          <a:cs typeface="Arial" panose="020B0604020202020204" pitchFamily="34" charset="0"/>
                        </a:rPr>
                        <a:t>Proteína corporal</a:t>
                      </a:r>
                    </a:p>
                  </a:txBody>
                  <a:tcPr anchor="ctr">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noFill/>
                  </a:tcPr>
                </a:tc>
                <a:tc>
                  <a:txBody>
                    <a:bodyPr/>
                    <a:lstStyle/>
                    <a:p>
                      <a:pPr algn="ctr"/>
                      <a:r>
                        <a:rPr lang="es-CO" sz="2400" noProof="0" dirty="0">
                          <a:solidFill>
                            <a:srgbClr val="185BA1"/>
                          </a:solidFill>
                          <a:latin typeface="Arial" panose="020B0604020202020204" pitchFamily="34" charset="0"/>
                          <a:cs typeface="Arial" panose="020B0604020202020204" pitchFamily="34" charset="0"/>
                        </a:rPr>
                        <a:t>Se conserva</a:t>
                      </a:r>
                    </a:p>
                  </a:txBody>
                  <a:tcPr anchor="ctr">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noFill/>
                  </a:tcPr>
                </a:tc>
                <a:tc>
                  <a:txBody>
                    <a:bodyPr/>
                    <a:lstStyle/>
                    <a:p>
                      <a:pPr algn="ctr"/>
                      <a:r>
                        <a:rPr lang="es-CO" sz="2400" noProof="0" dirty="0">
                          <a:solidFill>
                            <a:srgbClr val="185BA1"/>
                          </a:solidFill>
                          <a:latin typeface="Arial" panose="020B0604020202020204" pitchFamily="34" charset="0"/>
                          <a:cs typeface="Arial" panose="020B0604020202020204" pitchFamily="34" charset="0"/>
                        </a:rPr>
                        <a:t>Se pierde</a:t>
                      </a:r>
                    </a:p>
                  </a:txBody>
                  <a:tcPr anchor="ctr">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noFill/>
                  </a:tcPr>
                </a:tc>
                <a:extLst>
                  <a:ext uri="{0D108BD9-81ED-4DB2-BD59-A6C34878D82A}">
                    <a16:rowId xmlns:a16="http://schemas.microsoft.com/office/drawing/2014/main" val="10003"/>
                  </a:ext>
                </a:extLst>
              </a:tr>
              <a:tr h="714682">
                <a:tc>
                  <a:txBody>
                    <a:bodyPr/>
                    <a:lstStyle/>
                    <a:p>
                      <a:r>
                        <a:rPr lang="es-CO" sz="2400" noProof="0" dirty="0">
                          <a:solidFill>
                            <a:srgbClr val="185BA1"/>
                          </a:solidFill>
                          <a:latin typeface="Arial" panose="020B0604020202020204" pitchFamily="34" charset="0"/>
                          <a:cs typeface="Arial" panose="020B0604020202020204" pitchFamily="34" charset="0"/>
                        </a:rPr>
                        <a:t>Nitrógeno urinario</a:t>
                      </a:r>
                    </a:p>
                  </a:txBody>
                  <a:tcPr anchor="ctr">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noFill/>
                  </a:tcPr>
                </a:tc>
                <a:tc>
                  <a:txBody>
                    <a:bodyPr/>
                    <a:lstStyle/>
                    <a:p>
                      <a:pPr algn="ctr"/>
                      <a:endParaRPr lang="es-CO" noProof="0" dirty="0">
                        <a:solidFill>
                          <a:srgbClr val="185BA1"/>
                        </a:solidFill>
                        <a:latin typeface="Arial" panose="020B0604020202020204" pitchFamily="34" charset="0"/>
                        <a:cs typeface="Arial" panose="020B0604020202020204" pitchFamily="34" charset="0"/>
                      </a:endParaRPr>
                    </a:p>
                  </a:txBody>
                  <a:tcPr>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noFill/>
                  </a:tcPr>
                </a:tc>
                <a:tc>
                  <a:txBody>
                    <a:bodyPr/>
                    <a:lstStyle/>
                    <a:p>
                      <a:pPr algn="ctr"/>
                      <a:endParaRPr lang="es-CO" noProof="0" dirty="0">
                        <a:solidFill>
                          <a:srgbClr val="185BA1"/>
                        </a:solidFill>
                        <a:latin typeface="Arial" panose="020B0604020202020204" pitchFamily="34" charset="0"/>
                        <a:cs typeface="Arial" panose="020B0604020202020204" pitchFamily="34" charset="0"/>
                      </a:endParaRPr>
                    </a:p>
                  </a:txBody>
                  <a:tcPr>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5" name="Text Box 15"/>
          <p:cNvSpPr txBox="1">
            <a:spLocks noChangeArrowheads="1"/>
          </p:cNvSpPr>
          <p:nvPr/>
        </p:nvSpPr>
        <p:spPr bwMode="auto">
          <a:xfrm>
            <a:off x="1722090" y="5891528"/>
            <a:ext cx="6726965" cy="246221"/>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buClrTx/>
              <a:buFontTx/>
              <a:buNone/>
            </a:pPr>
            <a:r>
              <a:rPr lang="en-US" sz="1000" i="1" dirty="0">
                <a:solidFill>
                  <a:srgbClr val="1D68B4"/>
                </a:solidFill>
                <a:latin typeface="Arial" panose="020B0604020202020204" pitchFamily="34" charset="0"/>
                <a:cs typeface="Arial" panose="020B0604020202020204" pitchFamily="34" charset="0"/>
              </a:rPr>
              <a:t>Popp MB, Brennan MF. In: Fischer JF, ed. Surgical Nutrition. Boston: Little, Brown and Company, 1983:423-478</a:t>
            </a:r>
            <a:r>
              <a:rPr lang="en-US" sz="1000" i="1" dirty="0">
                <a:solidFill>
                  <a:srgbClr val="595959"/>
                </a:solidFill>
                <a:latin typeface="Arial" panose="020B0604020202020204" pitchFamily="34" charset="0"/>
                <a:cs typeface="Arial" panose="020B0604020202020204" pitchFamily="34" charset="0"/>
              </a:rPr>
              <a:t>.</a:t>
            </a:r>
          </a:p>
        </p:txBody>
      </p:sp>
      <p:sp>
        <p:nvSpPr>
          <p:cNvPr id="6" name="Rectangle 2"/>
          <p:cNvSpPr txBox="1">
            <a:spLocks noChangeArrowheads="1"/>
          </p:cNvSpPr>
          <p:nvPr/>
        </p:nvSpPr>
        <p:spPr bwMode="auto">
          <a:xfrm>
            <a:off x="2019300" y="163516"/>
            <a:ext cx="8153400" cy="12160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s-CO" sz="3200" b="1" dirty="0">
                <a:solidFill>
                  <a:srgbClr val="185BA1"/>
                </a:solidFill>
                <a:latin typeface="Arial" panose="020B0604020202020204" pitchFamily="34" charset="0"/>
                <a:cs typeface="Arial" panose="020B0604020202020204" pitchFamily="34" charset="0"/>
              </a:rPr>
              <a:t>Respuesta metabólica</a:t>
            </a:r>
            <a:br>
              <a:rPr lang="es-CO" sz="3200" b="1" dirty="0">
                <a:solidFill>
                  <a:srgbClr val="185BA1"/>
                </a:solidFill>
                <a:latin typeface="Arial" panose="020B0604020202020204" pitchFamily="34" charset="0"/>
                <a:cs typeface="Arial" panose="020B0604020202020204" pitchFamily="34" charset="0"/>
              </a:rPr>
            </a:br>
            <a:r>
              <a:rPr lang="es-CO" sz="3200" b="1" dirty="0">
                <a:solidFill>
                  <a:srgbClr val="185BA1"/>
                </a:solidFill>
                <a:latin typeface="Arial" panose="020B0604020202020204" pitchFamily="34" charset="0"/>
                <a:cs typeface="Arial" panose="020B0604020202020204" pitchFamily="34" charset="0"/>
              </a:rPr>
              <a:t>al ayuno y al estrés metabólico</a:t>
            </a:r>
            <a:endParaRPr lang="es-CO" sz="3200" b="1" kern="0" dirty="0">
              <a:solidFill>
                <a:srgbClr val="185BA1"/>
              </a:solidFill>
              <a:latin typeface="Arial" panose="020B0604020202020204" pitchFamily="34" charset="0"/>
              <a:cs typeface="Arial" panose="020B0604020202020204" pitchFamily="34" charset="0"/>
            </a:endParaRPr>
          </a:p>
        </p:txBody>
      </p:sp>
      <p:sp>
        <p:nvSpPr>
          <p:cNvPr id="7" name="Down Arrow 6"/>
          <p:cNvSpPr/>
          <p:nvPr/>
        </p:nvSpPr>
        <p:spPr bwMode="auto">
          <a:xfrm>
            <a:off x="5943600" y="5216033"/>
            <a:ext cx="304800" cy="457200"/>
          </a:xfrm>
          <a:prstGeom prst="downArrow">
            <a:avLst/>
          </a:prstGeom>
          <a:solidFill>
            <a:srgbClr val="59595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8" name="Down Arrow 7"/>
          <p:cNvSpPr/>
          <p:nvPr/>
        </p:nvSpPr>
        <p:spPr bwMode="auto">
          <a:xfrm>
            <a:off x="5943600" y="2964442"/>
            <a:ext cx="304800" cy="457200"/>
          </a:xfrm>
          <a:prstGeom prst="downArrow">
            <a:avLst/>
          </a:prstGeom>
          <a:solidFill>
            <a:srgbClr val="59595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grpSp>
        <p:nvGrpSpPr>
          <p:cNvPr id="9" name="Group 8"/>
          <p:cNvGrpSpPr/>
          <p:nvPr/>
        </p:nvGrpSpPr>
        <p:grpSpPr>
          <a:xfrm>
            <a:off x="8687160" y="2938785"/>
            <a:ext cx="609600" cy="457200"/>
            <a:chOff x="4953000" y="4953000"/>
            <a:chExt cx="609600" cy="457200"/>
          </a:xfrm>
        </p:grpSpPr>
        <p:sp>
          <p:nvSpPr>
            <p:cNvPr id="10" name="Down Arrow 9"/>
            <p:cNvSpPr/>
            <p:nvPr/>
          </p:nvSpPr>
          <p:spPr bwMode="auto">
            <a:xfrm flipV="1">
              <a:off x="4953000" y="4953000"/>
              <a:ext cx="304800" cy="457200"/>
            </a:xfrm>
            <a:prstGeom prst="downArrow">
              <a:avLst/>
            </a:prstGeom>
            <a:solidFill>
              <a:srgbClr val="59595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11" name="Down Arrow 10"/>
            <p:cNvSpPr/>
            <p:nvPr/>
          </p:nvSpPr>
          <p:spPr bwMode="auto">
            <a:xfrm flipV="1">
              <a:off x="5257800" y="4953000"/>
              <a:ext cx="304800" cy="457200"/>
            </a:xfrm>
            <a:prstGeom prst="downArrow">
              <a:avLst/>
            </a:prstGeom>
            <a:solidFill>
              <a:srgbClr val="59595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grpSp>
      <p:grpSp>
        <p:nvGrpSpPr>
          <p:cNvPr id="12" name="Group 11"/>
          <p:cNvGrpSpPr/>
          <p:nvPr/>
        </p:nvGrpSpPr>
        <p:grpSpPr>
          <a:xfrm>
            <a:off x="8687160" y="5215003"/>
            <a:ext cx="609600" cy="457200"/>
            <a:chOff x="4953000" y="4953000"/>
            <a:chExt cx="609600" cy="457200"/>
          </a:xfrm>
        </p:grpSpPr>
        <p:sp>
          <p:nvSpPr>
            <p:cNvPr id="13" name="Down Arrow 12"/>
            <p:cNvSpPr/>
            <p:nvPr/>
          </p:nvSpPr>
          <p:spPr bwMode="auto">
            <a:xfrm flipV="1">
              <a:off x="4953000" y="4953000"/>
              <a:ext cx="304800" cy="457200"/>
            </a:xfrm>
            <a:prstGeom prst="downArrow">
              <a:avLst/>
            </a:prstGeom>
            <a:solidFill>
              <a:srgbClr val="59595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14" name="Down Arrow 13"/>
            <p:cNvSpPr/>
            <p:nvPr/>
          </p:nvSpPr>
          <p:spPr bwMode="auto">
            <a:xfrm flipV="1">
              <a:off x="5257800" y="4953000"/>
              <a:ext cx="304800" cy="457200"/>
            </a:xfrm>
            <a:prstGeom prst="downArrow">
              <a:avLst/>
            </a:prstGeom>
            <a:solidFill>
              <a:srgbClr val="59595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gr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a:spLocks noChangeArrowheads="1"/>
          </p:cNvSpPr>
          <p:nvPr/>
        </p:nvSpPr>
        <p:spPr bwMode="auto">
          <a:xfrm>
            <a:off x="2139293" y="2546888"/>
            <a:ext cx="3614737" cy="2462213"/>
          </a:xfrm>
          <a:prstGeom prst="rect">
            <a:avLst/>
          </a:prstGeom>
          <a:noFill/>
          <a:ln w="9525">
            <a:noFill/>
            <a:miter lim="800000"/>
            <a:headEnd/>
            <a:tailEnd/>
          </a:ln>
        </p:spPr>
        <p:txBody>
          <a:bodyPr wrap="square">
            <a:prstTxWarp prst="textNoShape">
              <a:avLst/>
            </a:prstTxWarp>
            <a:spAutoFit/>
          </a:bodyPr>
          <a:lstStyle/>
          <a:p>
            <a:pPr marL="284163" indent="-284163"/>
            <a:r>
              <a:rPr lang="es-CO" sz="2200" b="1" dirty="0">
                <a:solidFill>
                  <a:srgbClr val="1D68B4"/>
                </a:solidFill>
                <a:latin typeface="Arial" panose="020B0604020202020204" pitchFamily="34" charset="0"/>
                <a:cs typeface="Arial" panose="020B0604020202020204" pitchFamily="34" charset="0"/>
              </a:rPr>
              <a:t>1970 – 1990</a:t>
            </a:r>
          </a:p>
          <a:p>
            <a:pPr marL="284163" indent="-284163"/>
            <a:r>
              <a:rPr lang="es-CO" sz="2200" dirty="0">
                <a:solidFill>
                  <a:srgbClr val="185BA1"/>
                </a:solidFill>
                <a:latin typeface="Arial" panose="020B0604020202020204" pitchFamily="34" charset="0"/>
                <a:cs typeface="Arial" panose="020B0604020202020204" pitchFamily="34" charset="0"/>
              </a:rPr>
              <a:t>Cuidado adyuvante</a:t>
            </a:r>
          </a:p>
          <a:p>
            <a:pPr marL="180000" indent="-547200"/>
            <a:r>
              <a:rPr lang="es-CO" sz="2200" dirty="0">
                <a:solidFill>
                  <a:srgbClr val="185BA1"/>
                </a:solidFill>
                <a:latin typeface="Arial" panose="020B0604020202020204" pitchFamily="34" charset="0"/>
                <a:cs typeface="Arial" panose="020B0604020202020204" pitchFamily="34" charset="0"/>
              </a:rPr>
              <a:t>•	Conservar la masa</a:t>
            </a:r>
          </a:p>
          <a:p>
            <a:pPr marL="180000" indent="-547200"/>
            <a:r>
              <a:rPr lang="es-CO" sz="2200" dirty="0">
                <a:solidFill>
                  <a:srgbClr val="185BA1"/>
                </a:solidFill>
                <a:latin typeface="Arial" panose="020B0604020202020204" pitchFamily="34" charset="0"/>
                <a:cs typeface="Arial" panose="020B0604020202020204" pitchFamily="34" charset="0"/>
              </a:rPr>
              <a:t>	corporal magra</a:t>
            </a:r>
          </a:p>
          <a:p>
            <a:pPr marL="180000" indent="-547200"/>
            <a:r>
              <a:rPr lang="es-CO" sz="2200" dirty="0">
                <a:solidFill>
                  <a:srgbClr val="185BA1"/>
                </a:solidFill>
                <a:latin typeface="Arial" panose="020B0604020202020204" pitchFamily="34" charset="0"/>
                <a:cs typeface="Arial" panose="020B0604020202020204" pitchFamily="34" charset="0"/>
              </a:rPr>
              <a:t>•	Mantener la función</a:t>
            </a:r>
          </a:p>
          <a:p>
            <a:pPr marL="180000" indent="-547200"/>
            <a:r>
              <a:rPr lang="es-CO" sz="2200" dirty="0">
                <a:solidFill>
                  <a:srgbClr val="185BA1"/>
                </a:solidFill>
                <a:latin typeface="Arial" panose="020B0604020202020204" pitchFamily="34" charset="0"/>
                <a:cs typeface="Arial" panose="020B0604020202020204" pitchFamily="34" charset="0"/>
              </a:rPr>
              <a:t>	inmunológica</a:t>
            </a:r>
          </a:p>
          <a:p>
            <a:pPr marL="180000" indent="-547200"/>
            <a:r>
              <a:rPr lang="es-CO" sz="2200" dirty="0">
                <a:solidFill>
                  <a:srgbClr val="185BA1"/>
                </a:solidFill>
                <a:latin typeface="Arial" panose="020B0604020202020204" pitchFamily="34" charset="0"/>
                <a:cs typeface="Arial" panose="020B0604020202020204" pitchFamily="34" charset="0"/>
              </a:rPr>
              <a:t>•	Evitar las complicaciones</a:t>
            </a:r>
          </a:p>
        </p:txBody>
      </p:sp>
      <p:sp>
        <p:nvSpPr>
          <p:cNvPr id="5" name="TextBox 5"/>
          <p:cNvSpPr txBox="1">
            <a:spLocks noChangeArrowheads="1"/>
          </p:cNvSpPr>
          <p:nvPr/>
        </p:nvSpPr>
        <p:spPr bwMode="auto">
          <a:xfrm>
            <a:off x="5939802" y="2548129"/>
            <a:ext cx="5618214" cy="2462213"/>
          </a:xfrm>
          <a:prstGeom prst="rect">
            <a:avLst/>
          </a:prstGeom>
          <a:noFill/>
          <a:ln w="9525">
            <a:noFill/>
            <a:miter lim="800000"/>
            <a:headEnd/>
            <a:tailEnd/>
          </a:ln>
        </p:spPr>
        <p:txBody>
          <a:bodyPr wrap="square">
            <a:prstTxWarp prst="textNoShape">
              <a:avLst/>
            </a:prstTxWarp>
            <a:spAutoFit/>
          </a:bodyPr>
          <a:lstStyle/>
          <a:p>
            <a:pPr marL="284163" indent="-284163"/>
            <a:r>
              <a:rPr lang="es-CO" sz="2200" b="1" dirty="0">
                <a:solidFill>
                  <a:srgbClr val="1D68B4"/>
                </a:solidFill>
                <a:latin typeface="Arial" panose="020B0604020202020204" pitchFamily="34" charset="0"/>
                <a:cs typeface="Arial" panose="020B0604020202020204" pitchFamily="34" charset="0"/>
              </a:rPr>
              <a:t>2000 –  a la actualidad</a:t>
            </a:r>
          </a:p>
          <a:p>
            <a:pPr marL="284163" indent="-284163"/>
            <a:r>
              <a:rPr lang="es-CO" sz="2200" dirty="0">
                <a:solidFill>
                  <a:srgbClr val="185BA1"/>
                </a:solidFill>
                <a:latin typeface="Arial" panose="020B0604020202020204" pitchFamily="34" charset="0"/>
                <a:cs typeface="Arial" panose="020B0604020202020204" pitchFamily="34" charset="0"/>
              </a:rPr>
              <a:t>Estrategia terapéutica proactiva</a:t>
            </a:r>
          </a:p>
          <a:p>
            <a:pPr marL="180000" indent="-187200"/>
            <a:r>
              <a:rPr lang="es-CO" sz="2200" dirty="0">
                <a:solidFill>
                  <a:srgbClr val="185BA1"/>
                </a:solidFill>
                <a:latin typeface="Arial" panose="020B0604020202020204" pitchFamily="34" charset="0"/>
                <a:cs typeface="Arial" panose="020B0604020202020204" pitchFamily="34" charset="0"/>
              </a:rPr>
              <a:t>• Reduce la gravedad de la enfermedad</a:t>
            </a:r>
          </a:p>
          <a:p>
            <a:pPr marL="180000" indent="-187200"/>
            <a:r>
              <a:rPr lang="es-CO" sz="2200" dirty="0">
                <a:solidFill>
                  <a:srgbClr val="185BA1"/>
                </a:solidFill>
                <a:latin typeface="Arial" panose="020B0604020202020204" pitchFamily="34" charset="0"/>
                <a:cs typeface="Arial" panose="020B0604020202020204" pitchFamily="34" charset="0"/>
              </a:rPr>
              <a:t>• Disminuye las complicaciones</a:t>
            </a:r>
          </a:p>
          <a:p>
            <a:pPr marL="180000" indent="-187200"/>
            <a:r>
              <a:rPr lang="es-CO" sz="2200" dirty="0">
                <a:solidFill>
                  <a:srgbClr val="185BA1"/>
                </a:solidFill>
                <a:latin typeface="Arial" panose="020B0604020202020204" pitchFamily="34" charset="0"/>
                <a:cs typeface="Arial" panose="020B0604020202020204" pitchFamily="34" charset="0"/>
              </a:rPr>
              <a:t>• Reduce el tiempo de estancia en la unidad de cuidados intensivos</a:t>
            </a:r>
          </a:p>
          <a:p>
            <a:pPr marL="180000" indent="-187200"/>
            <a:r>
              <a:rPr lang="es-CO" sz="2200" dirty="0">
                <a:solidFill>
                  <a:srgbClr val="185BA1"/>
                </a:solidFill>
                <a:latin typeface="Arial" panose="020B0604020202020204" pitchFamily="34" charset="0"/>
                <a:cs typeface="Arial" panose="020B0604020202020204" pitchFamily="34" charset="0"/>
              </a:rPr>
              <a:t>• Mejora los resultados clínicos del paciente</a:t>
            </a:r>
          </a:p>
        </p:txBody>
      </p:sp>
      <p:sp>
        <p:nvSpPr>
          <p:cNvPr id="6" name="TextBox 6"/>
          <p:cNvSpPr txBox="1">
            <a:spLocks noChangeArrowheads="1"/>
          </p:cNvSpPr>
          <p:nvPr/>
        </p:nvSpPr>
        <p:spPr bwMode="auto">
          <a:xfrm>
            <a:off x="2139293" y="5449177"/>
            <a:ext cx="6781800" cy="246221"/>
          </a:xfrm>
          <a:prstGeom prst="rect">
            <a:avLst/>
          </a:prstGeom>
          <a:noFill/>
          <a:ln w="9525">
            <a:noFill/>
            <a:miter lim="800000"/>
            <a:headEnd/>
            <a:tailEnd/>
          </a:ln>
        </p:spPr>
        <p:txBody>
          <a:bodyPr wrap="square">
            <a:prstTxWarp prst="textNoShape">
              <a:avLst/>
            </a:prstTxWarp>
            <a:spAutoFit/>
          </a:bodyPr>
          <a:lstStyle/>
          <a:p>
            <a:r>
              <a:rPr lang="en-US" sz="1000" i="1" dirty="0" err="1">
                <a:solidFill>
                  <a:srgbClr val="1D68B4"/>
                </a:solidFill>
                <a:latin typeface="Arial" panose="020B0604020202020204" pitchFamily="34" charset="0"/>
                <a:cs typeface="Arial" panose="020B0604020202020204" pitchFamily="34" charset="0"/>
              </a:rPr>
              <a:t>McClave</a:t>
            </a:r>
            <a:r>
              <a:rPr lang="en-US" sz="1000" i="1" dirty="0">
                <a:solidFill>
                  <a:srgbClr val="1D68B4"/>
                </a:solidFill>
                <a:latin typeface="Arial" panose="020B0604020202020204" pitchFamily="34" charset="0"/>
                <a:cs typeface="Arial" panose="020B0604020202020204" pitchFamily="34" charset="0"/>
              </a:rPr>
              <a:t> SA, et al. JPEN J </a:t>
            </a:r>
            <a:r>
              <a:rPr lang="en-US" sz="1000" i="1" dirty="0" err="1">
                <a:solidFill>
                  <a:srgbClr val="1D68B4"/>
                </a:solidFill>
                <a:latin typeface="Arial" panose="020B0604020202020204" pitchFamily="34" charset="0"/>
                <a:cs typeface="Arial" panose="020B0604020202020204" pitchFamily="34" charset="0"/>
              </a:rPr>
              <a:t>Parenter</a:t>
            </a:r>
            <a:r>
              <a:rPr lang="en-US" sz="1000" i="1" dirty="0">
                <a:solidFill>
                  <a:srgbClr val="1D68B4"/>
                </a:solidFill>
                <a:latin typeface="Arial" panose="020B0604020202020204" pitchFamily="34" charset="0"/>
                <a:cs typeface="Arial" panose="020B0604020202020204" pitchFamily="34" charset="0"/>
              </a:rPr>
              <a:t> </a:t>
            </a:r>
            <a:r>
              <a:rPr lang="en-US" sz="1000" i="1" dirty="0" err="1">
                <a:solidFill>
                  <a:srgbClr val="1D68B4"/>
                </a:solidFill>
                <a:latin typeface="Arial" panose="020B0604020202020204" pitchFamily="34" charset="0"/>
                <a:cs typeface="Arial" panose="020B0604020202020204" pitchFamily="34" charset="0"/>
              </a:rPr>
              <a:t>Enteral</a:t>
            </a:r>
            <a:r>
              <a:rPr lang="en-US" sz="1000" i="1" dirty="0">
                <a:solidFill>
                  <a:srgbClr val="1D68B4"/>
                </a:solidFill>
                <a:latin typeface="Arial" panose="020B0604020202020204" pitchFamily="34" charset="0"/>
                <a:cs typeface="Arial" panose="020B0604020202020204" pitchFamily="34" charset="0"/>
              </a:rPr>
              <a:t> </a:t>
            </a:r>
            <a:r>
              <a:rPr lang="en-US" sz="1000" i="1" dirty="0" err="1">
                <a:solidFill>
                  <a:srgbClr val="1D68B4"/>
                </a:solidFill>
                <a:latin typeface="Arial" panose="020B0604020202020204" pitchFamily="34" charset="0"/>
                <a:cs typeface="Arial" panose="020B0604020202020204" pitchFamily="34" charset="0"/>
              </a:rPr>
              <a:t>Nutr</a:t>
            </a:r>
            <a:r>
              <a:rPr lang="en-US" sz="1000" i="1" dirty="0">
                <a:solidFill>
                  <a:srgbClr val="1D68B4"/>
                </a:solidFill>
                <a:latin typeface="Arial" panose="020B0604020202020204" pitchFamily="34" charset="0"/>
                <a:cs typeface="Arial" panose="020B0604020202020204" pitchFamily="34" charset="0"/>
              </a:rPr>
              <a:t> 2009; 33:277-316</a:t>
            </a:r>
            <a:r>
              <a:rPr lang="en-US" sz="1000" i="1" dirty="0">
                <a:solidFill>
                  <a:srgbClr val="595959"/>
                </a:solidFill>
                <a:latin typeface="Arial" panose="020B0604020202020204" pitchFamily="34" charset="0"/>
                <a:cs typeface="Arial" panose="020B0604020202020204" pitchFamily="34" charset="0"/>
              </a:rPr>
              <a:t>.</a:t>
            </a:r>
          </a:p>
        </p:txBody>
      </p:sp>
      <p:sp>
        <p:nvSpPr>
          <p:cNvPr id="7" name="Rectangle 2"/>
          <p:cNvSpPr txBox="1">
            <a:spLocks noChangeArrowheads="1"/>
          </p:cNvSpPr>
          <p:nvPr/>
        </p:nvSpPr>
        <p:spPr bwMode="auto">
          <a:xfrm>
            <a:off x="2139293" y="178795"/>
            <a:ext cx="7908985" cy="12160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s-CO" sz="3200" b="1" dirty="0">
                <a:solidFill>
                  <a:srgbClr val="185BA1"/>
                </a:solidFill>
                <a:latin typeface="Arial" panose="020B0604020202020204" pitchFamily="34" charset="0"/>
                <a:cs typeface="Arial" panose="020B0604020202020204" pitchFamily="34" charset="0"/>
              </a:rPr>
              <a:t>Evolución de la terapia nutricional</a:t>
            </a:r>
          </a:p>
          <a:p>
            <a:pPr algn="ctr"/>
            <a:r>
              <a:rPr lang="es-CO" sz="3200" b="1" dirty="0">
                <a:solidFill>
                  <a:srgbClr val="185BA1"/>
                </a:solidFill>
                <a:latin typeface="Arial" panose="020B0604020202020204" pitchFamily="34" charset="0"/>
                <a:cs typeface="Arial" panose="020B0604020202020204" pitchFamily="34" charset="0"/>
              </a:rPr>
              <a:t>en cuidados intensivos</a:t>
            </a:r>
            <a:endParaRPr lang="es-CO" sz="3200" b="1" kern="0" dirty="0">
              <a:solidFill>
                <a:srgbClr val="185BA1"/>
              </a:solidFill>
              <a:latin typeface="Arial" panose="020B0604020202020204" pitchFamily="34" charset="0"/>
              <a:cs typeface="Arial" panose="020B0604020202020204" pitchFamily="34" charset="0"/>
            </a:endParaRPr>
          </a:p>
        </p:txBody>
      </p:sp>
      <p:sp>
        <p:nvSpPr>
          <p:cNvPr id="8" name="Rounded Rectangle 7"/>
          <p:cNvSpPr/>
          <p:nvPr/>
        </p:nvSpPr>
        <p:spPr bwMode="auto">
          <a:xfrm>
            <a:off x="1883664" y="1752599"/>
            <a:ext cx="7818177" cy="685801"/>
          </a:xfrm>
          <a:prstGeom prst="roundRect">
            <a:avLst/>
          </a:prstGeom>
          <a:solidFill>
            <a:srgbClr val="185BA1"/>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s-CO" sz="2400" dirty="0">
                <a:solidFill>
                  <a:schemeClr val="bg1"/>
                </a:solidFill>
                <a:latin typeface="Arial" panose="020B0604020202020204" pitchFamily="34" charset="0"/>
                <a:cs typeface="Arial" panose="020B0604020202020204" pitchFamily="34" charset="0"/>
              </a:rPr>
              <a:t>      Soporte nutricional    	      Terapia de nutrición</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idx="4294967295"/>
          </p:nvPr>
        </p:nvSpPr>
        <p:spPr>
          <a:xfrm>
            <a:off x="2400300" y="220659"/>
            <a:ext cx="7391400" cy="1143000"/>
          </a:xfrm>
        </p:spPr>
        <p:txBody>
          <a:bodyPr/>
          <a:lstStyle/>
          <a:p>
            <a:pPr algn="ctr"/>
            <a:r>
              <a:rPr lang="es-CO" sz="3200" b="1" dirty="0">
                <a:solidFill>
                  <a:srgbClr val="1D68B4"/>
                </a:solidFill>
                <a:latin typeface="Arial" panose="020B0604020202020204" pitchFamily="34" charset="0"/>
                <a:cs typeface="Arial" panose="020B0604020202020204" pitchFamily="34" charset="0"/>
              </a:rPr>
              <a:t>Metabolismo de macronutrientes</a:t>
            </a:r>
            <a:endParaRPr lang="es-CO" sz="3200" b="1" dirty="0">
              <a:solidFill>
                <a:srgbClr val="1D68B4"/>
              </a:solidFill>
              <a:latin typeface="Arial" panose="020B0604020202020204" pitchFamily="34" charset="0"/>
              <a:ea typeface="ヒラギノ角ゴ Pro W3" charset="-128"/>
              <a:cs typeface="Arial" panose="020B0604020202020204" pitchFamily="34" charset="0"/>
            </a:endParaRPr>
          </a:p>
        </p:txBody>
      </p:sp>
      <p:sp>
        <p:nvSpPr>
          <p:cNvPr id="8" name="Rounded Rectangle 7"/>
          <p:cNvSpPr/>
          <p:nvPr/>
        </p:nvSpPr>
        <p:spPr bwMode="auto">
          <a:xfrm>
            <a:off x="4257854" y="1882430"/>
            <a:ext cx="5753100" cy="1143000"/>
          </a:xfrm>
          <a:prstGeom prst="roundRect">
            <a:avLst/>
          </a:prstGeom>
          <a:solidFill>
            <a:schemeClr val="bg1"/>
          </a:solidFill>
          <a:ln w="12700" cap="flat" cmpd="sng" algn="ctr">
            <a:solidFill>
              <a:srgbClr val="595959"/>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9" name="TextBox 8"/>
          <p:cNvSpPr txBox="1"/>
          <p:nvPr/>
        </p:nvSpPr>
        <p:spPr>
          <a:xfrm>
            <a:off x="4524554" y="1834477"/>
            <a:ext cx="5486400" cy="1200329"/>
          </a:xfrm>
          <a:prstGeom prst="rect">
            <a:avLst/>
          </a:prstGeom>
          <a:noFill/>
        </p:spPr>
        <p:txBody>
          <a:bodyPr wrap="square" rtlCol="0">
            <a:spAutoFit/>
          </a:bodyPr>
          <a:lstStyle/>
          <a:p>
            <a:pPr marL="180000" indent="-187200">
              <a:buClr>
                <a:srgbClr val="1D68B4"/>
              </a:buClr>
              <a:buFont typeface="Arial"/>
              <a:buChar char="•"/>
            </a:pPr>
            <a:r>
              <a:rPr lang="es-CO" sz="2400" dirty="0">
                <a:solidFill>
                  <a:srgbClr val="1D68B4"/>
                </a:solidFill>
                <a:latin typeface="Arial" panose="020B0604020202020204" pitchFamily="34" charset="0"/>
                <a:cs typeface="Arial" panose="020B0604020202020204" pitchFamily="34" charset="0"/>
              </a:rPr>
              <a:t>Necesarias para la biosíntesis de la masa corporal magra</a:t>
            </a:r>
          </a:p>
          <a:p>
            <a:pPr marL="180000" indent="-187200">
              <a:buClr>
                <a:srgbClr val="1D68B4"/>
              </a:buClr>
              <a:buFont typeface="Arial"/>
              <a:buChar char="•"/>
            </a:pPr>
            <a:r>
              <a:rPr lang="es-CO" sz="2400" dirty="0">
                <a:solidFill>
                  <a:srgbClr val="1D68B4"/>
                </a:solidFill>
                <a:latin typeface="Arial" panose="020B0604020202020204" pitchFamily="34" charset="0"/>
                <a:cs typeface="Arial" panose="020B0604020202020204" pitchFamily="34" charset="0"/>
              </a:rPr>
              <a:t>4 kcal/g</a:t>
            </a:r>
          </a:p>
        </p:txBody>
      </p:sp>
      <p:sp>
        <p:nvSpPr>
          <p:cNvPr id="10" name="Rounded Rectangle 9"/>
          <p:cNvSpPr/>
          <p:nvPr/>
        </p:nvSpPr>
        <p:spPr bwMode="auto">
          <a:xfrm>
            <a:off x="4257854" y="3254030"/>
            <a:ext cx="5753100" cy="1143000"/>
          </a:xfrm>
          <a:prstGeom prst="roundRect">
            <a:avLst/>
          </a:prstGeom>
          <a:solidFill>
            <a:schemeClr val="bg1"/>
          </a:solidFill>
          <a:ln w="12700" cap="flat" cmpd="sng" algn="ctr">
            <a:solidFill>
              <a:srgbClr val="595959"/>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11" name="TextBox 10"/>
          <p:cNvSpPr txBox="1"/>
          <p:nvPr/>
        </p:nvSpPr>
        <p:spPr>
          <a:xfrm>
            <a:off x="4524554" y="3410031"/>
            <a:ext cx="5334000" cy="830997"/>
          </a:xfrm>
          <a:prstGeom prst="rect">
            <a:avLst/>
          </a:prstGeom>
          <a:noFill/>
        </p:spPr>
        <p:txBody>
          <a:bodyPr wrap="square" rtlCol="0">
            <a:spAutoFit/>
          </a:bodyPr>
          <a:lstStyle/>
          <a:p>
            <a:pPr marL="225425" indent="-225425">
              <a:buFont typeface="Arial"/>
              <a:buChar char="•"/>
            </a:pPr>
            <a:r>
              <a:rPr lang="es-CO" sz="2400" dirty="0">
                <a:solidFill>
                  <a:srgbClr val="1D68B4"/>
                </a:solidFill>
                <a:latin typeface="Arial" panose="020B0604020202020204" pitchFamily="34" charset="0"/>
                <a:cs typeface="Arial" panose="020B0604020202020204" pitchFamily="34" charset="0"/>
              </a:rPr>
              <a:t>Energía</a:t>
            </a:r>
          </a:p>
          <a:p>
            <a:pPr marL="225425" indent="-225425">
              <a:buFont typeface="Arial"/>
              <a:buChar char="•"/>
            </a:pPr>
            <a:r>
              <a:rPr lang="es-CO" sz="2400" dirty="0">
                <a:solidFill>
                  <a:srgbClr val="1D68B4"/>
                </a:solidFill>
                <a:latin typeface="Arial" panose="020B0604020202020204" pitchFamily="34" charset="0"/>
                <a:cs typeface="Arial" panose="020B0604020202020204" pitchFamily="34" charset="0"/>
              </a:rPr>
              <a:t>4 kcal/g</a:t>
            </a:r>
          </a:p>
        </p:txBody>
      </p:sp>
      <p:sp>
        <p:nvSpPr>
          <p:cNvPr id="12" name="Rounded Rectangle 11"/>
          <p:cNvSpPr/>
          <p:nvPr/>
        </p:nvSpPr>
        <p:spPr bwMode="auto">
          <a:xfrm>
            <a:off x="4257854" y="4625630"/>
            <a:ext cx="5753100" cy="1143000"/>
          </a:xfrm>
          <a:prstGeom prst="roundRect">
            <a:avLst/>
          </a:prstGeom>
          <a:solidFill>
            <a:schemeClr val="bg1"/>
          </a:solidFill>
          <a:ln w="12700" cap="flat" cmpd="sng" algn="ctr">
            <a:solidFill>
              <a:srgbClr val="595959"/>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13" name="TextBox 12"/>
          <p:cNvSpPr txBox="1"/>
          <p:nvPr/>
        </p:nvSpPr>
        <p:spPr>
          <a:xfrm>
            <a:off x="4524554" y="4616254"/>
            <a:ext cx="5334000" cy="15234940"/>
          </a:xfrm>
          <a:prstGeom prst="rect">
            <a:avLst/>
          </a:prstGeom>
          <a:noFill/>
        </p:spPr>
        <p:txBody>
          <a:bodyPr wrap="square" rtlCol="0">
            <a:spAutoFit/>
          </a:bodyPr>
          <a:lstStyle/>
          <a:p>
            <a:pPr marL="225425" indent="-225425">
              <a:buFont typeface="Arial"/>
              <a:buChar char="•"/>
            </a:pPr>
            <a:r>
              <a:rPr lang="es-CO" sz="2400" dirty="0">
                <a:solidFill>
                  <a:srgbClr val="1D68B4"/>
                </a:solidFill>
                <a:latin typeface="Arial" panose="020B0604020202020204" pitchFamily="34" charset="0"/>
                <a:cs typeface="Arial" panose="020B0604020202020204" pitchFamily="34" charset="0"/>
              </a:rPr>
              <a:t>Ácidos grasos esenciales</a:t>
            </a:r>
          </a:p>
          <a:p>
            <a:pPr marL="225425" indent="-225425">
              <a:buFont typeface="Arial"/>
              <a:buChar char="•"/>
            </a:pPr>
            <a:r>
              <a:rPr lang="es-CO" sz="2400" dirty="0">
                <a:solidFill>
                  <a:srgbClr val="1D68B4"/>
                </a:solidFill>
                <a:latin typeface="Arial" panose="020B0604020202020204" pitchFamily="34" charset="0"/>
                <a:cs typeface="Arial" panose="020B0604020202020204" pitchFamily="34" charset="0"/>
              </a:rPr>
              <a:t>Energía</a:t>
            </a:r>
          </a:p>
          <a:p>
            <a:r>
              <a:rPr lang="es-CO" sz="2400" dirty="0">
                <a:solidFill>
                  <a:srgbClr val="1D68B4"/>
                </a:solidFill>
                <a:latin typeface="Arial" panose="020B0604020202020204" pitchFamily="34" charset="0"/>
                <a:cs typeface="Arial" panose="020B0604020202020204" pitchFamily="34" charset="0"/>
              </a:rPr>
              <a:t>9 kcal/g</a:t>
            </a:r>
            <a:r>
              <a:rPr lang="es-419" sz="2400" dirty="0">
                <a:ea typeface="ヒラギノ角ゴ Pro W3" charset="-128"/>
                <a:cs typeface="ヒラギノ角ゴ Pro W3" charset="-128"/>
              </a:rPr>
              <a:t>Los macronutrientes —proteínas, hidratos de carbono y grasas— proveen al cuerpo de energía y bloques estructurales.</a:t>
            </a:r>
          </a:p>
          <a:p>
            <a:r>
              <a:rPr lang="es-419" sz="2400" dirty="0">
                <a:ea typeface="ヒラギノ角ゴ Pro W3" charset="-128"/>
                <a:cs typeface="ヒラギノ角ゴ Pro W3" charset="-128"/>
              </a:rPr>
              <a:t>Idealmente, la mayor cantidad de proteínas ingeridas se usaría en el anabolismo, mientras que los hidratos de carbono y las grasas proporcionarían la energía no proteica. Es beneficiosa la provisión de suficientes fuentes de energía no </a:t>
            </a:r>
            <a:r>
              <a:rPr lang="es-419" sz="2400" dirty="0" err="1">
                <a:ea typeface="ヒラギノ角ゴ Pro W3" charset="-128"/>
                <a:cs typeface="ヒラギノ角ゴ Pro W3" charset="-128"/>
              </a:rPr>
              <a:t>protéica</a:t>
            </a:r>
            <a:r>
              <a:rPr lang="es-419" sz="2400" dirty="0">
                <a:ea typeface="ヒラギノ角ゴ Pro W3" charset="-128"/>
                <a:cs typeface="ヒラギノ角ゴ Pro W3" charset="-128"/>
              </a:rPr>
              <a:t>, pero en realidad, el uso combinado de fuentes de energía ocurre todo el tiempo. Las cantidades relativas que se usan de cada una, varían según la condición de la persona y su estado nutricional.</a:t>
            </a:r>
          </a:p>
          <a:p>
            <a:pPr>
              <a:buFont typeface="Arial"/>
              <a:buChar char="•"/>
            </a:pPr>
            <a:r>
              <a:rPr lang="es-419" sz="2400" dirty="0">
                <a:ea typeface="ヒラギノ角ゴ Pro W3" charset="-128"/>
                <a:cs typeface="ヒラギノ角ゴ Pro W3" charset="-128"/>
              </a:rPr>
              <a:t> Las proteínas, fuente principal de nitrógeno en el cuerpo, son fundamentales para la biosíntesis de la masa corporal magra. Las proteínas proporcionan 4 kcal/g.</a:t>
            </a:r>
          </a:p>
          <a:p>
            <a:pPr>
              <a:buFont typeface="Arial"/>
              <a:buChar char="•"/>
            </a:pPr>
            <a:r>
              <a:rPr lang="es-419" sz="2400" dirty="0">
                <a:ea typeface="ヒラギノ角ゴ Pro W3" charset="-128"/>
                <a:cs typeface="ヒラギノ角ゴ Pro W3" charset="-128"/>
              </a:rPr>
              <a:t> Los hidratos de carbono son la fuente principal de energía en personas normales y sanas. Como las proteínas, los hidratos de carbono proporcionan 4 kcal/g.</a:t>
            </a:r>
          </a:p>
          <a:p>
            <a:pPr>
              <a:buFont typeface="Arial"/>
              <a:buChar char="•"/>
            </a:pPr>
            <a:r>
              <a:rPr lang="es-419" sz="2400" dirty="0">
                <a:ea typeface="ヒラギノ角ゴ Pro W3" charset="-128"/>
                <a:cs typeface="ヒラギノ角ゴ Pro W3" charset="-128"/>
              </a:rPr>
              <a:t> Los lípidos proporcionan ácidos grasos esenciales. Por lo menos el 2% de la ingesta total debería provenir de los ácidos grasos esenciales para prevenir su deficiencia. La deficiencia es inusual, excepto en los casos en los que se utilizan soluciones de nutrición parenteral libres de grasa como única fuente de nutrición. Con 9 kcal/g, la grasa proporciona más del doble de la cantidad de energía por gramo que las proteínas o los hidratos de carbono.</a:t>
            </a:r>
          </a:p>
          <a:p>
            <a:pPr marL="225425" indent="-225425">
              <a:buFont typeface="Arial"/>
              <a:buChar char="•"/>
            </a:pPr>
            <a:endParaRPr lang="es-CO" sz="2400" dirty="0">
              <a:solidFill>
                <a:srgbClr val="1D68B4"/>
              </a:solidFill>
              <a:latin typeface="Arial" panose="020B0604020202020204" pitchFamily="34" charset="0"/>
              <a:cs typeface="Arial" panose="020B0604020202020204" pitchFamily="34" charset="0"/>
            </a:endParaRPr>
          </a:p>
        </p:txBody>
      </p:sp>
      <p:pic>
        <p:nvPicPr>
          <p:cNvPr id="16" name="Picture 15" descr="escudos y 4..psd"/>
          <p:cNvPicPr>
            <a:picLocks noChangeAspect="1"/>
          </p:cNvPicPr>
          <p:nvPr/>
        </p:nvPicPr>
        <p:blipFill>
          <a:blip r:embed="rId3"/>
          <a:stretch>
            <a:fillRect/>
          </a:stretch>
        </p:blipFill>
        <p:spPr>
          <a:xfrm>
            <a:off x="2523326" y="1629247"/>
            <a:ext cx="1490472" cy="433100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Meus documentos\Bel\Aula\Obesidade2000b.jpg"/>
          <p:cNvPicPr>
            <a:picLocks noChangeAspect="1" noChangeArrowheads="1"/>
          </p:cNvPicPr>
          <p:nvPr/>
        </p:nvPicPr>
        <p:blipFill>
          <a:blip r:embed="rId3"/>
          <a:srcRect/>
          <a:stretch>
            <a:fillRect/>
          </a:stretch>
        </p:blipFill>
        <p:spPr bwMode="auto">
          <a:xfrm>
            <a:off x="1742536" y="2042859"/>
            <a:ext cx="4186687" cy="3348591"/>
          </a:xfrm>
          <a:prstGeom prst="rect">
            <a:avLst/>
          </a:prstGeom>
          <a:noFill/>
          <a:ln w="9525">
            <a:noFill/>
            <a:miter lim="800000"/>
            <a:headEnd/>
            <a:tailEnd/>
          </a:ln>
        </p:spPr>
      </p:pic>
      <p:pic>
        <p:nvPicPr>
          <p:cNvPr id="5" name="Picture 1029"/>
          <p:cNvPicPr>
            <a:picLocks noChangeAspect="1" noChangeArrowheads="1"/>
          </p:cNvPicPr>
          <p:nvPr/>
        </p:nvPicPr>
        <p:blipFill>
          <a:blip r:embed="rId4"/>
          <a:srcRect/>
          <a:stretch>
            <a:fillRect/>
          </a:stretch>
        </p:blipFill>
        <p:spPr bwMode="auto">
          <a:xfrm>
            <a:off x="6266371" y="2113502"/>
            <a:ext cx="4624432" cy="3207304"/>
          </a:xfrm>
          <a:prstGeom prst="rect">
            <a:avLst/>
          </a:prstGeom>
          <a:noFill/>
          <a:ln w="12700">
            <a:noFill/>
            <a:miter lim="800000"/>
            <a:headEnd/>
            <a:tailEnd/>
          </a:ln>
        </p:spPr>
      </p:pic>
      <p:sp>
        <p:nvSpPr>
          <p:cNvPr id="7" name="TextBox 6"/>
          <p:cNvSpPr txBox="1">
            <a:spLocks noChangeArrowheads="1"/>
          </p:cNvSpPr>
          <p:nvPr/>
        </p:nvSpPr>
        <p:spPr bwMode="auto">
          <a:xfrm>
            <a:off x="6438900" y="2565400"/>
            <a:ext cx="647700" cy="369332"/>
          </a:xfrm>
          <a:prstGeom prst="rect">
            <a:avLst/>
          </a:prstGeom>
          <a:solidFill>
            <a:schemeClr val="tx1"/>
          </a:solidFill>
          <a:ln w="9525">
            <a:noFill/>
            <a:miter lim="800000"/>
            <a:headEnd/>
            <a:tailEnd/>
          </a:ln>
        </p:spPr>
        <p:txBody>
          <a:bodyPr>
            <a:prstTxWarp prst="textNoShape">
              <a:avLst/>
            </a:prstTxWarp>
            <a:spAutoFit/>
          </a:bodyPr>
          <a:lstStyle/>
          <a:p>
            <a:endParaRPr lang="en-US"/>
          </a:p>
        </p:txBody>
      </p:sp>
      <p:sp>
        <p:nvSpPr>
          <p:cNvPr id="8" name="TextBox 7"/>
          <p:cNvSpPr txBox="1">
            <a:spLocks noChangeArrowheads="1"/>
          </p:cNvSpPr>
          <p:nvPr/>
        </p:nvSpPr>
        <p:spPr bwMode="auto">
          <a:xfrm>
            <a:off x="3050156" y="2958851"/>
            <a:ext cx="647700" cy="369332"/>
          </a:xfrm>
          <a:prstGeom prst="rect">
            <a:avLst/>
          </a:prstGeom>
          <a:solidFill>
            <a:schemeClr val="tx1"/>
          </a:solidFill>
          <a:ln w="9525">
            <a:noFill/>
            <a:miter lim="800000"/>
            <a:headEnd/>
            <a:tailEnd/>
          </a:ln>
        </p:spPr>
        <p:txBody>
          <a:bodyPr>
            <a:prstTxWarp prst="textNoShape">
              <a:avLst/>
            </a:prstTxWarp>
            <a:spAutoFit/>
          </a:bodyPr>
          <a:lstStyle/>
          <a:p>
            <a:endParaRPr lang="en-US"/>
          </a:p>
        </p:txBody>
      </p:sp>
      <p:sp>
        <p:nvSpPr>
          <p:cNvPr id="9" name="Rectangle 2"/>
          <p:cNvSpPr txBox="1">
            <a:spLocks noChangeArrowheads="1"/>
          </p:cNvSpPr>
          <p:nvPr/>
        </p:nvSpPr>
        <p:spPr bwMode="auto">
          <a:xfrm>
            <a:off x="2552700" y="164891"/>
            <a:ext cx="7086600" cy="12160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3200" b="1" dirty="0">
                <a:solidFill>
                  <a:srgbClr val="185BA1"/>
                </a:solidFill>
                <a:latin typeface="Arial" panose="020B0604020202020204" pitchFamily="34" charset="0"/>
                <a:cs typeface="Arial" panose="020B0604020202020204" pitchFamily="34" charset="0"/>
              </a:rPr>
              <a:t>¿</a:t>
            </a:r>
            <a:r>
              <a:rPr lang="es-CO" sz="3200" b="1" dirty="0">
                <a:solidFill>
                  <a:srgbClr val="185BA1"/>
                </a:solidFill>
                <a:latin typeface="Arial" panose="020B0604020202020204" pitchFamily="34" charset="0"/>
                <a:cs typeface="Arial" panose="020B0604020202020204" pitchFamily="34" charset="0"/>
              </a:rPr>
              <a:t>Quiénes son candidatos para</a:t>
            </a:r>
            <a:br>
              <a:rPr lang="es-CO" sz="3200" b="1" dirty="0">
                <a:solidFill>
                  <a:srgbClr val="185BA1"/>
                </a:solidFill>
                <a:latin typeface="Arial" panose="020B0604020202020204" pitchFamily="34" charset="0"/>
                <a:cs typeface="Arial" panose="020B0604020202020204" pitchFamily="34" charset="0"/>
              </a:rPr>
            </a:br>
            <a:r>
              <a:rPr lang="es-CO" sz="3200" b="1" dirty="0">
                <a:solidFill>
                  <a:srgbClr val="185BA1"/>
                </a:solidFill>
                <a:latin typeface="Arial" panose="020B0604020202020204" pitchFamily="34" charset="0"/>
                <a:cs typeface="Arial" panose="020B0604020202020204" pitchFamily="34" charset="0"/>
              </a:rPr>
              <a:t>la terapia de nutrición</a:t>
            </a:r>
            <a:r>
              <a:rPr lang="en-US" sz="3200" b="1" dirty="0">
                <a:solidFill>
                  <a:srgbClr val="185BA1"/>
                </a:solidFill>
                <a:latin typeface="Arial" panose="020B0604020202020204" pitchFamily="34" charset="0"/>
                <a:cs typeface="Arial" panose="020B0604020202020204" pitchFamily="34" charset="0"/>
              </a:rPr>
              <a:t>?</a:t>
            </a:r>
            <a:endParaRPr lang="en-US" sz="3200" b="1" kern="0" dirty="0">
              <a:solidFill>
                <a:srgbClr val="185BA1"/>
              </a:solidFill>
              <a:latin typeface="Arial" panose="020B0604020202020204" pitchFamily="34" charset="0"/>
              <a:ea typeface="ヒラギノ角ゴ Pro W3" charset="-128"/>
              <a:cs typeface="Arial" panose="020B0604020202020204" pitchFamily="34" charset="0"/>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Meus documentos\Bel\Aula\Obesidade2000b.jpg"/>
          <p:cNvPicPr>
            <a:picLocks noChangeAspect="1" noChangeArrowheads="1"/>
          </p:cNvPicPr>
          <p:nvPr/>
        </p:nvPicPr>
        <p:blipFill>
          <a:blip r:embed="rId3"/>
          <a:srcRect/>
          <a:stretch>
            <a:fillRect/>
          </a:stretch>
        </p:blipFill>
        <p:spPr bwMode="auto">
          <a:xfrm>
            <a:off x="2224896" y="2027237"/>
            <a:ext cx="3703608" cy="2962215"/>
          </a:xfrm>
          <a:prstGeom prst="rect">
            <a:avLst/>
          </a:prstGeom>
          <a:noFill/>
          <a:ln w="9525">
            <a:noFill/>
            <a:miter lim="800000"/>
            <a:headEnd/>
            <a:tailEnd/>
          </a:ln>
        </p:spPr>
      </p:pic>
      <p:pic>
        <p:nvPicPr>
          <p:cNvPr id="6" name="Picture 1029"/>
          <p:cNvPicPr>
            <a:picLocks noChangeAspect="1" noChangeArrowheads="1"/>
          </p:cNvPicPr>
          <p:nvPr/>
        </p:nvPicPr>
        <p:blipFill>
          <a:blip r:embed="rId4"/>
          <a:srcRect/>
          <a:stretch>
            <a:fillRect/>
          </a:stretch>
        </p:blipFill>
        <p:spPr bwMode="auto">
          <a:xfrm>
            <a:off x="6283281" y="2108737"/>
            <a:ext cx="4036030" cy="2799214"/>
          </a:xfrm>
          <a:prstGeom prst="rect">
            <a:avLst/>
          </a:prstGeom>
          <a:noFill/>
          <a:ln w="12700">
            <a:noFill/>
            <a:miter lim="800000"/>
            <a:headEnd/>
            <a:tailEnd/>
          </a:ln>
        </p:spPr>
      </p:pic>
      <p:sp>
        <p:nvSpPr>
          <p:cNvPr id="7" name="TextBox 6"/>
          <p:cNvSpPr txBox="1">
            <a:spLocks noChangeArrowheads="1"/>
          </p:cNvSpPr>
          <p:nvPr/>
        </p:nvSpPr>
        <p:spPr bwMode="auto">
          <a:xfrm>
            <a:off x="6283281" y="2476706"/>
            <a:ext cx="647700" cy="369332"/>
          </a:xfrm>
          <a:prstGeom prst="rect">
            <a:avLst/>
          </a:prstGeom>
          <a:solidFill>
            <a:schemeClr val="tx1"/>
          </a:solidFill>
          <a:ln w="9525">
            <a:noFill/>
            <a:miter lim="800000"/>
            <a:headEnd/>
            <a:tailEnd/>
          </a:ln>
        </p:spPr>
        <p:txBody>
          <a:bodyPr>
            <a:prstTxWarp prst="textNoShape">
              <a:avLst/>
            </a:prstTxWarp>
            <a:spAutoFit/>
          </a:bodyPr>
          <a:lstStyle/>
          <a:p>
            <a:endParaRPr lang="en-US"/>
          </a:p>
        </p:txBody>
      </p:sp>
      <p:sp>
        <p:nvSpPr>
          <p:cNvPr id="8" name="TextBox 7"/>
          <p:cNvSpPr txBox="1">
            <a:spLocks noChangeArrowheads="1"/>
          </p:cNvSpPr>
          <p:nvPr/>
        </p:nvSpPr>
        <p:spPr bwMode="auto">
          <a:xfrm>
            <a:off x="3429000" y="2811106"/>
            <a:ext cx="647700" cy="369332"/>
          </a:xfrm>
          <a:prstGeom prst="rect">
            <a:avLst/>
          </a:prstGeom>
          <a:solidFill>
            <a:schemeClr val="tx1"/>
          </a:solidFill>
          <a:ln w="9525">
            <a:noFill/>
            <a:miter lim="800000"/>
            <a:headEnd/>
            <a:tailEnd/>
          </a:ln>
        </p:spPr>
        <p:txBody>
          <a:bodyPr>
            <a:prstTxWarp prst="textNoShape">
              <a:avLst/>
            </a:prstTxWarp>
            <a:spAutoFit/>
          </a:bodyPr>
          <a:lstStyle/>
          <a:p>
            <a:endParaRPr lang="en-US"/>
          </a:p>
        </p:txBody>
      </p:sp>
      <p:sp>
        <p:nvSpPr>
          <p:cNvPr id="9" name="Rectangle 2"/>
          <p:cNvSpPr txBox="1">
            <a:spLocks noChangeArrowheads="1"/>
          </p:cNvSpPr>
          <p:nvPr/>
        </p:nvSpPr>
        <p:spPr bwMode="auto">
          <a:xfrm>
            <a:off x="1725285" y="421389"/>
            <a:ext cx="8732050" cy="12160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s-CO" sz="3200" b="1" dirty="0">
                <a:solidFill>
                  <a:srgbClr val="185BA1"/>
                </a:solidFill>
                <a:latin typeface="Arial" panose="020B0604020202020204" pitchFamily="34" charset="0"/>
                <a:cs typeface="Arial" panose="020B0604020202020204" pitchFamily="34" charset="0"/>
              </a:rPr>
              <a:t>Todos los pacientes con </a:t>
            </a:r>
          </a:p>
          <a:p>
            <a:pPr algn="ctr"/>
            <a:r>
              <a:rPr lang="es-CO" sz="3200" b="1" dirty="0">
                <a:solidFill>
                  <a:srgbClr val="185BA1"/>
                </a:solidFill>
                <a:latin typeface="Arial" panose="020B0604020202020204" pitchFamily="34" charset="0"/>
                <a:cs typeface="Arial" panose="020B0604020202020204" pitchFamily="34" charset="0"/>
              </a:rPr>
              <a:t>enfermedades críticas son candidatos </a:t>
            </a:r>
          </a:p>
          <a:p>
            <a:pPr algn="ctr"/>
            <a:r>
              <a:rPr lang="es-CO" sz="3200" b="1" dirty="0">
                <a:solidFill>
                  <a:srgbClr val="185BA1"/>
                </a:solidFill>
                <a:latin typeface="Arial" panose="020B0604020202020204" pitchFamily="34" charset="0"/>
                <a:cs typeface="Arial" panose="020B0604020202020204" pitchFamily="34" charset="0"/>
              </a:rPr>
              <a:t>a la terapia de nutrición</a:t>
            </a:r>
            <a:endParaRPr lang="es-CO" sz="3200" b="1" kern="0" dirty="0">
              <a:solidFill>
                <a:srgbClr val="185BA1"/>
              </a:solidFill>
              <a:latin typeface="Arial" panose="020B0604020202020204" pitchFamily="34" charset="0"/>
              <a:cs typeface="Arial" panose="020B0604020202020204" pitchFamily="34" charset="0"/>
            </a:endParaRPr>
          </a:p>
        </p:txBody>
      </p:sp>
      <p:sp>
        <p:nvSpPr>
          <p:cNvPr id="11" name="TextBox 10"/>
          <p:cNvSpPr txBox="1"/>
          <p:nvPr/>
        </p:nvSpPr>
        <p:spPr>
          <a:xfrm>
            <a:off x="2224896" y="5120049"/>
            <a:ext cx="8232439" cy="830997"/>
          </a:xfrm>
          <a:prstGeom prst="rect">
            <a:avLst/>
          </a:prstGeom>
          <a:noFill/>
        </p:spPr>
        <p:txBody>
          <a:bodyPr wrap="square" rtlCol="0">
            <a:spAutoFit/>
          </a:bodyPr>
          <a:lstStyle/>
          <a:p>
            <a:pPr algn="ctr"/>
            <a:r>
              <a:rPr lang="es-CO" sz="2400" dirty="0">
                <a:solidFill>
                  <a:srgbClr val="185BA1"/>
                </a:solidFill>
                <a:latin typeface="Arial" panose="020B0604020202020204" pitchFamily="34" charset="0"/>
                <a:cs typeface="Arial" panose="020B0604020202020204" pitchFamily="34" charset="0"/>
              </a:rPr>
              <a:t>Diagnóstico: enfermedades agudas/malnutrición relacionada con lesiones</a:t>
            </a:r>
          </a:p>
        </p:txBody>
      </p:sp>
      <p:sp>
        <p:nvSpPr>
          <p:cNvPr id="12" name="TextBox 11"/>
          <p:cNvSpPr txBox="1"/>
          <p:nvPr/>
        </p:nvSpPr>
        <p:spPr>
          <a:xfrm>
            <a:off x="2224896" y="6040033"/>
            <a:ext cx="5692321" cy="246221"/>
          </a:xfrm>
          <a:prstGeom prst="rect">
            <a:avLst/>
          </a:prstGeom>
          <a:noFill/>
        </p:spPr>
        <p:txBody>
          <a:bodyPr wrap="square" rtlCol="0">
            <a:spAutoFit/>
          </a:bodyPr>
          <a:lstStyle/>
          <a:p>
            <a:r>
              <a:rPr lang="en-US" sz="1000" i="1" dirty="0" err="1">
                <a:solidFill>
                  <a:srgbClr val="1D68B4"/>
                </a:solidFill>
                <a:latin typeface="Arial" panose="020B0604020202020204" pitchFamily="34" charset="0"/>
                <a:cs typeface="Arial" panose="020B0604020202020204" pitchFamily="34" charset="0"/>
              </a:rPr>
              <a:t>McClave</a:t>
            </a:r>
            <a:r>
              <a:rPr lang="en-US" sz="1000" i="1" dirty="0">
                <a:solidFill>
                  <a:srgbClr val="1D68B4"/>
                </a:solidFill>
                <a:latin typeface="Arial" panose="020B0604020202020204" pitchFamily="34" charset="0"/>
                <a:cs typeface="Arial" panose="020B0604020202020204" pitchFamily="34" charset="0"/>
              </a:rPr>
              <a:t> SA, et al. JPEN J </a:t>
            </a:r>
            <a:r>
              <a:rPr lang="en-US" sz="1000" i="1" dirty="0" err="1">
                <a:solidFill>
                  <a:srgbClr val="1D68B4"/>
                </a:solidFill>
                <a:latin typeface="Arial" panose="020B0604020202020204" pitchFamily="34" charset="0"/>
                <a:cs typeface="Arial" panose="020B0604020202020204" pitchFamily="34" charset="0"/>
              </a:rPr>
              <a:t>Parenter</a:t>
            </a:r>
            <a:r>
              <a:rPr lang="en-US" sz="1000" i="1" dirty="0">
                <a:solidFill>
                  <a:srgbClr val="1D68B4"/>
                </a:solidFill>
                <a:latin typeface="Arial" panose="020B0604020202020204" pitchFamily="34" charset="0"/>
                <a:cs typeface="Arial" panose="020B0604020202020204" pitchFamily="34" charset="0"/>
              </a:rPr>
              <a:t> Enteral </a:t>
            </a:r>
            <a:r>
              <a:rPr lang="en-US" sz="1000" i="1" dirty="0" err="1">
                <a:solidFill>
                  <a:srgbClr val="1D68B4"/>
                </a:solidFill>
                <a:latin typeface="Arial" panose="020B0604020202020204" pitchFamily="34" charset="0"/>
                <a:cs typeface="Arial" panose="020B0604020202020204" pitchFamily="34" charset="0"/>
              </a:rPr>
              <a:t>Nutr</a:t>
            </a:r>
            <a:r>
              <a:rPr lang="en-US" sz="1000" i="1" dirty="0">
                <a:solidFill>
                  <a:srgbClr val="1D68B4"/>
                </a:solidFill>
                <a:latin typeface="Arial" panose="020B0604020202020204" pitchFamily="34" charset="0"/>
                <a:cs typeface="Arial" panose="020B0604020202020204" pitchFamily="34" charset="0"/>
              </a:rPr>
              <a:t> 2009; 33:277-316.</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5"/>
          <p:cNvSpPr txBox="1">
            <a:spLocks noChangeArrowheads="1"/>
          </p:cNvSpPr>
          <p:nvPr/>
        </p:nvSpPr>
        <p:spPr bwMode="auto">
          <a:xfrm>
            <a:off x="4513262" y="1769045"/>
            <a:ext cx="3165475" cy="584776"/>
          </a:xfrm>
          <a:prstGeom prst="rect">
            <a:avLst/>
          </a:prstGeom>
          <a:noFill/>
          <a:ln w="9525">
            <a:noFill/>
            <a:miter lim="800000"/>
            <a:headEnd/>
            <a:tailEnd/>
          </a:ln>
        </p:spPr>
        <p:txBody>
          <a:bodyPr wrap="square">
            <a:prstTxWarp prst="textNoShape">
              <a:avLst/>
            </a:prstTxWarp>
            <a:spAutoFit/>
          </a:bodyPr>
          <a:lstStyle/>
          <a:p>
            <a:pPr algn="ctr"/>
            <a:r>
              <a:rPr lang="en-US" sz="3200" dirty="0" err="1">
                <a:solidFill>
                  <a:srgbClr val="185BA1"/>
                </a:solidFill>
                <a:latin typeface="Arial" panose="020B0604020202020204" pitchFamily="34" charset="0"/>
                <a:ea typeface="Arial" charset="0"/>
                <a:cs typeface="Arial" panose="020B0604020202020204" pitchFamily="34" charset="0"/>
              </a:rPr>
              <a:t>Malnutrición</a:t>
            </a:r>
            <a:endParaRPr lang="en-US" sz="3200" dirty="0">
              <a:solidFill>
                <a:srgbClr val="185BA1"/>
              </a:solidFill>
              <a:latin typeface="Arial" panose="020B0604020202020204" pitchFamily="34" charset="0"/>
              <a:ea typeface="Arial" charset="0"/>
              <a:cs typeface="Arial" panose="020B0604020202020204" pitchFamily="34" charset="0"/>
            </a:endParaRPr>
          </a:p>
        </p:txBody>
      </p:sp>
      <p:grpSp>
        <p:nvGrpSpPr>
          <p:cNvPr id="23" name="Group 12"/>
          <p:cNvGrpSpPr>
            <a:grpSpLocks/>
          </p:cNvGrpSpPr>
          <p:nvPr/>
        </p:nvGrpSpPr>
        <p:grpSpPr bwMode="auto">
          <a:xfrm>
            <a:off x="3062377" y="3098154"/>
            <a:ext cx="6067245" cy="2369880"/>
            <a:chOff x="354013" y="2244723"/>
            <a:chExt cx="4514319" cy="1152910"/>
          </a:xfrm>
        </p:grpSpPr>
        <p:sp>
          <p:nvSpPr>
            <p:cNvPr id="24" name="TextBox 6"/>
            <p:cNvSpPr txBox="1">
              <a:spLocks noChangeArrowheads="1"/>
            </p:cNvSpPr>
            <p:nvPr/>
          </p:nvSpPr>
          <p:spPr bwMode="auto">
            <a:xfrm>
              <a:off x="354013" y="2244723"/>
              <a:ext cx="4514319" cy="1152910"/>
            </a:xfrm>
            <a:prstGeom prst="rect">
              <a:avLst/>
            </a:prstGeom>
            <a:solidFill>
              <a:schemeClr val="accent1">
                <a:lumMod val="40000"/>
                <a:lumOff val="60000"/>
                <a:alpha val="66000"/>
              </a:schemeClr>
            </a:solidFill>
            <a:ln w="9525">
              <a:noFill/>
              <a:miter lim="800000"/>
              <a:headEnd/>
              <a:tailEnd/>
            </a:ln>
          </p:spPr>
          <p:txBody>
            <a:bodyPr wrap="square">
              <a:prstTxWarp prst="textNoShape">
                <a:avLst/>
              </a:prstTxWarp>
              <a:spAutoFit/>
            </a:bodyPr>
            <a:lstStyle/>
            <a:p>
              <a:r>
                <a:rPr lang="en-US" sz="2800" dirty="0" err="1">
                  <a:latin typeface="Arial" panose="020B0604020202020204" pitchFamily="34" charset="0"/>
                  <a:ea typeface="Arial" charset="0"/>
                  <a:cs typeface="Arial" panose="020B0604020202020204" pitchFamily="34" charset="0"/>
                </a:rPr>
                <a:t>Undernutrition</a:t>
              </a:r>
              <a:endParaRPr lang="en-US" sz="2800" dirty="0">
                <a:latin typeface="Arial" panose="020B0604020202020204" pitchFamily="34" charset="0"/>
                <a:ea typeface="Arial" charset="0"/>
                <a:cs typeface="Arial" panose="020B0604020202020204" pitchFamily="34" charset="0"/>
              </a:endParaRPr>
            </a:p>
            <a:p>
              <a:pPr marL="90000"/>
              <a:endParaRPr lang="en-US" sz="2400" dirty="0">
                <a:solidFill>
                  <a:srgbClr val="185BA1"/>
                </a:solidFill>
                <a:latin typeface="Arial" panose="020B0604020202020204" pitchFamily="34" charset="0"/>
                <a:cs typeface="Arial" panose="020B0604020202020204" pitchFamily="34" charset="0"/>
              </a:endParaRPr>
            </a:p>
            <a:p>
              <a:pPr marL="90000"/>
              <a:r>
                <a:rPr lang="en-US" sz="2400" dirty="0">
                  <a:solidFill>
                    <a:srgbClr val="185BA1"/>
                  </a:solidFill>
                  <a:latin typeface="Arial" panose="020B0604020202020204" pitchFamily="34" charset="0"/>
                  <a:cs typeface="Arial" panose="020B0604020202020204" pitchFamily="34" charset="0"/>
                </a:rPr>
                <a:t>• </a:t>
              </a:r>
              <a:r>
                <a:rPr lang="en-US" sz="2400" dirty="0" err="1">
                  <a:solidFill>
                    <a:srgbClr val="185BA1"/>
                  </a:solidFill>
                  <a:latin typeface="Arial" panose="020B0604020202020204" pitchFamily="34" charset="0"/>
                  <a:cs typeface="Arial" panose="020B0604020202020204" pitchFamily="34" charset="0"/>
                </a:rPr>
                <a:t>Inanición</a:t>
              </a:r>
              <a:r>
                <a:rPr lang="en-US" sz="2400" dirty="0">
                  <a:solidFill>
                    <a:srgbClr val="185BA1"/>
                  </a:solidFill>
                  <a:latin typeface="Arial" panose="020B0604020202020204" pitchFamily="34" charset="0"/>
                  <a:cs typeface="Arial" panose="020B0604020202020204" pitchFamily="34" charset="0"/>
                </a:rPr>
                <a:t> </a:t>
              </a:r>
              <a:r>
                <a:rPr lang="en-US" sz="2400" dirty="0" err="1">
                  <a:solidFill>
                    <a:srgbClr val="185BA1"/>
                  </a:solidFill>
                  <a:latin typeface="Arial" panose="020B0604020202020204" pitchFamily="34" charset="0"/>
                  <a:cs typeface="Arial" panose="020B0604020202020204" pitchFamily="34" charset="0"/>
                </a:rPr>
                <a:t>crónica</a:t>
              </a:r>
              <a:r>
                <a:rPr lang="en-US" sz="2400" dirty="0">
                  <a:solidFill>
                    <a:srgbClr val="185BA1"/>
                  </a:solidFill>
                  <a:latin typeface="Arial" panose="020B0604020202020204" pitchFamily="34" charset="0"/>
                  <a:cs typeface="Arial" panose="020B0604020202020204" pitchFamily="34" charset="0"/>
                </a:rPr>
                <a:t> sin </a:t>
              </a:r>
              <a:r>
                <a:rPr lang="en-US" sz="2400" dirty="0" err="1">
                  <a:solidFill>
                    <a:srgbClr val="185BA1"/>
                  </a:solidFill>
                  <a:latin typeface="Arial" panose="020B0604020202020204" pitchFamily="34" charset="0"/>
                  <a:cs typeface="Arial" panose="020B0604020202020204" pitchFamily="34" charset="0"/>
                </a:rPr>
                <a:t>inflamación</a:t>
              </a:r>
              <a:endParaRPr lang="en-US" sz="2400" dirty="0">
                <a:solidFill>
                  <a:srgbClr val="185BA1"/>
                </a:solidFill>
                <a:latin typeface="Arial" panose="020B0604020202020204" pitchFamily="34" charset="0"/>
                <a:cs typeface="Arial" panose="020B0604020202020204" pitchFamily="34" charset="0"/>
              </a:endParaRPr>
            </a:p>
            <a:p>
              <a:pPr marL="90000"/>
              <a:r>
                <a:rPr lang="en-US" sz="2400" dirty="0">
                  <a:solidFill>
                    <a:srgbClr val="185BA1"/>
                  </a:solidFill>
                  <a:latin typeface="Arial" panose="020B0604020202020204" pitchFamily="34" charset="0"/>
                  <a:cs typeface="Arial" panose="020B0604020202020204" pitchFamily="34" charset="0"/>
                </a:rPr>
                <a:t>• </a:t>
              </a:r>
              <a:r>
                <a:rPr lang="en-US" sz="2400" dirty="0" err="1">
                  <a:solidFill>
                    <a:srgbClr val="185BA1"/>
                  </a:solidFill>
                  <a:latin typeface="Arial" panose="020B0604020202020204" pitchFamily="34" charset="0"/>
                  <a:cs typeface="Arial" panose="020B0604020202020204" pitchFamily="34" charset="0"/>
                </a:rPr>
                <a:t>Enfermedad</a:t>
              </a:r>
              <a:r>
                <a:rPr lang="en-US" sz="2400" dirty="0">
                  <a:solidFill>
                    <a:srgbClr val="185BA1"/>
                  </a:solidFill>
                  <a:latin typeface="Arial" panose="020B0604020202020204" pitchFamily="34" charset="0"/>
                  <a:cs typeface="Arial" panose="020B0604020202020204" pitchFamily="34" charset="0"/>
                </a:rPr>
                <a:t> </a:t>
              </a:r>
              <a:r>
                <a:rPr lang="en-US" sz="2400" dirty="0" err="1">
                  <a:solidFill>
                    <a:srgbClr val="185BA1"/>
                  </a:solidFill>
                  <a:latin typeface="Arial" panose="020B0604020202020204" pitchFamily="34" charset="0"/>
                  <a:cs typeface="Arial" panose="020B0604020202020204" pitchFamily="34" charset="0"/>
                </a:rPr>
                <a:t>crónica</a:t>
              </a:r>
              <a:r>
                <a:rPr lang="en-US" sz="2400" dirty="0">
                  <a:solidFill>
                    <a:srgbClr val="185BA1"/>
                  </a:solidFill>
                  <a:latin typeface="Arial" panose="020B0604020202020204" pitchFamily="34" charset="0"/>
                  <a:cs typeface="Arial" panose="020B0604020202020204" pitchFamily="34" charset="0"/>
                </a:rPr>
                <a:t> con </a:t>
              </a:r>
              <a:r>
                <a:rPr lang="en-US" sz="2400" dirty="0" err="1">
                  <a:solidFill>
                    <a:srgbClr val="185BA1"/>
                  </a:solidFill>
                  <a:latin typeface="Arial" panose="020B0604020202020204" pitchFamily="34" charset="0"/>
                  <a:cs typeface="Arial" panose="020B0604020202020204" pitchFamily="34" charset="0"/>
                </a:rPr>
                <a:t>inflamación</a:t>
              </a:r>
              <a:endParaRPr lang="en-US" sz="2400" dirty="0">
                <a:solidFill>
                  <a:srgbClr val="185BA1"/>
                </a:solidFill>
                <a:latin typeface="Arial" panose="020B0604020202020204" pitchFamily="34" charset="0"/>
                <a:cs typeface="Arial" panose="020B0604020202020204" pitchFamily="34" charset="0"/>
              </a:endParaRPr>
            </a:p>
            <a:p>
              <a:pPr marL="90000"/>
              <a:r>
                <a:rPr lang="en-US" sz="2400" dirty="0">
                  <a:solidFill>
                    <a:srgbClr val="185BA1"/>
                  </a:solidFill>
                  <a:latin typeface="Arial" panose="020B0604020202020204" pitchFamily="34" charset="0"/>
                  <a:cs typeface="Arial" panose="020B0604020202020204" pitchFamily="34" charset="0"/>
                </a:rPr>
                <a:t>• </a:t>
              </a:r>
              <a:r>
                <a:rPr lang="en-US" sz="2400" dirty="0" err="1">
                  <a:solidFill>
                    <a:srgbClr val="185BA1"/>
                  </a:solidFill>
                  <a:latin typeface="Arial" panose="020B0604020202020204" pitchFamily="34" charset="0"/>
                  <a:cs typeface="Arial" panose="020B0604020202020204" pitchFamily="34" charset="0"/>
                </a:rPr>
                <a:t>Enfermedad</a:t>
              </a:r>
              <a:r>
                <a:rPr lang="en-US" sz="2400" dirty="0">
                  <a:solidFill>
                    <a:srgbClr val="185BA1"/>
                  </a:solidFill>
                  <a:latin typeface="Arial" panose="020B0604020202020204" pitchFamily="34" charset="0"/>
                  <a:cs typeface="Arial" panose="020B0604020202020204" pitchFamily="34" charset="0"/>
                </a:rPr>
                <a:t> </a:t>
              </a:r>
              <a:r>
                <a:rPr lang="en-US" sz="2400" dirty="0" err="1">
                  <a:solidFill>
                    <a:srgbClr val="185BA1"/>
                  </a:solidFill>
                  <a:latin typeface="Arial" panose="020B0604020202020204" pitchFamily="34" charset="0"/>
                  <a:cs typeface="Arial" panose="020B0604020202020204" pitchFamily="34" charset="0"/>
                </a:rPr>
                <a:t>aguda</a:t>
              </a:r>
              <a:r>
                <a:rPr lang="en-US" sz="2400" dirty="0">
                  <a:solidFill>
                    <a:srgbClr val="185BA1"/>
                  </a:solidFill>
                  <a:latin typeface="Arial" panose="020B0604020202020204" pitchFamily="34" charset="0"/>
                  <a:cs typeface="Arial" panose="020B0604020202020204" pitchFamily="34" charset="0"/>
                </a:rPr>
                <a:t>/</a:t>
              </a:r>
              <a:r>
                <a:rPr lang="en-US" sz="2400" dirty="0" err="1">
                  <a:solidFill>
                    <a:srgbClr val="185BA1"/>
                  </a:solidFill>
                  <a:latin typeface="Arial" panose="020B0604020202020204" pitchFamily="34" charset="0"/>
                  <a:cs typeface="Arial" panose="020B0604020202020204" pitchFamily="34" charset="0"/>
                </a:rPr>
                <a:t>lesión</a:t>
              </a:r>
              <a:r>
                <a:rPr lang="en-US" sz="2400" dirty="0">
                  <a:solidFill>
                    <a:srgbClr val="185BA1"/>
                  </a:solidFill>
                  <a:latin typeface="Arial" panose="020B0604020202020204" pitchFamily="34" charset="0"/>
                  <a:cs typeface="Arial" panose="020B0604020202020204" pitchFamily="34" charset="0"/>
                </a:rPr>
                <a:t> con  </a:t>
              </a:r>
            </a:p>
            <a:p>
              <a:pPr marL="90000"/>
              <a:r>
                <a:rPr lang="en-US" sz="2400" dirty="0">
                  <a:solidFill>
                    <a:srgbClr val="185BA1"/>
                  </a:solidFill>
                  <a:latin typeface="Arial" panose="020B0604020202020204" pitchFamily="34" charset="0"/>
                  <a:cs typeface="Arial" panose="020B0604020202020204" pitchFamily="34" charset="0"/>
                </a:rPr>
                <a:t>   </a:t>
              </a:r>
              <a:r>
                <a:rPr lang="en-US" sz="2400" dirty="0" err="1">
                  <a:solidFill>
                    <a:srgbClr val="185BA1"/>
                  </a:solidFill>
                  <a:latin typeface="Arial" panose="020B0604020202020204" pitchFamily="34" charset="0"/>
                  <a:cs typeface="Arial" panose="020B0604020202020204" pitchFamily="34" charset="0"/>
                </a:rPr>
                <a:t>inflamación</a:t>
              </a:r>
              <a:r>
                <a:rPr lang="en-US" sz="2400" dirty="0">
                  <a:solidFill>
                    <a:srgbClr val="185BA1"/>
                  </a:solidFill>
                  <a:latin typeface="Arial" panose="020B0604020202020204" pitchFamily="34" charset="0"/>
                  <a:cs typeface="Arial" panose="020B0604020202020204" pitchFamily="34" charset="0"/>
                </a:rPr>
                <a:t> grave</a:t>
              </a:r>
              <a:endParaRPr lang="en-US" sz="2400" dirty="0">
                <a:solidFill>
                  <a:srgbClr val="185BA1"/>
                </a:solidFill>
                <a:latin typeface="Arial" panose="020B0604020202020204" pitchFamily="34" charset="0"/>
                <a:ea typeface="Arial" charset="0"/>
                <a:cs typeface="Arial" panose="020B0604020202020204" pitchFamily="34" charset="0"/>
              </a:endParaRPr>
            </a:p>
          </p:txBody>
        </p:sp>
        <p:sp>
          <p:nvSpPr>
            <p:cNvPr id="25" name="TextBox 6"/>
            <p:cNvSpPr txBox="1">
              <a:spLocks noChangeArrowheads="1"/>
            </p:cNvSpPr>
            <p:nvPr/>
          </p:nvSpPr>
          <p:spPr bwMode="auto">
            <a:xfrm>
              <a:off x="354013" y="2244726"/>
              <a:ext cx="4514319" cy="254538"/>
            </a:xfrm>
            <a:prstGeom prst="rect">
              <a:avLst/>
            </a:prstGeom>
            <a:solidFill>
              <a:srgbClr val="1D68B4"/>
            </a:solidFill>
            <a:ln w="9525">
              <a:noFill/>
              <a:miter lim="800000"/>
              <a:headEnd/>
              <a:tailEnd/>
            </a:ln>
          </p:spPr>
          <p:txBody>
            <a:bodyPr wrap="square">
              <a:prstTxWarp prst="textNoShape">
                <a:avLst/>
              </a:prstTxWarp>
              <a:spAutoFit/>
            </a:bodyPr>
            <a:lstStyle/>
            <a:p>
              <a:pPr algn="ctr"/>
              <a:r>
                <a:rPr lang="en-US" sz="2800" dirty="0" err="1">
                  <a:solidFill>
                    <a:schemeClr val="bg1"/>
                  </a:solidFill>
                  <a:latin typeface="Arial" panose="020B0604020202020204" pitchFamily="34" charset="0"/>
                  <a:ea typeface="Arial" charset="0"/>
                  <a:cs typeface="Arial" panose="020B0604020202020204" pitchFamily="34" charset="0"/>
                </a:rPr>
                <a:t>Malnutrición</a:t>
              </a:r>
              <a:r>
                <a:rPr lang="en-US" sz="2800" dirty="0">
                  <a:solidFill>
                    <a:schemeClr val="bg1"/>
                  </a:solidFill>
                  <a:latin typeface="Arial" panose="020B0604020202020204" pitchFamily="34" charset="0"/>
                  <a:ea typeface="Arial" charset="0"/>
                  <a:cs typeface="Arial" panose="020B0604020202020204" pitchFamily="34" charset="0"/>
                </a:rPr>
                <a:t>/</a:t>
              </a:r>
              <a:r>
                <a:rPr lang="en-US" sz="2800" dirty="0" err="1">
                  <a:solidFill>
                    <a:schemeClr val="bg1"/>
                  </a:solidFill>
                  <a:latin typeface="Arial" panose="020B0604020202020204" pitchFamily="34" charset="0"/>
                  <a:ea typeface="Arial" charset="0"/>
                  <a:cs typeface="Arial" panose="020B0604020202020204" pitchFamily="34" charset="0"/>
                </a:rPr>
                <a:t>desnutrición</a:t>
              </a:r>
              <a:endParaRPr lang="en-US" sz="2800" dirty="0">
                <a:solidFill>
                  <a:schemeClr val="bg1"/>
                </a:solidFill>
                <a:latin typeface="Arial" panose="020B0604020202020204" pitchFamily="34" charset="0"/>
                <a:ea typeface="Arial" charset="0"/>
                <a:cs typeface="Arial" panose="020B0604020202020204" pitchFamily="34" charset="0"/>
              </a:endParaRPr>
            </a:p>
          </p:txBody>
        </p:sp>
      </p:grpSp>
      <p:sp>
        <p:nvSpPr>
          <p:cNvPr id="26" name="Title 1"/>
          <p:cNvSpPr>
            <a:spLocks noGrp="1"/>
          </p:cNvSpPr>
          <p:nvPr>
            <p:ph type="title" idx="4294967295"/>
          </p:nvPr>
        </p:nvSpPr>
        <p:spPr>
          <a:xfrm>
            <a:off x="2071985" y="318302"/>
            <a:ext cx="8038172" cy="911225"/>
          </a:xfrm>
        </p:spPr>
        <p:txBody>
          <a:bodyPr>
            <a:noAutofit/>
          </a:bodyPr>
          <a:lstStyle/>
          <a:p>
            <a:pPr algn="ctr"/>
            <a:r>
              <a:rPr lang="en-US" sz="3200" b="1" dirty="0" err="1">
                <a:solidFill>
                  <a:srgbClr val="0070C0"/>
                </a:solidFill>
                <a:latin typeface="Arial" panose="020B0604020202020204" pitchFamily="34" charset="0"/>
                <a:ea typeface="ヒラギノ角ゴ Pro W3" charset="-128"/>
                <a:cs typeface="Arial" panose="020B0604020202020204" pitchFamily="34" charset="0"/>
              </a:rPr>
              <a:t>Síndrome</a:t>
            </a:r>
            <a:r>
              <a:rPr lang="en-US" sz="3200" b="1" dirty="0">
                <a:solidFill>
                  <a:srgbClr val="0070C0"/>
                </a:solidFill>
                <a:latin typeface="Arial" panose="020B0604020202020204" pitchFamily="34" charset="0"/>
                <a:ea typeface="ヒラギノ角ゴ Pro W3" charset="-128"/>
                <a:cs typeface="Arial" panose="020B0604020202020204" pitchFamily="34" charset="0"/>
              </a:rPr>
              <a:t> de </a:t>
            </a:r>
            <a:r>
              <a:rPr lang="en-US" sz="3200" b="1" dirty="0" err="1">
                <a:solidFill>
                  <a:srgbClr val="0070C0"/>
                </a:solidFill>
                <a:latin typeface="Arial" panose="020B0604020202020204" pitchFamily="34" charset="0"/>
                <a:ea typeface="ヒラギノ角ゴ Pro W3" charset="-128"/>
                <a:cs typeface="Arial" panose="020B0604020202020204" pitchFamily="34" charset="0"/>
              </a:rPr>
              <a:t>malnutrición</a:t>
            </a:r>
            <a:br>
              <a:rPr lang="en-US" sz="3200" b="1" dirty="0">
                <a:solidFill>
                  <a:srgbClr val="0070C0"/>
                </a:solidFill>
                <a:latin typeface="Arial" panose="020B0604020202020204" pitchFamily="34" charset="0"/>
                <a:ea typeface="ヒラギノ角ゴ Pro W3" charset="-128"/>
                <a:cs typeface="Arial" panose="020B0604020202020204" pitchFamily="34" charset="0"/>
              </a:rPr>
            </a:br>
            <a:r>
              <a:rPr lang="en-US" sz="3200" b="1" dirty="0">
                <a:solidFill>
                  <a:srgbClr val="0070C0"/>
                </a:solidFill>
                <a:latin typeface="Arial" panose="020B0604020202020204" pitchFamily="34" charset="0"/>
                <a:ea typeface="ヒラギノ角ゴ Pro W3" charset="-128"/>
                <a:cs typeface="Arial" panose="020B0604020202020204" pitchFamily="34" charset="0"/>
              </a:rPr>
              <a:t>e </a:t>
            </a:r>
            <a:r>
              <a:rPr lang="en-US" sz="3200" b="1" dirty="0" err="1">
                <a:solidFill>
                  <a:srgbClr val="0070C0"/>
                </a:solidFill>
                <a:latin typeface="Arial" panose="020B0604020202020204" pitchFamily="34" charset="0"/>
                <a:ea typeface="ヒラギノ角ゴ Pro W3" charset="-128"/>
                <a:cs typeface="Arial" panose="020B0604020202020204" pitchFamily="34" charset="0"/>
              </a:rPr>
              <a:t>inflamación</a:t>
            </a:r>
            <a:endParaRPr lang="en-US" sz="3200" b="1" dirty="0">
              <a:solidFill>
                <a:srgbClr val="0070C0"/>
              </a:solidFill>
              <a:latin typeface="Arial" panose="020B0604020202020204" pitchFamily="34" charset="0"/>
              <a:ea typeface="ヒラギノ角ゴ Pro W3" charset="-128"/>
              <a:cs typeface="Arial" panose="020B0604020202020204" pitchFamily="34" charset="0"/>
            </a:endParaRPr>
          </a:p>
        </p:txBody>
      </p:sp>
      <p:sp>
        <p:nvSpPr>
          <p:cNvPr id="29" name="TextBox 4"/>
          <p:cNvSpPr txBox="1">
            <a:spLocks noChangeArrowheads="1"/>
          </p:cNvSpPr>
          <p:nvPr/>
        </p:nvSpPr>
        <p:spPr bwMode="auto">
          <a:xfrm>
            <a:off x="2989225" y="5635705"/>
            <a:ext cx="4893357" cy="384721"/>
          </a:xfrm>
          <a:prstGeom prst="rect">
            <a:avLst/>
          </a:prstGeom>
          <a:noFill/>
          <a:ln w="9525">
            <a:noFill/>
            <a:miter lim="800000"/>
            <a:headEnd/>
            <a:tailEnd/>
          </a:ln>
        </p:spPr>
        <p:txBody>
          <a:bodyPr wrap="square">
            <a:prstTxWarp prst="textNoShape">
              <a:avLst/>
            </a:prstTxWarp>
            <a:spAutoFit/>
          </a:bodyPr>
          <a:lstStyle/>
          <a:p>
            <a:r>
              <a:rPr lang="en-US" sz="1000" i="1" dirty="0">
                <a:solidFill>
                  <a:srgbClr val="1D68B4"/>
                </a:solidFill>
                <a:latin typeface="Arial" panose="020B0604020202020204" pitchFamily="34" charset="0"/>
                <a:cs typeface="Arial" panose="020B0604020202020204" pitchFamily="34" charset="0"/>
              </a:rPr>
              <a:t>Jensen GL, et al. JPEN J. </a:t>
            </a:r>
            <a:r>
              <a:rPr lang="en-US" sz="1000" i="1" dirty="0" err="1">
                <a:solidFill>
                  <a:srgbClr val="1D68B4"/>
                </a:solidFill>
                <a:latin typeface="Arial" panose="020B0604020202020204" pitchFamily="34" charset="0"/>
                <a:cs typeface="Arial" panose="020B0604020202020204" pitchFamily="34" charset="0"/>
              </a:rPr>
              <a:t>Parenter</a:t>
            </a:r>
            <a:r>
              <a:rPr lang="en-US" sz="1000" i="1" dirty="0">
                <a:solidFill>
                  <a:srgbClr val="1D68B4"/>
                </a:solidFill>
                <a:latin typeface="Arial" panose="020B0604020202020204" pitchFamily="34" charset="0"/>
                <a:cs typeface="Arial" panose="020B0604020202020204" pitchFamily="34" charset="0"/>
              </a:rPr>
              <a:t> Enteral </a:t>
            </a:r>
            <a:r>
              <a:rPr lang="en-US" sz="1000" i="1" dirty="0" err="1">
                <a:solidFill>
                  <a:srgbClr val="1D68B4"/>
                </a:solidFill>
                <a:latin typeface="Arial" panose="020B0604020202020204" pitchFamily="34" charset="0"/>
                <a:cs typeface="Arial" panose="020B0604020202020204" pitchFamily="34" charset="0"/>
              </a:rPr>
              <a:t>Nutr</a:t>
            </a:r>
            <a:r>
              <a:rPr lang="en-US" sz="1000" i="1" dirty="0">
                <a:solidFill>
                  <a:srgbClr val="1D68B4"/>
                </a:solidFill>
                <a:latin typeface="Arial" panose="020B0604020202020204" pitchFamily="34" charset="0"/>
                <a:cs typeface="Arial" panose="020B0604020202020204" pitchFamily="34" charset="0"/>
              </a:rPr>
              <a:t> 2010;34:156-160.</a:t>
            </a:r>
          </a:p>
          <a:p>
            <a:pPr>
              <a:lnSpc>
                <a:spcPct val="90000"/>
              </a:lnSpc>
              <a:spcBef>
                <a:spcPct val="0"/>
              </a:spcBef>
            </a:pPr>
            <a:r>
              <a:rPr lang="en-US" sz="1000" i="1" dirty="0">
                <a:solidFill>
                  <a:srgbClr val="1D68B4"/>
                </a:solidFill>
                <a:latin typeface="Arial" panose="020B0604020202020204" pitchFamily="34" charset="0"/>
                <a:ea typeface="Arial" charset="0"/>
                <a:cs typeface="Arial" panose="020B0604020202020204" pitchFamily="34" charset="0"/>
              </a:rPr>
              <a:t> </a:t>
            </a:r>
          </a:p>
        </p:txBody>
      </p:sp>
      <p:cxnSp>
        <p:nvCxnSpPr>
          <p:cNvPr id="10" name="Straight Connector 17"/>
          <p:cNvCxnSpPr>
            <a:cxnSpLocks noChangeShapeType="1"/>
          </p:cNvCxnSpPr>
          <p:nvPr/>
        </p:nvCxnSpPr>
        <p:spPr bwMode="auto">
          <a:xfrm rot="5400000">
            <a:off x="5791995" y="2693649"/>
            <a:ext cx="609599" cy="1588"/>
          </a:xfrm>
          <a:prstGeom prst="line">
            <a:avLst/>
          </a:prstGeom>
          <a:noFill/>
          <a:ln w="50800">
            <a:solidFill>
              <a:srgbClr val="0070C0"/>
            </a:solidFill>
            <a:round/>
            <a:headEnd type="oval"/>
            <a:tailEnd type="oval"/>
          </a:ln>
        </p:spPr>
      </p:cxn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17"/>
          <p:cNvCxnSpPr>
            <a:cxnSpLocks noChangeShapeType="1"/>
          </p:cNvCxnSpPr>
          <p:nvPr/>
        </p:nvCxnSpPr>
        <p:spPr bwMode="auto">
          <a:xfrm flipH="1">
            <a:off x="6206333" y="4415444"/>
            <a:ext cx="21939" cy="391700"/>
          </a:xfrm>
          <a:prstGeom prst="line">
            <a:avLst/>
          </a:prstGeom>
          <a:noFill/>
          <a:ln w="50800">
            <a:solidFill>
              <a:srgbClr val="0070C0"/>
            </a:solidFill>
            <a:round/>
            <a:headEnd/>
            <a:tailEnd/>
          </a:ln>
        </p:spPr>
      </p:cxnSp>
      <p:cxnSp>
        <p:nvCxnSpPr>
          <p:cNvPr id="5" name="Straight Connector 22"/>
          <p:cNvCxnSpPr>
            <a:cxnSpLocks noChangeShapeType="1"/>
          </p:cNvCxnSpPr>
          <p:nvPr/>
        </p:nvCxnSpPr>
        <p:spPr bwMode="auto">
          <a:xfrm>
            <a:off x="4738689" y="4782539"/>
            <a:ext cx="2687637" cy="23812"/>
          </a:xfrm>
          <a:prstGeom prst="line">
            <a:avLst/>
          </a:prstGeom>
          <a:noFill/>
          <a:ln w="50800">
            <a:solidFill>
              <a:srgbClr val="0070C0"/>
            </a:solidFill>
            <a:round/>
            <a:headEnd type="oval"/>
            <a:tailEnd type="oval"/>
          </a:ln>
        </p:spPr>
      </p:cxnSp>
      <p:cxnSp>
        <p:nvCxnSpPr>
          <p:cNvPr id="6" name="Straight Connector 23"/>
          <p:cNvCxnSpPr>
            <a:cxnSpLocks noChangeShapeType="1"/>
          </p:cNvCxnSpPr>
          <p:nvPr/>
        </p:nvCxnSpPr>
        <p:spPr bwMode="auto">
          <a:xfrm rot="5400000">
            <a:off x="4649788" y="4892076"/>
            <a:ext cx="220662" cy="1588"/>
          </a:xfrm>
          <a:prstGeom prst="line">
            <a:avLst/>
          </a:prstGeom>
          <a:noFill/>
          <a:ln w="50800">
            <a:solidFill>
              <a:srgbClr val="0070C0"/>
            </a:solidFill>
            <a:round/>
            <a:headEnd/>
            <a:tailEnd/>
          </a:ln>
        </p:spPr>
      </p:cxnSp>
      <p:cxnSp>
        <p:nvCxnSpPr>
          <p:cNvPr id="7" name="Straight Connector 24"/>
          <p:cNvCxnSpPr>
            <a:cxnSpLocks noChangeShapeType="1"/>
          </p:cNvCxnSpPr>
          <p:nvPr/>
        </p:nvCxnSpPr>
        <p:spPr bwMode="auto">
          <a:xfrm rot="5400000">
            <a:off x="7316788" y="4915888"/>
            <a:ext cx="220662" cy="1588"/>
          </a:xfrm>
          <a:prstGeom prst="line">
            <a:avLst/>
          </a:prstGeom>
          <a:noFill/>
          <a:ln w="50800">
            <a:solidFill>
              <a:srgbClr val="0070C0"/>
            </a:solidFill>
            <a:round/>
            <a:headEnd/>
            <a:tailEnd/>
          </a:ln>
        </p:spPr>
      </p:cxnSp>
      <p:sp>
        <p:nvSpPr>
          <p:cNvPr id="13" name="TextBox 5"/>
          <p:cNvSpPr txBox="1">
            <a:spLocks noChangeArrowheads="1"/>
          </p:cNvSpPr>
          <p:nvPr/>
        </p:nvSpPr>
        <p:spPr bwMode="auto">
          <a:xfrm>
            <a:off x="5411484" y="1524784"/>
            <a:ext cx="3124199" cy="584776"/>
          </a:xfrm>
          <a:prstGeom prst="rect">
            <a:avLst/>
          </a:prstGeom>
          <a:noFill/>
          <a:ln w="9525">
            <a:noFill/>
            <a:miter lim="800000"/>
            <a:headEnd/>
            <a:tailEnd/>
          </a:ln>
        </p:spPr>
        <p:txBody>
          <a:bodyPr wrap="square">
            <a:prstTxWarp prst="textNoShape">
              <a:avLst/>
            </a:prstTxWarp>
            <a:spAutoFit/>
          </a:bodyPr>
          <a:lstStyle/>
          <a:p>
            <a:pPr algn="ctr"/>
            <a:r>
              <a:rPr lang="es-CO" sz="3200" dirty="0">
                <a:solidFill>
                  <a:srgbClr val="185BA1"/>
                </a:solidFill>
                <a:latin typeface="Arial" panose="020B0604020202020204" pitchFamily="34" charset="0"/>
                <a:ea typeface="Arial" charset="0"/>
                <a:cs typeface="Arial" panose="020B0604020202020204" pitchFamily="34" charset="0"/>
              </a:rPr>
              <a:t>Malnutrición</a:t>
            </a:r>
          </a:p>
        </p:txBody>
      </p:sp>
      <p:sp>
        <p:nvSpPr>
          <p:cNvPr id="14" name="TextBox 8"/>
          <p:cNvSpPr txBox="1">
            <a:spLocks noChangeArrowheads="1"/>
          </p:cNvSpPr>
          <p:nvPr/>
        </p:nvSpPr>
        <p:spPr bwMode="auto">
          <a:xfrm>
            <a:off x="3934201" y="4979390"/>
            <a:ext cx="1838965" cy="646331"/>
          </a:xfrm>
          <a:prstGeom prst="rect">
            <a:avLst/>
          </a:prstGeom>
          <a:solidFill>
            <a:srgbClr val="0988BA"/>
          </a:solidFill>
          <a:ln w="9525">
            <a:noFill/>
            <a:miter lim="800000"/>
            <a:headEnd/>
            <a:tailEnd/>
          </a:ln>
        </p:spPr>
        <p:txBody>
          <a:bodyPr wrap="none">
            <a:prstTxWarp prst="textNoShape">
              <a:avLst/>
            </a:prstTxWarp>
            <a:spAutoFit/>
          </a:bodyPr>
          <a:lstStyle/>
          <a:p>
            <a:pPr algn="ctr">
              <a:spcBef>
                <a:spcPct val="0"/>
              </a:spcBef>
            </a:pPr>
            <a:r>
              <a:rPr lang="es-CO" dirty="0">
                <a:solidFill>
                  <a:srgbClr val="FFFFFF"/>
                </a:solidFill>
                <a:latin typeface="Arial" panose="020B0604020202020204" pitchFamily="34" charset="0"/>
                <a:ea typeface="Arial" charset="0"/>
                <a:cs typeface="Arial" panose="020B0604020202020204" pitchFamily="34" charset="0"/>
              </a:rPr>
              <a:t>Deficiencia de</a:t>
            </a:r>
          </a:p>
          <a:p>
            <a:pPr algn="ctr">
              <a:spcBef>
                <a:spcPct val="0"/>
              </a:spcBef>
            </a:pPr>
            <a:r>
              <a:rPr lang="es-CO" dirty="0">
                <a:solidFill>
                  <a:srgbClr val="FFFFFF"/>
                </a:solidFill>
                <a:latin typeface="Arial" panose="020B0604020202020204" pitchFamily="34" charset="0"/>
                <a:ea typeface="Arial" charset="0"/>
                <a:cs typeface="Arial" panose="020B0604020202020204" pitchFamily="34" charset="0"/>
              </a:rPr>
              <a:t>macronutrientes</a:t>
            </a:r>
          </a:p>
        </p:txBody>
      </p:sp>
      <p:sp>
        <p:nvSpPr>
          <p:cNvPr id="15" name="TextBox 9"/>
          <p:cNvSpPr txBox="1">
            <a:spLocks noChangeArrowheads="1"/>
          </p:cNvSpPr>
          <p:nvPr/>
        </p:nvSpPr>
        <p:spPr bwMode="auto">
          <a:xfrm>
            <a:off x="6359525" y="4979390"/>
            <a:ext cx="2057400" cy="646331"/>
          </a:xfrm>
          <a:prstGeom prst="rect">
            <a:avLst/>
          </a:prstGeom>
          <a:solidFill>
            <a:srgbClr val="00B0F0"/>
          </a:solidFill>
          <a:ln w="9525">
            <a:noFill/>
            <a:miter lim="800000"/>
            <a:headEnd/>
            <a:tailEnd/>
          </a:ln>
        </p:spPr>
        <p:txBody>
          <a:bodyPr wrap="square">
            <a:prstTxWarp prst="textNoShape">
              <a:avLst/>
            </a:prstTxWarp>
            <a:spAutoFit/>
          </a:bodyPr>
          <a:lstStyle/>
          <a:p>
            <a:pPr algn="ctr">
              <a:spcBef>
                <a:spcPct val="0"/>
              </a:spcBef>
            </a:pPr>
            <a:r>
              <a:rPr lang="es-CO" dirty="0">
                <a:solidFill>
                  <a:srgbClr val="FFFFFF"/>
                </a:solidFill>
                <a:latin typeface="Arial" panose="020B0604020202020204" pitchFamily="34" charset="0"/>
                <a:ea typeface="Arial" charset="0"/>
                <a:cs typeface="Arial" panose="020B0604020202020204" pitchFamily="34" charset="0"/>
              </a:rPr>
              <a:t>Deficiencia de</a:t>
            </a:r>
          </a:p>
          <a:p>
            <a:pPr algn="ctr">
              <a:spcBef>
                <a:spcPct val="0"/>
              </a:spcBef>
            </a:pPr>
            <a:r>
              <a:rPr lang="es-CO" dirty="0">
                <a:solidFill>
                  <a:srgbClr val="FFFFFF"/>
                </a:solidFill>
                <a:latin typeface="Arial" panose="020B0604020202020204" pitchFamily="34" charset="0"/>
                <a:ea typeface="Arial" charset="0"/>
                <a:cs typeface="Arial" panose="020B0604020202020204" pitchFamily="34" charset="0"/>
              </a:rPr>
              <a:t>micronutrientes</a:t>
            </a:r>
          </a:p>
        </p:txBody>
      </p:sp>
      <p:grpSp>
        <p:nvGrpSpPr>
          <p:cNvPr id="21" name="Group 12"/>
          <p:cNvGrpSpPr>
            <a:grpSpLocks/>
          </p:cNvGrpSpPr>
          <p:nvPr/>
        </p:nvGrpSpPr>
        <p:grpSpPr bwMode="auto">
          <a:xfrm>
            <a:off x="3806627" y="2557601"/>
            <a:ext cx="4514850" cy="1857841"/>
            <a:chOff x="354013" y="2231224"/>
            <a:chExt cx="4514319" cy="1453979"/>
          </a:xfrm>
        </p:grpSpPr>
        <p:sp>
          <p:nvSpPr>
            <p:cNvPr id="22" name="TextBox 6"/>
            <p:cNvSpPr txBox="1">
              <a:spLocks noChangeArrowheads="1"/>
            </p:cNvSpPr>
            <p:nvPr/>
          </p:nvSpPr>
          <p:spPr bwMode="auto">
            <a:xfrm>
              <a:off x="354013" y="2312237"/>
              <a:ext cx="4514319" cy="1372966"/>
            </a:xfrm>
            <a:prstGeom prst="rect">
              <a:avLst/>
            </a:prstGeom>
            <a:solidFill>
              <a:srgbClr val="BDD7EE">
                <a:alpha val="72000"/>
              </a:srgbClr>
            </a:solidFill>
            <a:ln w="9525">
              <a:noFill/>
              <a:miter lim="800000"/>
              <a:headEnd/>
              <a:tailEnd/>
            </a:ln>
          </p:spPr>
          <p:txBody>
            <a:bodyPr wrap="square">
              <a:prstTxWarp prst="textNoShape">
                <a:avLst/>
              </a:prstTxWarp>
              <a:spAutoFit/>
            </a:bodyPr>
            <a:lstStyle/>
            <a:p>
              <a:pPr marL="90000"/>
              <a:endParaRPr lang="es-CO" dirty="0">
                <a:solidFill>
                  <a:srgbClr val="185BA1"/>
                </a:solidFill>
                <a:latin typeface="Arial" panose="020B0604020202020204" pitchFamily="34" charset="0"/>
                <a:cs typeface="Arial" panose="020B0604020202020204" pitchFamily="34" charset="0"/>
              </a:endParaRPr>
            </a:p>
            <a:p>
              <a:pPr marL="90000"/>
              <a:endParaRPr lang="es-CO" dirty="0">
                <a:solidFill>
                  <a:srgbClr val="185BA1"/>
                </a:solidFill>
                <a:latin typeface="Arial" panose="020B0604020202020204" pitchFamily="34" charset="0"/>
                <a:cs typeface="Arial" panose="020B0604020202020204" pitchFamily="34" charset="0"/>
              </a:endParaRPr>
            </a:p>
            <a:p>
              <a:pPr marL="90000"/>
              <a:r>
                <a:rPr lang="es-CO" dirty="0">
                  <a:solidFill>
                    <a:srgbClr val="185BA1"/>
                  </a:solidFill>
                  <a:latin typeface="Arial" panose="020B0604020202020204" pitchFamily="34" charset="0"/>
                  <a:cs typeface="Arial" panose="020B0604020202020204" pitchFamily="34" charset="0"/>
                </a:rPr>
                <a:t>• Inanición crónica sin inflamación</a:t>
              </a:r>
            </a:p>
            <a:p>
              <a:pPr marL="90000"/>
              <a:r>
                <a:rPr lang="es-CO" dirty="0">
                  <a:solidFill>
                    <a:srgbClr val="185BA1"/>
                  </a:solidFill>
                  <a:latin typeface="Arial" panose="020B0604020202020204" pitchFamily="34" charset="0"/>
                  <a:cs typeface="Arial" panose="020B0604020202020204" pitchFamily="34" charset="0"/>
                </a:rPr>
                <a:t>• Enfermedad crónica con inflamación</a:t>
              </a:r>
            </a:p>
            <a:p>
              <a:pPr marL="90000"/>
              <a:r>
                <a:rPr lang="es-CO" dirty="0">
                  <a:solidFill>
                    <a:srgbClr val="185BA1"/>
                  </a:solidFill>
                  <a:latin typeface="Arial" panose="020B0604020202020204" pitchFamily="34" charset="0"/>
                  <a:cs typeface="Arial" panose="020B0604020202020204" pitchFamily="34" charset="0"/>
                </a:rPr>
                <a:t>• Enfermedad aguda/lesión con</a:t>
              </a:r>
              <a:br>
                <a:rPr lang="es-CO" dirty="0">
                  <a:solidFill>
                    <a:srgbClr val="185BA1"/>
                  </a:solidFill>
                  <a:latin typeface="Arial" panose="020B0604020202020204" pitchFamily="34" charset="0"/>
                  <a:cs typeface="Arial" panose="020B0604020202020204" pitchFamily="34" charset="0"/>
                </a:rPr>
              </a:br>
              <a:r>
                <a:rPr lang="es-CO" dirty="0">
                  <a:solidFill>
                    <a:srgbClr val="185BA1"/>
                  </a:solidFill>
                  <a:latin typeface="Arial" panose="020B0604020202020204" pitchFamily="34" charset="0"/>
                  <a:cs typeface="Arial" panose="020B0604020202020204" pitchFamily="34" charset="0"/>
                </a:rPr>
                <a:t>  inflamación</a:t>
              </a:r>
              <a:endParaRPr lang="es-CO" dirty="0">
                <a:solidFill>
                  <a:srgbClr val="185BA1"/>
                </a:solidFill>
                <a:latin typeface="Arial" panose="020B0604020202020204" pitchFamily="34" charset="0"/>
                <a:ea typeface="Arial" charset="0"/>
                <a:cs typeface="Arial" panose="020B0604020202020204" pitchFamily="34" charset="0"/>
              </a:endParaRPr>
            </a:p>
          </p:txBody>
        </p:sp>
        <p:sp>
          <p:nvSpPr>
            <p:cNvPr id="23" name="TextBox 6"/>
            <p:cNvSpPr txBox="1">
              <a:spLocks noChangeArrowheads="1"/>
            </p:cNvSpPr>
            <p:nvPr/>
          </p:nvSpPr>
          <p:spPr bwMode="auto">
            <a:xfrm>
              <a:off x="354013" y="2231224"/>
              <a:ext cx="4514319" cy="409481"/>
            </a:xfrm>
            <a:prstGeom prst="rect">
              <a:avLst/>
            </a:prstGeom>
            <a:solidFill>
              <a:srgbClr val="1D68B4"/>
            </a:solidFill>
            <a:ln w="9525">
              <a:noFill/>
              <a:miter lim="800000"/>
              <a:headEnd/>
              <a:tailEnd/>
            </a:ln>
          </p:spPr>
          <p:txBody>
            <a:bodyPr wrap="square">
              <a:prstTxWarp prst="textNoShape">
                <a:avLst/>
              </a:prstTxWarp>
              <a:spAutoFit/>
            </a:bodyPr>
            <a:lstStyle/>
            <a:p>
              <a:pPr algn="ctr"/>
              <a:r>
                <a:rPr lang="es-CO" sz="2800" dirty="0">
                  <a:solidFill>
                    <a:schemeClr val="bg1"/>
                  </a:solidFill>
                  <a:latin typeface="Arial" panose="020B0604020202020204" pitchFamily="34" charset="0"/>
                  <a:ea typeface="Arial" charset="0"/>
                  <a:cs typeface="Arial" panose="020B0604020202020204" pitchFamily="34" charset="0"/>
                </a:rPr>
                <a:t>Malnutrición/desnutrición</a:t>
              </a:r>
            </a:p>
          </p:txBody>
        </p:sp>
      </p:grpSp>
      <p:sp>
        <p:nvSpPr>
          <p:cNvPr id="27" name="TextBox 4"/>
          <p:cNvSpPr txBox="1">
            <a:spLocks noChangeArrowheads="1"/>
          </p:cNvSpPr>
          <p:nvPr/>
        </p:nvSpPr>
        <p:spPr bwMode="auto">
          <a:xfrm>
            <a:off x="1780870" y="5743895"/>
            <a:ext cx="9357803" cy="538609"/>
          </a:xfrm>
          <a:prstGeom prst="rect">
            <a:avLst/>
          </a:prstGeom>
          <a:noFill/>
          <a:ln w="9525">
            <a:noFill/>
            <a:miter lim="800000"/>
            <a:headEnd/>
            <a:tailEnd/>
          </a:ln>
        </p:spPr>
        <p:txBody>
          <a:bodyPr wrap="square">
            <a:prstTxWarp prst="textNoShape">
              <a:avLst/>
            </a:prstTxWarp>
            <a:spAutoFit/>
          </a:bodyPr>
          <a:lstStyle/>
          <a:p>
            <a:r>
              <a:rPr lang="en-US" sz="1000" i="1" dirty="0">
                <a:solidFill>
                  <a:srgbClr val="1D68B4"/>
                </a:solidFill>
                <a:latin typeface="Arial" panose="020B0604020202020204" pitchFamily="34" charset="0"/>
                <a:cs typeface="Arial" panose="020B0604020202020204" pitchFamily="34" charset="0"/>
              </a:rPr>
              <a:t>Jensen GL, et al. JPEN J. </a:t>
            </a:r>
            <a:r>
              <a:rPr lang="en-US" sz="1000" i="1" dirty="0" err="1">
                <a:solidFill>
                  <a:srgbClr val="1D68B4"/>
                </a:solidFill>
                <a:latin typeface="Arial" panose="020B0604020202020204" pitchFamily="34" charset="0"/>
                <a:cs typeface="Arial" panose="020B0604020202020204" pitchFamily="34" charset="0"/>
              </a:rPr>
              <a:t>Parenter</a:t>
            </a:r>
            <a:r>
              <a:rPr lang="en-US" sz="1000" i="1" dirty="0">
                <a:solidFill>
                  <a:srgbClr val="1D68B4"/>
                </a:solidFill>
                <a:latin typeface="Arial" panose="020B0604020202020204" pitchFamily="34" charset="0"/>
                <a:cs typeface="Arial" panose="020B0604020202020204" pitchFamily="34" charset="0"/>
              </a:rPr>
              <a:t> Enteral </a:t>
            </a:r>
            <a:r>
              <a:rPr lang="en-US" sz="1000" i="1" dirty="0" err="1">
                <a:solidFill>
                  <a:srgbClr val="1D68B4"/>
                </a:solidFill>
                <a:latin typeface="Arial" panose="020B0604020202020204" pitchFamily="34" charset="0"/>
                <a:cs typeface="Arial" panose="020B0604020202020204" pitchFamily="34" charset="0"/>
              </a:rPr>
              <a:t>Nutr</a:t>
            </a:r>
            <a:r>
              <a:rPr lang="en-US" sz="1000" i="1" dirty="0">
                <a:solidFill>
                  <a:srgbClr val="1D68B4"/>
                </a:solidFill>
                <a:latin typeface="Arial" panose="020B0604020202020204" pitchFamily="34" charset="0"/>
                <a:cs typeface="Arial" panose="020B0604020202020204" pitchFamily="34" charset="0"/>
              </a:rPr>
              <a:t> 2010;34:156-160 Advisory Faculty: </a:t>
            </a:r>
            <a:r>
              <a:rPr lang="en-US" sz="1000" i="1" dirty="0" err="1">
                <a:solidFill>
                  <a:srgbClr val="1D68B4"/>
                </a:solidFill>
                <a:latin typeface="Arial" panose="020B0604020202020204" pitchFamily="34" charset="0"/>
                <a:cs typeface="Arial" panose="020B0604020202020204" pitchFamily="34" charset="0"/>
              </a:rPr>
              <a:t>Correia</a:t>
            </a:r>
            <a:r>
              <a:rPr lang="en-US" sz="1000" i="1" dirty="0">
                <a:solidFill>
                  <a:srgbClr val="1D68B4"/>
                </a:solidFill>
                <a:latin typeface="Arial" panose="020B0604020202020204" pitchFamily="34" charset="0"/>
                <a:cs typeface="Arial" panose="020B0604020202020204" pitchFamily="34" charset="0"/>
              </a:rPr>
              <a:t> MITD, Hegazi R, </a:t>
            </a:r>
            <a:r>
              <a:rPr lang="en-US" sz="1000" i="1" dirty="0" err="1">
                <a:solidFill>
                  <a:srgbClr val="1D68B4"/>
                </a:solidFill>
                <a:latin typeface="Arial" panose="020B0604020202020204" pitchFamily="34" charset="0"/>
                <a:cs typeface="Arial" panose="020B0604020202020204" pitchFamily="34" charset="0"/>
              </a:rPr>
              <a:t>Llido</a:t>
            </a:r>
            <a:r>
              <a:rPr lang="en-US" sz="1000" i="1" dirty="0">
                <a:solidFill>
                  <a:srgbClr val="1D68B4"/>
                </a:solidFill>
                <a:latin typeface="Arial" panose="020B0604020202020204" pitchFamily="34" charset="0"/>
                <a:cs typeface="Arial" panose="020B0604020202020204" pitchFamily="34" charset="0"/>
              </a:rPr>
              <a:t> L, </a:t>
            </a:r>
            <a:r>
              <a:rPr lang="en-US" sz="1000" i="1" dirty="0" err="1">
                <a:solidFill>
                  <a:srgbClr val="1D68B4"/>
                </a:solidFill>
                <a:latin typeface="Arial" panose="020B0604020202020204" pitchFamily="34" charset="0"/>
                <a:cs typeface="Arial" panose="020B0604020202020204" pitchFamily="34" charset="0"/>
              </a:rPr>
              <a:t>Rugeles</a:t>
            </a:r>
            <a:r>
              <a:rPr lang="en-US" sz="1000" i="1" dirty="0">
                <a:solidFill>
                  <a:srgbClr val="1D68B4"/>
                </a:solidFill>
                <a:latin typeface="Arial" panose="020B0604020202020204" pitchFamily="34" charset="0"/>
                <a:cs typeface="Arial" panose="020B0604020202020204" pitchFamily="34" charset="0"/>
              </a:rPr>
              <a:t> S, </a:t>
            </a:r>
            <a:r>
              <a:rPr lang="en-US" sz="1000" i="1" dirty="0" err="1">
                <a:solidFill>
                  <a:srgbClr val="1D68B4"/>
                </a:solidFill>
                <a:latin typeface="Arial" panose="020B0604020202020204" pitchFamily="34" charset="0"/>
                <a:cs typeface="Arial" panose="020B0604020202020204" pitchFamily="34" charset="0"/>
              </a:rPr>
              <a:t>Sriram</a:t>
            </a:r>
            <a:r>
              <a:rPr lang="en-US" sz="1000" i="1" dirty="0">
                <a:solidFill>
                  <a:srgbClr val="1D68B4"/>
                </a:solidFill>
                <a:latin typeface="Arial" panose="020B0604020202020204" pitchFamily="34" charset="0"/>
                <a:cs typeface="Arial" panose="020B0604020202020204" pitchFamily="34" charset="0"/>
              </a:rPr>
              <a:t> K. TNT 3.0. Total Nutrition </a:t>
            </a:r>
          </a:p>
          <a:p>
            <a:r>
              <a:rPr lang="en-US" sz="1000" i="1" dirty="0">
                <a:solidFill>
                  <a:srgbClr val="1D68B4"/>
                </a:solidFill>
                <a:latin typeface="Arial" panose="020B0604020202020204" pitchFamily="34" charset="0"/>
                <a:cs typeface="Arial" panose="020B0604020202020204" pitchFamily="34" charset="0"/>
              </a:rPr>
              <a:t>Therapy. An Integrated Approach to Patient Care. Chicago: Abbott Nutrition Health Institute. 2011.</a:t>
            </a:r>
          </a:p>
          <a:p>
            <a:pPr algn="r">
              <a:lnSpc>
                <a:spcPct val="90000"/>
              </a:lnSpc>
              <a:spcBef>
                <a:spcPct val="0"/>
              </a:spcBef>
            </a:pPr>
            <a:r>
              <a:rPr lang="en-US" sz="1000" dirty="0">
                <a:solidFill>
                  <a:srgbClr val="595959"/>
                </a:solidFill>
                <a:latin typeface="Arial" panose="020B0604020202020204" pitchFamily="34" charset="0"/>
                <a:ea typeface="Arial" charset="0"/>
                <a:cs typeface="Arial" panose="020B0604020202020204" pitchFamily="34" charset="0"/>
              </a:rPr>
              <a:t> </a:t>
            </a:r>
          </a:p>
        </p:txBody>
      </p:sp>
      <p:cxnSp>
        <p:nvCxnSpPr>
          <p:cNvPr id="35" name="Straight Connector 17"/>
          <p:cNvCxnSpPr>
            <a:cxnSpLocks noChangeShapeType="1"/>
          </p:cNvCxnSpPr>
          <p:nvPr/>
        </p:nvCxnSpPr>
        <p:spPr bwMode="auto">
          <a:xfrm rot="16200000" flipH="1">
            <a:off x="4885182" y="2470696"/>
            <a:ext cx="205489" cy="1"/>
          </a:xfrm>
          <a:prstGeom prst="line">
            <a:avLst/>
          </a:prstGeom>
          <a:noFill/>
          <a:ln w="50800">
            <a:solidFill>
              <a:srgbClr val="0070C0"/>
            </a:solidFill>
            <a:round/>
            <a:headEnd/>
            <a:tailEnd/>
          </a:ln>
        </p:spPr>
      </p:cxnSp>
      <p:cxnSp>
        <p:nvCxnSpPr>
          <p:cNvPr id="38" name="Straight Connector 22"/>
          <p:cNvCxnSpPr>
            <a:cxnSpLocks noChangeShapeType="1"/>
          </p:cNvCxnSpPr>
          <p:nvPr/>
        </p:nvCxnSpPr>
        <p:spPr bwMode="auto">
          <a:xfrm>
            <a:off x="4987925" y="2367951"/>
            <a:ext cx="1981200" cy="1588"/>
          </a:xfrm>
          <a:prstGeom prst="line">
            <a:avLst/>
          </a:prstGeom>
          <a:noFill/>
          <a:ln w="50800">
            <a:solidFill>
              <a:srgbClr val="0070C0"/>
            </a:solidFill>
            <a:round/>
            <a:headEnd type="oval" w="sm" len="med"/>
            <a:tailEnd type="oval" w="sm" len="med"/>
          </a:ln>
        </p:spPr>
      </p:cxnSp>
      <p:cxnSp>
        <p:nvCxnSpPr>
          <p:cNvPr id="55" name="Straight Connector 17"/>
          <p:cNvCxnSpPr>
            <a:cxnSpLocks noChangeShapeType="1"/>
          </p:cNvCxnSpPr>
          <p:nvPr/>
        </p:nvCxnSpPr>
        <p:spPr bwMode="auto">
          <a:xfrm rot="5400000">
            <a:off x="6854825" y="2253651"/>
            <a:ext cx="228600" cy="1588"/>
          </a:xfrm>
          <a:prstGeom prst="line">
            <a:avLst/>
          </a:prstGeom>
          <a:noFill/>
          <a:ln w="50800">
            <a:solidFill>
              <a:srgbClr val="0070C0"/>
            </a:solidFill>
            <a:round/>
            <a:headEnd type="oval"/>
            <a:tailEnd/>
          </a:ln>
        </p:spPr>
      </p:cxnSp>
      <p:sp>
        <p:nvSpPr>
          <p:cNvPr id="17" name="Title 1">
            <a:extLst>
              <a:ext uri="{FF2B5EF4-FFF2-40B4-BE49-F238E27FC236}">
                <a16:creationId xmlns:a16="http://schemas.microsoft.com/office/drawing/2014/main" id="{0BF6264C-CBAB-F14E-9FA2-13371597EA6B}"/>
              </a:ext>
            </a:extLst>
          </p:cNvPr>
          <p:cNvSpPr txBox="1">
            <a:spLocks/>
          </p:cNvSpPr>
          <p:nvPr/>
        </p:nvSpPr>
        <p:spPr>
          <a:xfrm>
            <a:off x="2071985" y="318302"/>
            <a:ext cx="8038172" cy="9112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err="1">
                <a:solidFill>
                  <a:srgbClr val="0070C0"/>
                </a:solidFill>
                <a:latin typeface="Arial" panose="020B0604020202020204" pitchFamily="34" charset="0"/>
                <a:ea typeface="ヒラギノ角ゴ Pro W3" charset="-128"/>
                <a:cs typeface="Arial" panose="020B0604020202020204" pitchFamily="34" charset="0"/>
              </a:rPr>
              <a:t>Síndrome</a:t>
            </a:r>
            <a:r>
              <a:rPr lang="en-US" sz="3200" b="1" dirty="0">
                <a:solidFill>
                  <a:srgbClr val="0070C0"/>
                </a:solidFill>
                <a:latin typeface="Arial" panose="020B0604020202020204" pitchFamily="34" charset="0"/>
                <a:ea typeface="ヒラギノ角ゴ Pro W3" charset="-128"/>
                <a:cs typeface="Arial" panose="020B0604020202020204" pitchFamily="34" charset="0"/>
              </a:rPr>
              <a:t> de </a:t>
            </a:r>
            <a:r>
              <a:rPr lang="en-US" sz="3200" b="1" dirty="0" err="1">
                <a:solidFill>
                  <a:srgbClr val="0070C0"/>
                </a:solidFill>
                <a:latin typeface="Arial" panose="020B0604020202020204" pitchFamily="34" charset="0"/>
                <a:ea typeface="ヒラギノ角ゴ Pro W3" charset="-128"/>
                <a:cs typeface="Arial" panose="020B0604020202020204" pitchFamily="34" charset="0"/>
              </a:rPr>
              <a:t>malnutrición</a:t>
            </a:r>
            <a:br>
              <a:rPr lang="en-US" sz="3200" b="1" dirty="0">
                <a:solidFill>
                  <a:srgbClr val="0070C0"/>
                </a:solidFill>
                <a:latin typeface="Arial" panose="020B0604020202020204" pitchFamily="34" charset="0"/>
                <a:ea typeface="ヒラギノ角ゴ Pro W3" charset="-128"/>
                <a:cs typeface="Arial" panose="020B0604020202020204" pitchFamily="34" charset="0"/>
              </a:rPr>
            </a:br>
            <a:r>
              <a:rPr lang="en-US" sz="3200" b="1" dirty="0">
                <a:solidFill>
                  <a:srgbClr val="0070C0"/>
                </a:solidFill>
                <a:latin typeface="Arial" panose="020B0604020202020204" pitchFamily="34" charset="0"/>
                <a:ea typeface="ヒラギノ角ゴ Pro W3" charset="-128"/>
                <a:cs typeface="Arial" panose="020B0604020202020204" pitchFamily="34" charset="0"/>
              </a:rPr>
              <a:t>e </a:t>
            </a:r>
            <a:r>
              <a:rPr lang="en-US" sz="3200" b="1" dirty="0" err="1">
                <a:solidFill>
                  <a:srgbClr val="0070C0"/>
                </a:solidFill>
                <a:latin typeface="Arial" panose="020B0604020202020204" pitchFamily="34" charset="0"/>
                <a:ea typeface="ヒラギノ角ゴ Pro W3" charset="-128"/>
                <a:cs typeface="Arial" panose="020B0604020202020204" pitchFamily="34" charset="0"/>
              </a:rPr>
              <a:t>inflamación</a:t>
            </a:r>
            <a:endParaRPr lang="en-US" sz="3200" b="1" dirty="0">
              <a:solidFill>
                <a:srgbClr val="0070C0"/>
              </a:solidFill>
              <a:latin typeface="Arial" panose="020B0604020202020204" pitchFamily="34" charset="0"/>
              <a:ea typeface="ヒラギノ角ゴ Pro W3" charset="-128"/>
              <a:cs typeface="Arial" panose="020B0604020202020204" pitchFamily="34" charset="0"/>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17"/>
          <p:cNvCxnSpPr>
            <a:cxnSpLocks noChangeShapeType="1"/>
          </p:cNvCxnSpPr>
          <p:nvPr/>
        </p:nvCxnSpPr>
        <p:spPr bwMode="auto">
          <a:xfrm>
            <a:off x="5369208" y="4262271"/>
            <a:ext cx="0" cy="547078"/>
          </a:xfrm>
          <a:prstGeom prst="line">
            <a:avLst/>
          </a:prstGeom>
          <a:noFill/>
          <a:ln w="50800">
            <a:solidFill>
              <a:srgbClr val="0070C0"/>
            </a:solidFill>
            <a:round/>
            <a:headEnd/>
            <a:tailEnd/>
          </a:ln>
        </p:spPr>
      </p:cxnSp>
      <p:cxnSp>
        <p:nvCxnSpPr>
          <p:cNvPr id="5" name="Straight Connector 22"/>
          <p:cNvCxnSpPr>
            <a:cxnSpLocks noChangeShapeType="1"/>
          </p:cNvCxnSpPr>
          <p:nvPr/>
        </p:nvCxnSpPr>
        <p:spPr bwMode="auto">
          <a:xfrm>
            <a:off x="4132511" y="4808556"/>
            <a:ext cx="4648200" cy="1588"/>
          </a:xfrm>
          <a:prstGeom prst="line">
            <a:avLst/>
          </a:prstGeom>
          <a:noFill/>
          <a:ln w="50800">
            <a:solidFill>
              <a:srgbClr val="0070C0"/>
            </a:solidFill>
            <a:round/>
            <a:headEnd type="oval"/>
            <a:tailEnd type="oval"/>
          </a:ln>
        </p:spPr>
      </p:cxnSp>
      <p:cxnSp>
        <p:nvCxnSpPr>
          <p:cNvPr id="6" name="Straight Connector 23"/>
          <p:cNvCxnSpPr>
            <a:cxnSpLocks noChangeShapeType="1"/>
          </p:cNvCxnSpPr>
          <p:nvPr/>
        </p:nvCxnSpPr>
        <p:spPr bwMode="auto">
          <a:xfrm rot="5400000">
            <a:off x="3995986" y="4868881"/>
            <a:ext cx="273844" cy="794"/>
          </a:xfrm>
          <a:prstGeom prst="line">
            <a:avLst/>
          </a:prstGeom>
          <a:noFill/>
          <a:ln w="50800">
            <a:solidFill>
              <a:srgbClr val="0070C0"/>
            </a:solidFill>
            <a:round/>
            <a:headEnd/>
            <a:tailEnd/>
          </a:ln>
        </p:spPr>
      </p:cxnSp>
      <p:cxnSp>
        <p:nvCxnSpPr>
          <p:cNvPr id="7" name="Straight Connector 24"/>
          <p:cNvCxnSpPr>
            <a:cxnSpLocks noChangeShapeType="1"/>
          </p:cNvCxnSpPr>
          <p:nvPr/>
        </p:nvCxnSpPr>
        <p:spPr bwMode="auto">
          <a:xfrm rot="5400000">
            <a:off x="6461374" y="4918093"/>
            <a:ext cx="220662" cy="1588"/>
          </a:xfrm>
          <a:prstGeom prst="line">
            <a:avLst/>
          </a:prstGeom>
          <a:noFill/>
          <a:ln w="50800">
            <a:solidFill>
              <a:srgbClr val="0070C0"/>
            </a:solidFill>
            <a:round/>
            <a:headEnd/>
            <a:tailEnd/>
          </a:ln>
        </p:spPr>
      </p:cxnSp>
      <p:sp>
        <p:nvSpPr>
          <p:cNvPr id="8" name="TextBox 5"/>
          <p:cNvSpPr txBox="1">
            <a:spLocks noChangeArrowheads="1"/>
          </p:cNvSpPr>
          <p:nvPr/>
        </p:nvSpPr>
        <p:spPr bwMode="auto">
          <a:xfrm>
            <a:off x="4551611" y="1492164"/>
            <a:ext cx="3124199" cy="553998"/>
          </a:xfrm>
          <a:prstGeom prst="rect">
            <a:avLst/>
          </a:prstGeom>
          <a:noFill/>
          <a:ln w="9525">
            <a:noFill/>
            <a:miter lim="800000"/>
            <a:headEnd/>
            <a:tailEnd/>
          </a:ln>
        </p:spPr>
        <p:txBody>
          <a:bodyPr wrap="square">
            <a:prstTxWarp prst="textNoShape">
              <a:avLst/>
            </a:prstTxWarp>
            <a:spAutoFit/>
          </a:bodyPr>
          <a:lstStyle/>
          <a:p>
            <a:pPr algn="ctr"/>
            <a:r>
              <a:rPr lang="es-CO" sz="3000" dirty="0">
                <a:solidFill>
                  <a:srgbClr val="185BA1"/>
                </a:solidFill>
                <a:latin typeface="Arial" panose="020B0604020202020204" pitchFamily="34" charset="0"/>
                <a:ea typeface="Arial" charset="0"/>
                <a:cs typeface="Arial" panose="020B0604020202020204" pitchFamily="34" charset="0"/>
              </a:rPr>
              <a:t>Malnutrición</a:t>
            </a:r>
          </a:p>
        </p:txBody>
      </p:sp>
      <p:sp>
        <p:nvSpPr>
          <p:cNvPr id="9" name="TextBox 8"/>
          <p:cNvSpPr txBox="1">
            <a:spLocks noChangeArrowheads="1"/>
          </p:cNvSpPr>
          <p:nvPr/>
        </p:nvSpPr>
        <p:spPr bwMode="auto">
          <a:xfrm>
            <a:off x="3078787" y="4981595"/>
            <a:ext cx="1838965" cy="646331"/>
          </a:xfrm>
          <a:prstGeom prst="rect">
            <a:avLst/>
          </a:prstGeom>
          <a:solidFill>
            <a:srgbClr val="00B0F0"/>
          </a:solidFill>
          <a:ln w="9525">
            <a:noFill/>
            <a:miter lim="800000"/>
            <a:headEnd/>
            <a:tailEnd/>
          </a:ln>
        </p:spPr>
        <p:txBody>
          <a:bodyPr wrap="none">
            <a:prstTxWarp prst="textNoShape">
              <a:avLst/>
            </a:prstTxWarp>
            <a:spAutoFit/>
          </a:bodyPr>
          <a:lstStyle/>
          <a:p>
            <a:pPr algn="ctr">
              <a:spcBef>
                <a:spcPct val="0"/>
              </a:spcBef>
            </a:pPr>
            <a:r>
              <a:rPr lang="es-CO" dirty="0">
                <a:solidFill>
                  <a:srgbClr val="FFFFFF"/>
                </a:solidFill>
                <a:latin typeface="Arial" panose="020B0604020202020204" pitchFamily="34" charset="0"/>
                <a:ea typeface="Arial" charset="0"/>
                <a:cs typeface="Arial" panose="020B0604020202020204" pitchFamily="34" charset="0"/>
              </a:rPr>
              <a:t>Deficiencia de</a:t>
            </a:r>
          </a:p>
          <a:p>
            <a:pPr algn="ctr">
              <a:spcBef>
                <a:spcPct val="0"/>
              </a:spcBef>
            </a:pPr>
            <a:r>
              <a:rPr lang="es-CO" dirty="0">
                <a:solidFill>
                  <a:srgbClr val="FFFFFF"/>
                </a:solidFill>
                <a:latin typeface="Arial" panose="020B0604020202020204" pitchFamily="34" charset="0"/>
                <a:ea typeface="Arial" charset="0"/>
                <a:cs typeface="Arial" panose="020B0604020202020204" pitchFamily="34" charset="0"/>
              </a:rPr>
              <a:t>macronutrientes</a:t>
            </a:r>
          </a:p>
        </p:txBody>
      </p:sp>
      <p:sp>
        <p:nvSpPr>
          <p:cNvPr id="10" name="TextBox 9"/>
          <p:cNvSpPr txBox="1">
            <a:spLocks noChangeArrowheads="1"/>
          </p:cNvSpPr>
          <p:nvPr/>
        </p:nvSpPr>
        <p:spPr bwMode="auto">
          <a:xfrm>
            <a:off x="5504111" y="4981595"/>
            <a:ext cx="2057400" cy="646331"/>
          </a:xfrm>
          <a:prstGeom prst="rect">
            <a:avLst/>
          </a:prstGeom>
          <a:solidFill>
            <a:srgbClr val="9DC3E6"/>
          </a:solidFill>
          <a:ln w="9525">
            <a:noFill/>
            <a:miter lim="800000"/>
            <a:headEnd/>
            <a:tailEnd/>
          </a:ln>
        </p:spPr>
        <p:txBody>
          <a:bodyPr wrap="square">
            <a:prstTxWarp prst="textNoShape">
              <a:avLst/>
            </a:prstTxWarp>
            <a:spAutoFit/>
          </a:bodyPr>
          <a:lstStyle/>
          <a:p>
            <a:pPr algn="ctr">
              <a:spcBef>
                <a:spcPct val="0"/>
              </a:spcBef>
            </a:pPr>
            <a:r>
              <a:rPr lang="es-CO" dirty="0">
                <a:solidFill>
                  <a:srgbClr val="1D68B4"/>
                </a:solidFill>
                <a:latin typeface="Arial" panose="020B0604020202020204" pitchFamily="34" charset="0"/>
                <a:ea typeface="Arial" charset="0"/>
                <a:cs typeface="Arial" panose="020B0604020202020204" pitchFamily="34" charset="0"/>
              </a:rPr>
              <a:t>Deficiencia de</a:t>
            </a:r>
          </a:p>
          <a:p>
            <a:pPr algn="ctr">
              <a:spcBef>
                <a:spcPct val="0"/>
              </a:spcBef>
            </a:pPr>
            <a:r>
              <a:rPr lang="es-CO" dirty="0">
                <a:solidFill>
                  <a:srgbClr val="1D68B4"/>
                </a:solidFill>
                <a:latin typeface="Arial" panose="020B0604020202020204" pitchFamily="34" charset="0"/>
                <a:ea typeface="Arial" charset="0"/>
                <a:cs typeface="Arial" panose="020B0604020202020204" pitchFamily="34" charset="0"/>
              </a:rPr>
              <a:t>micronutrientes</a:t>
            </a:r>
          </a:p>
        </p:txBody>
      </p:sp>
      <p:sp>
        <p:nvSpPr>
          <p:cNvPr id="12" name="TextBox 6"/>
          <p:cNvSpPr txBox="1">
            <a:spLocks noChangeArrowheads="1"/>
          </p:cNvSpPr>
          <p:nvPr/>
        </p:nvSpPr>
        <p:spPr bwMode="auto">
          <a:xfrm>
            <a:off x="2951213" y="2911069"/>
            <a:ext cx="4514850" cy="1200329"/>
          </a:xfrm>
          <a:prstGeom prst="rect">
            <a:avLst/>
          </a:prstGeom>
          <a:solidFill>
            <a:srgbClr val="BDD7EE">
              <a:alpha val="62000"/>
            </a:srgbClr>
          </a:solidFill>
          <a:ln w="9525">
            <a:noFill/>
            <a:miter lim="800000"/>
            <a:headEnd/>
            <a:tailEnd/>
          </a:ln>
        </p:spPr>
        <p:txBody>
          <a:bodyPr wrap="square">
            <a:prstTxWarp prst="textNoShape">
              <a:avLst/>
            </a:prstTxWarp>
            <a:spAutoFit/>
          </a:bodyPr>
          <a:lstStyle/>
          <a:p>
            <a:pPr marL="90000"/>
            <a:endParaRPr lang="en-US" dirty="0">
              <a:solidFill>
                <a:srgbClr val="185BA1"/>
              </a:solidFill>
              <a:latin typeface="+mj-lt"/>
            </a:endParaRPr>
          </a:p>
          <a:p>
            <a:pPr marL="90000"/>
            <a:r>
              <a:rPr lang="en-US" dirty="0">
                <a:solidFill>
                  <a:srgbClr val="185BA1"/>
                </a:solidFill>
                <a:latin typeface="+mj-lt"/>
              </a:rPr>
              <a:t>• </a:t>
            </a:r>
            <a:r>
              <a:rPr lang="es-CO" dirty="0">
                <a:solidFill>
                  <a:srgbClr val="185BA1"/>
                </a:solidFill>
                <a:latin typeface="+mj-lt"/>
              </a:rPr>
              <a:t>Inanición crónica sin inflamación</a:t>
            </a:r>
          </a:p>
          <a:p>
            <a:pPr marL="90000"/>
            <a:r>
              <a:rPr lang="es-CO" dirty="0">
                <a:solidFill>
                  <a:srgbClr val="185BA1"/>
                </a:solidFill>
                <a:latin typeface="+mj-lt"/>
              </a:rPr>
              <a:t>• Enfermedad crónica con inflamación</a:t>
            </a:r>
          </a:p>
          <a:p>
            <a:pPr marL="90000"/>
            <a:r>
              <a:rPr lang="es-CO" dirty="0">
                <a:solidFill>
                  <a:srgbClr val="185BA1"/>
                </a:solidFill>
                <a:latin typeface="+mj-lt"/>
              </a:rPr>
              <a:t>• Enfermedad aguda/lesión con  inflamación</a:t>
            </a:r>
            <a:endParaRPr lang="es-CO" dirty="0">
              <a:solidFill>
                <a:srgbClr val="185BA1"/>
              </a:solidFill>
              <a:latin typeface="+mj-lt"/>
              <a:ea typeface="Arial" charset="0"/>
              <a:cs typeface="Arial" charset="0"/>
            </a:endParaRPr>
          </a:p>
        </p:txBody>
      </p:sp>
      <p:sp>
        <p:nvSpPr>
          <p:cNvPr id="13" name="TextBox 6"/>
          <p:cNvSpPr txBox="1">
            <a:spLocks noChangeArrowheads="1"/>
          </p:cNvSpPr>
          <p:nvPr/>
        </p:nvSpPr>
        <p:spPr bwMode="auto">
          <a:xfrm>
            <a:off x="2951213" y="2686782"/>
            <a:ext cx="4514850" cy="523220"/>
          </a:xfrm>
          <a:prstGeom prst="rect">
            <a:avLst/>
          </a:prstGeom>
          <a:solidFill>
            <a:srgbClr val="1D68B4"/>
          </a:solidFill>
          <a:ln w="9525">
            <a:noFill/>
            <a:miter lim="800000"/>
            <a:headEnd/>
            <a:tailEnd/>
          </a:ln>
        </p:spPr>
        <p:txBody>
          <a:bodyPr wrap="square">
            <a:prstTxWarp prst="textNoShape">
              <a:avLst/>
            </a:prstTxWarp>
            <a:spAutoFit/>
          </a:bodyPr>
          <a:lstStyle/>
          <a:p>
            <a:pPr algn="ctr"/>
            <a:r>
              <a:rPr lang="es-CO" sz="2800" dirty="0">
                <a:solidFill>
                  <a:schemeClr val="bg1"/>
                </a:solidFill>
                <a:latin typeface="Arial" panose="020B0604020202020204" pitchFamily="34" charset="0"/>
                <a:ea typeface="Arial" charset="0"/>
                <a:cs typeface="Arial" panose="020B0604020202020204" pitchFamily="34" charset="0"/>
              </a:rPr>
              <a:t>Malnutrición/desnutrición</a:t>
            </a:r>
          </a:p>
        </p:txBody>
      </p:sp>
      <p:sp>
        <p:nvSpPr>
          <p:cNvPr id="15" name="TextBox 4"/>
          <p:cNvSpPr txBox="1">
            <a:spLocks noChangeArrowheads="1"/>
          </p:cNvSpPr>
          <p:nvPr/>
        </p:nvSpPr>
        <p:spPr bwMode="auto">
          <a:xfrm>
            <a:off x="2482520" y="5829160"/>
            <a:ext cx="7642314" cy="538609"/>
          </a:xfrm>
          <a:prstGeom prst="rect">
            <a:avLst/>
          </a:prstGeom>
          <a:noFill/>
          <a:ln w="9525">
            <a:noFill/>
            <a:miter lim="800000"/>
            <a:headEnd/>
            <a:tailEnd/>
          </a:ln>
        </p:spPr>
        <p:txBody>
          <a:bodyPr wrap="square">
            <a:prstTxWarp prst="textNoShape">
              <a:avLst/>
            </a:prstTxWarp>
            <a:spAutoFit/>
          </a:bodyPr>
          <a:lstStyle/>
          <a:p>
            <a:r>
              <a:rPr lang="en-US" sz="1000" i="1" dirty="0">
                <a:solidFill>
                  <a:srgbClr val="1D68B4"/>
                </a:solidFill>
                <a:latin typeface="Arial" panose="020B0604020202020204" pitchFamily="34" charset="0"/>
                <a:cs typeface="Arial" panose="020B0604020202020204" pitchFamily="34" charset="0"/>
              </a:rPr>
              <a:t>Buford TW, et al. Ageing Res </a:t>
            </a:r>
            <a:r>
              <a:rPr lang="en-US" sz="1000" i="1" dirty="0" err="1">
                <a:solidFill>
                  <a:srgbClr val="1D68B4"/>
                </a:solidFill>
                <a:latin typeface="Arial" panose="020B0604020202020204" pitchFamily="34" charset="0"/>
                <a:cs typeface="Arial" panose="020B0604020202020204" pitchFamily="34" charset="0"/>
              </a:rPr>
              <a:t>Rew</a:t>
            </a:r>
            <a:r>
              <a:rPr lang="en-US" sz="1000" i="1" dirty="0">
                <a:solidFill>
                  <a:srgbClr val="1D68B4"/>
                </a:solidFill>
                <a:latin typeface="Arial" panose="020B0604020202020204" pitchFamily="34" charset="0"/>
                <a:cs typeface="Arial" panose="020B0604020202020204" pitchFamily="34" charset="0"/>
              </a:rPr>
              <a:t> 2010;dol:10.1016/j.arr.2010.03.04. Advisory Faculty: </a:t>
            </a:r>
            <a:r>
              <a:rPr lang="en-US" sz="1000" i="1" dirty="0" err="1">
                <a:solidFill>
                  <a:srgbClr val="1D68B4"/>
                </a:solidFill>
                <a:latin typeface="Arial" panose="020B0604020202020204" pitchFamily="34" charset="0"/>
                <a:cs typeface="Arial" panose="020B0604020202020204" pitchFamily="34" charset="0"/>
              </a:rPr>
              <a:t>Correia</a:t>
            </a:r>
            <a:r>
              <a:rPr lang="en-US" sz="1000" i="1" dirty="0">
                <a:solidFill>
                  <a:srgbClr val="1D68B4"/>
                </a:solidFill>
                <a:latin typeface="Arial" panose="020B0604020202020204" pitchFamily="34" charset="0"/>
                <a:cs typeface="Arial" panose="020B0604020202020204" pitchFamily="34" charset="0"/>
              </a:rPr>
              <a:t> MITD, Hegazi R, </a:t>
            </a:r>
            <a:r>
              <a:rPr lang="en-US" sz="1000" i="1" dirty="0" err="1">
                <a:solidFill>
                  <a:srgbClr val="1D68B4"/>
                </a:solidFill>
                <a:latin typeface="Arial" panose="020B0604020202020204" pitchFamily="34" charset="0"/>
                <a:cs typeface="Arial" panose="020B0604020202020204" pitchFamily="34" charset="0"/>
              </a:rPr>
              <a:t>Llido</a:t>
            </a:r>
            <a:r>
              <a:rPr lang="en-US" sz="1000" i="1" dirty="0">
                <a:solidFill>
                  <a:srgbClr val="1D68B4"/>
                </a:solidFill>
                <a:latin typeface="Arial" panose="020B0604020202020204" pitchFamily="34" charset="0"/>
                <a:cs typeface="Arial" panose="020B0604020202020204" pitchFamily="34" charset="0"/>
              </a:rPr>
              <a:t> L, </a:t>
            </a:r>
            <a:r>
              <a:rPr lang="en-US" sz="1000" i="1" dirty="0" err="1">
                <a:solidFill>
                  <a:srgbClr val="1D68B4"/>
                </a:solidFill>
                <a:latin typeface="Arial" panose="020B0604020202020204" pitchFamily="34" charset="0"/>
                <a:cs typeface="Arial" panose="020B0604020202020204" pitchFamily="34" charset="0"/>
              </a:rPr>
              <a:t>Rugeles</a:t>
            </a:r>
            <a:r>
              <a:rPr lang="en-US" sz="1000" i="1" dirty="0">
                <a:solidFill>
                  <a:srgbClr val="1D68B4"/>
                </a:solidFill>
                <a:latin typeface="Arial" panose="020B0604020202020204" pitchFamily="34" charset="0"/>
                <a:cs typeface="Arial" panose="020B0604020202020204" pitchFamily="34" charset="0"/>
              </a:rPr>
              <a:t> S, </a:t>
            </a:r>
            <a:r>
              <a:rPr lang="en-US" sz="1000" i="1" dirty="0" err="1">
                <a:solidFill>
                  <a:srgbClr val="1D68B4"/>
                </a:solidFill>
                <a:latin typeface="Arial" panose="020B0604020202020204" pitchFamily="34" charset="0"/>
                <a:cs typeface="Arial" panose="020B0604020202020204" pitchFamily="34" charset="0"/>
              </a:rPr>
              <a:t>Sriram</a:t>
            </a:r>
            <a:r>
              <a:rPr lang="en-US" sz="1000" i="1" dirty="0">
                <a:solidFill>
                  <a:srgbClr val="1D68B4"/>
                </a:solidFill>
                <a:latin typeface="Arial" panose="020B0604020202020204" pitchFamily="34" charset="0"/>
                <a:cs typeface="Arial" panose="020B0604020202020204" pitchFamily="34" charset="0"/>
              </a:rPr>
              <a:t> K. TNT 3.0. Total Nutrition Therapy. An Integrated Approach to Patient Care. Chicago: Abbott Nutrition Health Institute. 2011</a:t>
            </a:r>
            <a:r>
              <a:rPr lang="en-US" sz="1000" i="1" dirty="0">
                <a:solidFill>
                  <a:srgbClr val="595959"/>
                </a:solidFill>
                <a:latin typeface="Arial" panose="020B0604020202020204" pitchFamily="34" charset="0"/>
                <a:cs typeface="Arial" panose="020B0604020202020204" pitchFamily="34" charset="0"/>
              </a:rPr>
              <a:t>.</a:t>
            </a:r>
          </a:p>
          <a:p>
            <a:pPr>
              <a:lnSpc>
                <a:spcPct val="90000"/>
              </a:lnSpc>
              <a:spcBef>
                <a:spcPct val="0"/>
              </a:spcBef>
            </a:pPr>
            <a:r>
              <a:rPr lang="en-US" sz="1000" dirty="0">
                <a:solidFill>
                  <a:srgbClr val="595959"/>
                </a:solidFill>
                <a:latin typeface="Arial" panose="020B0604020202020204" pitchFamily="34" charset="0"/>
                <a:ea typeface="Arial" charset="0"/>
                <a:cs typeface="Arial" panose="020B0604020202020204" pitchFamily="34" charset="0"/>
              </a:rPr>
              <a:t> </a:t>
            </a:r>
          </a:p>
        </p:txBody>
      </p:sp>
      <p:cxnSp>
        <p:nvCxnSpPr>
          <p:cNvPr id="16" name="Straight Connector 17"/>
          <p:cNvCxnSpPr>
            <a:cxnSpLocks noChangeShapeType="1"/>
          </p:cNvCxnSpPr>
          <p:nvPr/>
        </p:nvCxnSpPr>
        <p:spPr bwMode="auto">
          <a:xfrm flipH="1">
            <a:off x="4130923" y="2370157"/>
            <a:ext cx="1589" cy="316625"/>
          </a:xfrm>
          <a:prstGeom prst="line">
            <a:avLst/>
          </a:prstGeom>
          <a:noFill/>
          <a:ln w="50800">
            <a:solidFill>
              <a:srgbClr val="0070C0"/>
            </a:solidFill>
            <a:round/>
            <a:headEnd/>
            <a:tailEnd/>
          </a:ln>
        </p:spPr>
      </p:cxnSp>
      <p:cxnSp>
        <p:nvCxnSpPr>
          <p:cNvPr id="17" name="Straight Connector 22"/>
          <p:cNvCxnSpPr>
            <a:cxnSpLocks noChangeShapeType="1"/>
          </p:cNvCxnSpPr>
          <p:nvPr/>
        </p:nvCxnSpPr>
        <p:spPr bwMode="auto">
          <a:xfrm>
            <a:off x="4132511" y="2370156"/>
            <a:ext cx="1981200" cy="1588"/>
          </a:xfrm>
          <a:prstGeom prst="line">
            <a:avLst/>
          </a:prstGeom>
          <a:noFill/>
          <a:ln w="50800">
            <a:solidFill>
              <a:srgbClr val="0070C0"/>
            </a:solidFill>
            <a:round/>
            <a:headEnd type="oval"/>
            <a:tailEnd type="oval"/>
          </a:ln>
        </p:spPr>
      </p:cxnSp>
      <p:cxnSp>
        <p:nvCxnSpPr>
          <p:cNvPr id="18" name="Straight Connector 17"/>
          <p:cNvCxnSpPr>
            <a:cxnSpLocks noChangeShapeType="1"/>
          </p:cNvCxnSpPr>
          <p:nvPr/>
        </p:nvCxnSpPr>
        <p:spPr bwMode="auto">
          <a:xfrm rot="5400000">
            <a:off x="5924005" y="2255062"/>
            <a:ext cx="381000" cy="1588"/>
          </a:xfrm>
          <a:prstGeom prst="line">
            <a:avLst/>
          </a:prstGeom>
          <a:noFill/>
          <a:ln w="50800">
            <a:solidFill>
              <a:srgbClr val="0070C0"/>
            </a:solidFill>
            <a:round/>
            <a:headEnd type="oval"/>
            <a:tailEnd type="none"/>
          </a:ln>
        </p:spPr>
      </p:cxnSp>
      <p:sp>
        <p:nvSpPr>
          <p:cNvPr id="20" name="TextBox 19"/>
          <p:cNvSpPr txBox="1">
            <a:spLocks noChangeArrowheads="1"/>
          </p:cNvSpPr>
          <p:nvPr/>
        </p:nvSpPr>
        <p:spPr bwMode="auto">
          <a:xfrm>
            <a:off x="7932986" y="4977624"/>
            <a:ext cx="1676400" cy="369332"/>
          </a:xfrm>
          <a:prstGeom prst="rect">
            <a:avLst/>
          </a:prstGeom>
          <a:solidFill>
            <a:srgbClr val="1D68B4"/>
          </a:solidFill>
          <a:ln w="9525">
            <a:noFill/>
            <a:miter lim="800000"/>
            <a:headEnd/>
            <a:tailEnd/>
          </a:ln>
        </p:spPr>
        <p:txBody>
          <a:bodyPr wrap="square">
            <a:prstTxWarp prst="textNoShape">
              <a:avLst/>
            </a:prstTxWarp>
            <a:spAutoFit/>
          </a:bodyPr>
          <a:lstStyle/>
          <a:p>
            <a:pPr algn="ctr">
              <a:spcBef>
                <a:spcPct val="0"/>
              </a:spcBef>
            </a:pPr>
            <a:r>
              <a:rPr lang="es-CO" dirty="0">
                <a:solidFill>
                  <a:srgbClr val="FFFFFF"/>
                </a:solidFill>
                <a:latin typeface="Arial" panose="020B0604020202020204" pitchFamily="34" charset="0"/>
                <a:ea typeface="Arial" charset="0"/>
                <a:cs typeface="Arial" panose="020B0604020202020204" pitchFamily="34" charset="0"/>
              </a:rPr>
              <a:t>Sarcopenia</a:t>
            </a:r>
          </a:p>
        </p:txBody>
      </p:sp>
      <p:cxnSp>
        <p:nvCxnSpPr>
          <p:cNvPr id="22" name="Straight Connector 24"/>
          <p:cNvCxnSpPr>
            <a:cxnSpLocks noChangeShapeType="1"/>
            <a:endCxn id="20" idx="0"/>
          </p:cNvCxnSpPr>
          <p:nvPr/>
        </p:nvCxnSpPr>
        <p:spPr bwMode="auto">
          <a:xfrm rot="5400000">
            <a:off x="8656886" y="4863324"/>
            <a:ext cx="228600" cy="1588"/>
          </a:xfrm>
          <a:prstGeom prst="line">
            <a:avLst/>
          </a:prstGeom>
          <a:noFill/>
          <a:ln w="50800">
            <a:solidFill>
              <a:srgbClr val="0070C0"/>
            </a:solidFill>
            <a:round/>
            <a:headEnd/>
            <a:tailEnd/>
          </a:ln>
        </p:spPr>
      </p:cxnSp>
      <p:sp>
        <p:nvSpPr>
          <p:cNvPr id="19" name="Title 1">
            <a:extLst>
              <a:ext uri="{FF2B5EF4-FFF2-40B4-BE49-F238E27FC236}">
                <a16:creationId xmlns:a16="http://schemas.microsoft.com/office/drawing/2014/main" id="{A3EA826B-834D-D242-B8F9-0C17D11505F2}"/>
              </a:ext>
            </a:extLst>
          </p:cNvPr>
          <p:cNvSpPr txBox="1">
            <a:spLocks/>
          </p:cNvSpPr>
          <p:nvPr/>
        </p:nvSpPr>
        <p:spPr>
          <a:xfrm>
            <a:off x="2071985" y="318302"/>
            <a:ext cx="8038172" cy="9112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err="1">
                <a:solidFill>
                  <a:srgbClr val="0070C0"/>
                </a:solidFill>
                <a:latin typeface="Arial" panose="020B0604020202020204" pitchFamily="34" charset="0"/>
                <a:ea typeface="ヒラギノ角ゴ Pro W3" charset="-128"/>
                <a:cs typeface="Arial" panose="020B0604020202020204" pitchFamily="34" charset="0"/>
              </a:rPr>
              <a:t>Síndrome</a:t>
            </a:r>
            <a:r>
              <a:rPr lang="en-US" sz="3200" b="1" dirty="0">
                <a:solidFill>
                  <a:srgbClr val="0070C0"/>
                </a:solidFill>
                <a:latin typeface="Arial" panose="020B0604020202020204" pitchFamily="34" charset="0"/>
                <a:ea typeface="ヒラギノ角ゴ Pro W3" charset="-128"/>
                <a:cs typeface="Arial" panose="020B0604020202020204" pitchFamily="34" charset="0"/>
              </a:rPr>
              <a:t> de </a:t>
            </a:r>
            <a:r>
              <a:rPr lang="en-US" sz="3200" b="1" dirty="0" err="1">
                <a:solidFill>
                  <a:srgbClr val="0070C0"/>
                </a:solidFill>
                <a:latin typeface="Arial" panose="020B0604020202020204" pitchFamily="34" charset="0"/>
                <a:ea typeface="ヒラギノ角ゴ Pro W3" charset="-128"/>
                <a:cs typeface="Arial" panose="020B0604020202020204" pitchFamily="34" charset="0"/>
              </a:rPr>
              <a:t>malnutrición</a:t>
            </a:r>
            <a:br>
              <a:rPr lang="en-US" sz="3200" b="1" dirty="0">
                <a:solidFill>
                  <a:srgbClr val="0070C0"/>
                </a:solidFill>
                <a:latin typeface="Arial" panose="020B0604020202020204" pitchFamily="34" charset="0"/>
                <a:ea typeface="ヒラギノ角ゴ Pro W3" charset="-128"/>
                <a:cs typeface="Arial" panose="020B0604020202020204" pitchFamily="34" charset="0"/>
              </a:rPr>
            </a:br>
            <a:r>
              <a:rPr lang="en-US" sz="3200" b="1" dirty="0">
                <a:solidFill>
                  <a:srgbClr val="0070C0"/>
                </a:solidFill>
                <a:latin typeface="Arial" panose="020B0604020202020204" pitchFamily="34" charset="0"/>
                <a:ea typeface="ヒラギノ角ゴ Pro W3" charset="-128"/>
                <a:cs typeface="Arial" panose="020B0604020202020204" pitchFamily="34" charset="0"/>
              </a:rPr>
              <a:t>e </a:t>
            </a:r>
            <a:r>
              <a:rPr lang="en-US" sz="3200" b="1" dirty="0" err="1">
                <a:solidFill>
                  <a:srgbClr val="0070C0"/>
                </a:solidFill>
                <a:latin typeface="Arial" panose="020B0604020202020204" pitchFamily="34" charset="0"/>
                <a:ea typeface="ヒラギノ角ゴ Pro W3" charset="-128"/>
                <a:cs typeface="Arial" panose="020B0604020202020204" pitchFamily="34" charset="0"/>
              </a:rPr>
              <a:t>inflamación</a:t>
            </a:r>
            <a:endParaRPr lang="en-US" sz="3200" b="1" dirty="0">
              <a:solidFill>
                <a:srgbClr val="0070C0"/>
              </a:solidFill>
              <a:latin typeface="Arial" panose="020B0604020202020204" pitchFamily="34" charset="0"/>
              <a:ea typeface="ヒラギノ角ゴ Pro W3" charset="-128"/>
              <a:cs typeface="Arial" panose="020B0604020202020204" pitchFamily="34" charset="0"/>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a:spLocks noChangeArrowheads="1"/>
          </p:cNvSpPr>
          <p:nvPr/>
        </p:nvSpPr>
        <p:spPr bwMode="auto">
          <a:xfrm>
            <a:off x="2914591" y="1604054"/>
            <a:ext cx="3200399" cy="553998"/>
          </a:xfrm>
          <a:prstGeom prst="rect">
            <a:avLst/>
          </a:prstGeom>
          <a:noFill/>
          <a:ln w="9525">
            <a:noFill/>
            <a:miter lim="800000"/>
            <a:headEnd/>
            <a:tailEnd/>
          </a:ln>
        </p:spPr>
        <p:txBody>
          <a:bodyPr wrap="square">
            <a:prstTxWarp prst="textNoShape">
              <a:avLst/>
            </a:prstTxWarp>
            <a:spAutoFit/>
          </a:bodyPr>
          <a:lstStyle/>
          <a:p>
            <a:pPr algn="ctr"/>
            <a:r>
              <a:rPr lang="es-CO" sz="3000" dirty="0">
                <a:solidFill>
                  <a:srgbClr val="185BA1"/>
                </a:solidFill>
                <a:latin typeface="Arial" panose="020B0604020202020204" pitchFamily="34" charset="0"/>
                <a:ea typeface="Arial" charset="0"/>
                <a:cs typeface="Arial" panose="020B0604020202020204" pitchFamily="34" charset="0"/>
              </a:rPr>
              <a:t>Malnutrición</a:t>
            </a:r>
          </a:p>
        </p:txBody>
      </p:sp>
      <p:grpSp>
        <p:nvGrpSpPr>
          <p:cNvPr id="5" name="Group 12"/>
          <p:cNvGrpSpPr>
            <a:grpSpLocks/>
          </p:cNvGrpSpPr>
          <p:nvPr/>
        </p:nvGrpSpPr>
        <p:grpSpPr bwMode="auto">
          <a:xfrm>
            <a:off x="3486090" y="2743208"/>
            <a:ext cx="5410200" cy="728082"/>
            <a:chOff x="354013" y="2244726"/>
            <a:chExt cx="4514319" cy="363978"/>
          </a:xfrm>
        </p:grpSpPr>
        <p:sp>
          <p:nvSpPr>
            <p:cNvPr id="6" name="TextBox 6"/>
            <p:cNvSpPr txBox="1">
              <a:spLocks noChangeArrowheads="1"/>
            </p:cNvSpPr>
            <p:nvPr/>
          </p:nvSpPr>
          <p:spPr bwMode="auto">
            <a:xfrm>
              <a:off x="354013" y="2424070"/>
              <a:ext cx="4514319" cy="184634"/>
            </a:xfrm>
            <a:prstGeom prst="rect">
              <a:avLst/>
            </a:prstGeom>
            <a:solidFill>
              <a:srgbClr val="BDD7EE">
                <a:alpha val="71000"/>
              </a:srgbClr>
            </a:solidFill>
            <a:ln w="9525">
              <a:noFill/>
              <a:miter lim="800000"/>
              <a:headEnd/>
              <a:tailEnd/>
            </a:ln>
          </p:spPr>
          <p:txBody>
            <a:bodyPr wrap="square">
              <a:prstTxWarp prst="textNoShape">
                <a:avLst/>
              </a:prstTxWarp>
              <a:spAutoFit/>
            </a:bodyPr>
            <a:lstStyle/>
            <a:p>
              <a:pPr marL="90000" algn="ctr"/>
              <a:r>
                <a:rPr lang="es-CO" dirty="0">
                  <a:solidFill>
                    <a:srgbClr val="185BA1"/>
                  </a:solidFill>
                  <a:latin typeface="Arial" panose="020B0604020202020204" pitchFamily="34" charset="0"/>
                  <a:cs typeface="Arial" panose="020B0604020202020204" pitchFamily="34" charset="0"/>
                </a:rPr>
                <a:t>Obesidad </a:t>
              </a:r>
              <a:r>
                <a:rPr lang="en-US" dirty="0">
                  <a:solidFill>
                    <a:srgbClr val="185BA1"/>
                  </a:solidFill>
                  <a:latin typeface="Arial" panose="020B0604020202020204" pitchFamily="34" charset="0"/>
                  <a:cs typeface="Arial" panose="020B0604020202020204" pitchFamily="34" charset="0"/>
                </a:rPr>
                <a:t>&gt; 30 IMC</a:t>
              </a:r>
              <a:endParaRPr lang="en-US" dirty="0">
                <a:solidFill>
                  <a:srgbClr val="185BA1"/>
                </a:solidFill>
                <a:latin typeface="Arial" panose="020B0604020202020204" pitchFamily="34" charset="0"/>
                <a:ea typeface="Arial" charset="0"/>
                <a:cs typeface="Arial" panose="020B0604020202020204" pitchFamily="34" charset="0"/>
              </a:endParaRPr>
            </a:p>
          </p:txBody>
        </p:sp>
        <p:sp>
          <p:nvSpPr>
            <p:cNvPr id="7" name="TextBox 6"/>
            <p:cNvSpPr txBox="1">
              <a:spLocks noChangeArrowheads="1"/>
            </p:cNvSpPr>
            <p:nvPr/>
          </p:nvSpPr>
          <p:spPr bwMode="auto">
            <a:xfrm>
              <a:off x="354013" y="2244726"/>
              <a:ext cx="4514319" cy="184634"/>
            </a:xfrm>
            <a:prstGeom prst="rect">
              <a:avLst/>
            </a:prstGeom>
            <a:solidFill>
              <a:srgbClr val="1D68B4"/>
            </a:solidFill>
            <a:ln w="9525">
              <a:noFill/>
              <a:miter lim="800000"/>
              <a:headEnd/>
              <a:tailEnd/>
            </a:ln>
          </p:spPr>
          <p:txBody>
            <a:bodyPr wrap="square">
              <a:prstTxWarp prst="textNoShape">
                <a:avLst/>
              </a:prstTxWarp>
              <a:spAutoFit/>
            </a:bodyPr>
            <a:lstStyle/>
            <a:p>
              <a:pPr algn="ctr"/>
              <a:r>
                <a:rPr lang="es-CO" dirty="0">
                  <a:solidFill>
                    <a:schemeClr val="bg1"/>
                  </a:solidFill>
                  <a:latin typeface="Arial" panose="020B0604020202020204" pitchFamily="34" charset="0"/>
                  <a:ea typeface="Arial" charset="0"/>
                  <a:cs typeface="Arial" panose="020B0604020202020204" pitchFamily="34" charset="0"/>
                </a:rPr>
                <a:t>Obesidad</a:t>
              </a:r>
            </a:p>
          </p:txBody>
        </p:sp>
      </p:grpSp>
      <p:sp>
        <p:nvSpPr>
          <p:cNvPr id="8" name="Title 1"/>
          <p:cNvSpPr>
            <a:spLocks noGrp="1"/>
          </p:cNvSpPr>
          <p:nvPr>
            <p:ph type="title" idx="4294967295"/>
          </p:nvPr>
        </p:nvSpPr>
        <p:spPr>
          <a:xfrm>
            <a:off x="2227262" y="364467"/>
            <a:ext cx="7737475" cy="911225"/>
          </a:xfrm>
        </p:spPr>
        <p:txBody>
          <a:bodyPr/>
          <a:lstStyle/>
          <a:p>
            <a:pPr algn="ctr"/>
            <a:r>
              <a:rPr lang="es-CO" sz="3200" b="1" dirty="0">
                <a:solidFill>
                  <a:srgbClr val="0070C0"/>
                </a:solidFill>
                <a:latin typeface="Arial" panose="020B0604020202020204" pitchFamily="34" charset="0"/>
                <a:ea typeface="ヒラギノ角ゴ Pro W3" charset="-128"/>
                <a:cs typeface="Arial" panose="020B0604020202020204" pitchFamily="34" charset="0"/>
              </a:rPr>
              <a:t>Síndrome de malnutrición</a:t>
            </a:r>
          </a:p>
        </p:txBody>
      </p:sp>
      <p:sp>
        <p:nvSpPr>
          <p:cNvPr id="14" name="TextBox 13"/>
          <p:cNvSpPr txBox="1">
            <a:spLocks noChangeArrowheads="1"/>
          </p:cNvSpPr>
          <p:nvPr/>
        </p:nvSpPr>
        <p:spPr bwMode="auto">
          <a:xfrm>
            <a:off x="3486090" y="4383562"/>
            <a:ext cx="5410200" cy="369332"/>
          </a:xfrm>
          <a:prstGeom prst="rect">
            <a:avLst/>
          </a:prstGeom>
          <a:solidFill>
            <a:srgbClr val="0988BA"/>
          </a:solidFill>
          <a:ln w="9525">
            <a:noFill/>
            <a:miter lim="800000"/>
            <a:headEnd/>
            <a:tailEnd/>
          </a:ln>
        </p:spPr>
        <p:txBody>
          <a:bodyPr wrap="square">
            <a:prstTxWarp prst="textNoShape">
              <a:avLst/>
            </a:prstTxWarp>
            <a:spAutoFit/>
          </a:bodyPr>
          <a:lstStyle/>
          <a:p>
            <a:pPr algn="ctr"/>
            <a:r>
              <a:rPr lang="es-CO" dirty="0">
                <a:solidFill>
                  <a:schemeClr val="bg1"/>
                </a:solidFill>
                <a:latin typeface="Arial" panose="020B0604020202020204" pitchFamily="34" charset="0"/>
                <a:ea typeface="Arial" charset="0"/>
                <a:cs typeface="Arial" panose="020B0604020202020204" pitchFamily="34" charset="0"/>
              </a:rPr>
              <a:t>Obesidad sarcopénica</a:t>
            </a:r>
          </a:p>
        </p:txBody>
      </p:sp>
      <p:cxnSp>
        <p:nvCxnSpPr>
          <p:cNvPr id="15" name="Straight Connector 17"/>
          <p:cNvCxnSpPr>
            <a:cxnSpLocks noChangeShapeType="1"/>
          </p:cNvCxnSpPr>
          <p:nvPr/>
        </p:nvCxnSpPr>
        <p:spPr bwMode="auto">
          <a:xfrm>
            <a:off x="8593078" y="3810000"/>
            <a:ext cx="0" cy="381005"/>
          </a:xfrm>
          <a:prstGeom prst="line">
            <a:avLst/>
          </a:prstGeom>
          <a:noFill/>
          <a:ln w="50800">
            <a:solidFill>
              <a:srgbClr val="0070C0"/>
            </a:solidFill>
            <a:round/>
            <a:headEnd type="oval"/>
            <a:tailEnd type="oval"/>
          </a:ln>
        </p:spPr>
      </p:cxnSp>
      <p:cxnSp>
        <p:nvCxnSpPr>
          <p:cNvPr id="17" name="Straight Connector 17"/>
          <p:cNvCxnSpPr>
            <a:cxnSpLocks noChangeShapeType="1"/>
          </p:cNvCxnSpPr>
          <p:nvPr/>
        </p:nvCxnSpPr>
        <p:spPr bwMode="auto">
          <a:xfrm rot="5400000">
            <a:off x="4209993" y="2476500"/>
            <a:ext cx="533397" cy="1588"/>
          </a:xfrm>
          <a:prstGeom prst="line">
            <a:avLst/>
          </a:prstGeom>
          <a:noFill/>
          <a:ln w="50800">
            <a:solidFill>
              <a:srgbClr val="0070C0"/>
            </a:solidFill>
            <a:round/>
            <a:headEnd type="oval"/>
            <a:tailEnd type="oval"/>
          </a:ln>
        </p:spPr>
      </p:cxnSp>
      <p:sp>
        <p:nvSpPr>
          <p:cNvPr id="19" name="TextBox 18"/>
          <p:cNvSpPr txBox="1"/>
          <p:nvPr/>
        </p:nvSpPr>
        <p:spPr>
          <a:xfrm>
            <a:off x="2745054" y="5388167"/>
            <a:ext cx="7546809" cy="553998"/>
          </a:xfrm>
          <a:prstGeom prst="rect">
            <a:avLst/>
          </a:prstGeom>
          <a:noFill/>
        </p:spPr>
        <p:txBody>
          <a:bodyPr wrap="square" rtlCol="0">
            <a:spAutoFit/>
          </a:bodyPr>
          <a:lstStyle/>
          <a:p>
            <a:r>
              <a:rPr lang="en-US" sz="1000" i="1" dirty="0">
                <a:solidFill>
                  <a:srgbClr val="1D68B4"/>
                </a:solidFill>
                <a:latin typeface="Arial" panose="020B0604020202020204" pitchFamily="34" charset="0"/>
                <a:cs typeface="Arial" panose="020B0604020202020204" pitchFamily="34" charset="0"/>
              </a:rPr>
              <a:t>NIH Pub. No. 98-4083 National Institutes of Health, 1998 </a:t>
            </a:r>
            <a:r>
              <a:rPr lang="en-US" sz="1000" i="1" dirty="0">
                <a:solidFill>
                  <a:srgbClr val="1D68B4"/>
                </a:solidFill>
                <a:latin typeface="Arial" panose="020B0604020202020204" pitchFamily="34" charset="0"/>
                <a:ea typeface="Arial" charset="0"/>
                <a:cs typeface="Arial" panose="020B0604020202020204" pitchFamily="34" charset="0"/>
              </a:rPr>
              <a:t> </a:t>
            </a:r>
            <a:r>
              <a:rPr lang="en-US" sz="1000" i="1" dirty="0">
                <a:solidFill>
                  <a:srgbClr val="1D68B4"/>
                </a:solidFill>
                <a:latin typeface="Arial" panose="020B0604020202020204" pitchFamily="34" charset="0"/>
                <a:cs typeface="Arial" panose="020B0604020202020204" pitchFamily="34" charset="0"/>
              </a:rPr>
              <a:t>Advisory Faculty: </a:t>
            </a:r>
            <a:r>
              <a:rPr lang="en-US" sz="1000" i="1" dirty="0" err="1">
                <a:solidFill>
                  <a:srgbClr val="1D68B4"/>
                </a:solidFill>
                <a:latin typeface="Arial" panose="020B0604020202020204" pitchFamily="34" charset="0"/>
                <a:cs typeface="Arial" panose="020B0604020202020204" pitchFamily="34" charset="0"/>
              </a:rPr>
              <a:t>Correia</a:t>
            </a:r>
            <a:r>
              <a:rPr lang="en-US" sz="1000" i="1" dirty="0">
                <a:solidFill>
                  <a:srgbClr val="1D68B4"/>
                </a:solidFill>
                <a:latin typeface="Arial" panose="020B0604020202020204" pitchFamily="34" charset="0"/>
                <a:cs typeface="Arial" panose="020B0604020202020204" pitchFamily="34" charset="0"/>
              </a:rPr>
              <a:t> MITD, Hegazi R, </a:t>
            </a:r>
            <a:r>
              <a:rPr lang="en-US" sz="1000" i="1" dirty="0" err="1">
                <a:solidFill>
                  <a:srgbClr val="1D68B4"/>
                </a:solidFill>
                <a:latin typeface="Arial" panose="020B0604020202020204" pitchFamily="34" charset="0"/>
                <a:cs typeface="Arial" panose="020B0604020202020204" pitchFamily="34" charset="0"/>
              </a:rPr>
              <a:t>Llido</a:t>
            </a:r>
            <a:r>
              <a:rPr lang="en-US" sz="1000" i="1" dirty="0">
                <a:solidFill>
                  <a:srgbClr val="1D68B4"/>
                </a:solidFill>
                <a:latin typeface="Arial" panose="020B0604020202020204" pitchFamily="34" charset="0"/>
                <a:cs typeface="Arial" panose="020B0604020202020204" pitchFamily="34" charset="0"/>
              </a:rPr>
              <a:t> L, </a:t>
            </a:r>
            <a:r>
              <a:rPr lang="en-US" sz="1000" i="1" dirty="0" err="1">
                <a:solidFill>
                  <a:srgbClr val="1D68B4"/>
                </a:solidFill>
                <a:latin typeface="Arial" panose="020B0604020202020204" pitchFamily="34" charset="0"/>
                <a:cs typeface="Arial" panose="020B0604020202020204" pitchFamily="34" charset="0"/>
              </a:rPr>
              <a:t>Rugeles</a:t>
            </a:r>
            <a:r>
              <a:rPr lang="en-US" sz="1000" i="1" dirty="0">
                <a:solidFill>
                  <a:srgbClr val="1D68B4"/>
                </a:solidFill>
                <a:latin typeface="Arial" panose="020B0604020202020204" pitchFamily="34" charset="0"/>
                <a:cs typeface="Arial" panose="020B0604020202020204" pitchFamily="34" charset="0"/>
              </a:rPr>
              <a:t> S, Sriram K. TNT 3.0. Total Nutrition Therapy. An Integrated Approach to Patient Care. Chicago: Abbott Nutrition Health Institute. 2011.</a:t>
            </a:r>
          </a:p>
          <a:p>
            <a:endParaRPr lang="es-ES_tradnl" sz="1000" dirty="0">
              <a:latin typeface="Arial" panose="020B0604020202020204" pitchFamily="34" charset="0"/>
              <a:cs typeface="Arial" panose="020B0604020202020204" pitchFamily="34" charset="0"/>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a:spLocks noChangeArrowheads="1"/>
          </p:cNvSpPr>
          <p:nvPr/>
        </p:nvSpPr>
        <p:spPr bwMode="auto">
          <a:xfrm>
            <a:off x="2971800" y="1377353"/>
            <a:ext cx="3505200" cy="523220"/>
          </a:xfrm>
          <a:prstGeom prst="rect">
            <a:avLst/>
          </a:prstGeom>
          <a:noFill/>
          <a:ln w="9525">
            <a:noFill/>
            <a:miter lim="800000"/>
            <a:headEnd/>
            <a:tailEnd/>
          </a:ln>
        </p:spPr>
        <p:txBody>
          <a:bodyPr wrap="square">
            <a:prstTxWarp prst="textNoShape">
              <a:avLst/>
            </a:prstTxWarp>
            <a:spAutoFit/>
          </a:bodyPr>
          <a:lstStyle/>
          <a:p>
            <a:pPr algn="ctr"/>
            <a:r>
              <a:rPr lang="es-CO" sz="2800" dirty="0">
                <a:solidFill>
                  <a:srgbClr val="185BA1"/>
                </a:solidFill>
                <a:latin typeface="Arial" panose="020B0604020202020204" pitchFamily="34" charset="0"/>
                <a:ea typeface="Arial" charset="0"/>
                <a:cs typeface="Arial" panose="020B0604020202020204" pitchFamily="34" charset="0"/>
              </a:rPr>
              <a:t>Malnutrición</a:t>
            </a:r>
          </a:p>
        </p:txBody>
      </p:sp>
      <p:grpSp>
        <p:nvGrpSpPr>
          <p:cNvPr id="5" name="Group 12"/>
          <p:cNvGrpSpPr>
            <a:grpSpLocks/>
          </p:cNvGrpSpPr>
          <p:nvPr/>
        </p:nvGrpSpPr>
        <p:grpSpPr bwMode="auto">
          <a:xfrm>
            <a:off x="3733799" y="2681928"/>
            <a:ext cx="5410200" cy="952506"/>
            <a:chOff x="354013" y="2244721"/>
            <a:chExt cx="4514319" cy="400040"/>
          </a:xfrm>
        </p:grpSpPr>
        <p:sp>
          <p:nvSpPr>
            <p:cNvPr id="6" name="TextBox 6"/>
            <p:cNvSpPr txBox="1">
              <a:spLocks noChangeArrowheads="1"/>
            </p:cNvSpPr>
            <p:nvPr/>
          </p:nvSpPr>
          <p:spPr bwMode="auto">
            <a:xfrm>
              <a:off x="354013" y="2244721"/>
              <a:ext cx="4514319" cy="400040"/>
            </a:xfrm>
            <a:prstGeom prst="rect">
              <a:avLst/>
            </a:prstGeom>
            <a:solidFill>
              <a:srgbClr val="BDD7EE"/>
            </a:solidFill>
            <a:ln w="9525">
              <a:noFill/>
              <a:miter lim="800000"/>
              <a:headEnd/>
              <a:tailEnd/>
            </a:ln>
          </p:spPr>
          <p:txBody>
            <a:bodyPr wrap="square">
              <a:prstTxWarp prst="textNoShape">
                <a:avLst/>
              </a:prstTxWarp>
              <a:spAutoFit/>
            </a:bodyPr>
            <a:lstStyle/>
            <a:p>
              <a:r>
                <a:rPr lang="en-US" sz="2800" dirty="0">
                  <a:latin typeface="Arial" panose="020B0604020202020204" pitchFamily="34" charset="0"/>
                  <a:ea typeface="Arial" charset="0"/>
                  <a:cs typeface="Arial" panose="020B0604020202020204" pitchFamily="34" charset="0"/>
                </a:rPr>
                <a:t>Undernutrition</a:t>
              </a:r>
            </a:p>
            <a:p>
              <a:pPr marL="90000" algn="ctr"/>
              <a:r>
                <a:rPr lang="es-CO" dirty="0">
                  <a:solidFill>
                    <a:srgbClr val="185BA1"/>
                  </a:solidFill>
                  <a:latin typeface="Arial" panose="020B0604020202020204" pitchFamily="34" charset="0"/>
                  <a:cs typeface="Arial" panose="020B0604020202020204" pitchFamily="34" charset="0"/>
                </a:rPr>
                <a:t>Obesidad </a:t>
              </a:r>
              <a:r>
                <a:rPr lang="en-US" dirty="0">
                  <a:solidFill>
                    <a:srgbClr val="185BA1"/>
                  </a:solidFill>
                  <a:latin typeface="Arial" panose="020B0604020202020204" pitchFamily="34" charset="0"/>
                  <a:cs typeface="Arial" panose="020B0604020202020204" pitchFamily="34" charset="0"/>
                </a:rPr>
                <a:t>≥ 30 IMC</a:t>
              </a:r>
              <a:endParaRPr lang="en-US" dirty="0">
                <a:solidFill>
                  <a:srgbClr val="185BA1"/>
                </a:solidFill>
                <a:latin typeface="Arial" panose="020B0604020202020204" pitchFamily="34" charset="0"/>
                <a:ea typeface="Arial" charset="0"/>
                <a:cs typeface="Arial" panose="020B0604020202020204" pitchFamily="34" charset="0"/>
              </a:endParaRPr>
            </a:p>
          </p:txBody>
        </p:sp>
        <p:sp>
          <p:nvSpPr>
            <p:cNvPr id="7" name="TextBox 6"/>
            <p:cNvSpPr txBox="1">
              <a:spLocks noChangeArrowheads="1"/>
            </p:cNvSpPr>
            <p:nvPr/>
          </p:nvSpPr>
          <p:spPr bwMode="auto">
            <a:xfrm>
              <a:off x="354013" y="2244726"/>
              <a:ext cx="4514319" cy="184634"/>
            </a:xfrm>
            <a:prstGeom prst="rect">
              <a:avLst/>
            </a:prstGeom>
            <a:solidFill>
              <a:srgbClr val="1D68B4"/>
            </a:solidFill>
            <a:ln w="9525">
              <a:noFill/>
              <a:miter lim="800000"/>
              <a:headEnd/>
              <a:tailEnd/>
            </a:ln>
          </p:spPr>
          <p:txBody>
            <a:bodyPr wrap="square">
              <a:prstTxWarp prst="textNoShape">
                <a:avLst/>
              </a:prstTxWarp>
              <a:spAutoFit/>
            </a:bodyPr>
            <a:lstStyle/>
            <a:p>
              <a:pPr algn="ctr"/>
              <a:r>
                <a:rPr lang="es-CO" dirty="0">
                  <a:solidFill>
                    <a:schemeClr val="bg1"/>
                  </a:solidFill>
                  <a:latin typeface="Arial" panose="020B0604020202020204" pitchFamily="34" charset="0"/>
                  <a:ea typeface="Arial" charset="0"/>
                  <a:cs typeface="Arial" panose="020B0604020202020204" pitchFamily="34" charset="0"/>
                </a:rPr>
                <a:t>Obesidad</a:t>
              </a:r>
            </a:p>
          </p:txBody>
        </p:sp>
      </p:grpSp>
      <p:sp>
        <p:nvSpPr>
          <p:cNvPr id="8" name="Title 1"/>
          <p:cNvSpPr>
            <a:spLocks noGrp="1"/>
          </p:cNvSpPr>
          <p:nvPr>
            <p:ph type="title" idx="4294967295"/>
          </p:nvPr>
        </p:nvSpPr>
        <p:spPr>
          <a:xfrm>
            <a:off x="2227262" y="325005"/>
            <a:ext cx="7737475" cy="911225"/>
          </a:xfrm>
        </p:spPr>
        <p:txBody>
          <a:bodyPr/>
          <a:lstStyle/>
          <a:p>
            <a:pPr algn="ctr"/>
            <a:r>
              <a:rPr lang="es-CO" sz="3200" b="1" dirty="0">
                <a:solidFill>
                  <a:srgbClr val="0070C0"/>
                </a:solidFill>
                <a:latin typeface="Arial" panose="020B0604020202020204" pitchFamily="34" charset="0"/>
                <a:ea typeface="ヒラギノ角ゴ Pro W3" charset="-128"/>
                <a:cs typeface="Arial" panose="020B0604020202020204" pitchFamily="34" charset="0"/>
              </a:rPr>
              <a:t>Síndrome de malnutrición</a:t>
            </a:r>
            <a:endParaRPr lang="en-US" sz="3200" b="1" dirty="0">
              <a:solidFill>
                <a:srgbClr val="0070C0"/>
              </a:solidFill>
              <a:latin typeface="Arial" panose="020B0604020202020204" pitchFamily="34" charset="0"/>
              <a:ea typeface="ヒラギノ角ゴ Pro W3" charset="-128"/>
              <a:cs typeface="Arial" panose="020B0604020202020204" pitchFamily="34" charset="0"/>
            </a:endParaRPr>
          </a:p>
        </p:txBody>
      </p:sp>
      <p:sp>
        <p:nvSpPr>
          <p:cNvPr id="9" name="TextBox 8"/>
          <p:cNvSpPr txBox="1">
            <a:spLocks noChangeArrowheads="1"/>
          </p:cNvSpPr>
          <p:nvPr/>
        </p:nvSpPr>
        <p:spPr bwMode="auto">
          <a:xfrm>
            <a:off x="3733799" y="4129730"/>
            <a:ext cx="5410200" cy="369332"/>
          </a:xfrm>
          <a:prstGeom prst="rect">
            <a:avLst/>
          </a:prstGeom>
          <a:solidFill>
            <a:srgbClr val="0988BA"/>
          </a:solidFill>
          <a:ln w="9525">
            <a:noFill/>
            <a:miter lim="800000"/>
            <a:headEnd/>
            <a:tailEnd/>
          </a:ln>
        </p:spPr>
        <p:txBody>
          <a:bodyPr wrap="square">
            <a:prstTxWarp prst="textNoShape">
              <a:avLst/>
            </a:prstTxWarp>
            <a:spAutoFit/>
          </a:bodyPr>
          <a:lstStyle/>
          <a:p>
            <a:pPr algn="ctr"/>
            <a:r>
              <a:rPr lang="es-CO" dirty="0">
                <a:solidFill>
                  <a:schemeClr val="bg1"/>
                </a:solidFill>
                <a:latin typeface="Arial" panose="020B0604020202020204" pitchFamily="34" charset="0"/>
                <a:ea typeface="Arial" charset="0"/>
                <a:cs typeface="Arial" panose="020B0604020202020204" pitchFamily="34" charset="0"/>
              </a:rPr>
              <a:t>Obesidad sarcopénica</a:t>
            </a:r>
          </a:p>
        </p:txBody>
      </p:sp>
      <p:cxnSp>
        <p:nvCxnSpPr>
          <p:cNvPr id="10" name="Straight Connector 17"/>
          <p:cNvCxnSpPr>
            <a:cxnSpLocks noChangeShapeType="1"/>
          </p:cNvCxnSpPr>
          <p:nvPr/>
        </p:nvCxnSpPr>
        <p:spPr bwMode="auto">
          <a:xfrm rot="5400000">
            <a:off x="8573293" y="3824139"/>
            <a:ext cx="380999" cy="1588"/>
          </a:xfrm>
          <a:prstGeom prst="line">
            <a:avLst/>
          </a:prstGeom>
          <a:noFill/>
          <a:ln w="50800">
            <a:solidFill>
              <a:srgbClr val="0070C0"/>
            </a:solidFill>
            <a:round/>
            <a:headEnd type="oval"/>
            <a:tailEnd type="oval"/>
          </a:ln>
        </p:spPr>
      </p:cxnSp>
      <p:cxnSp>
        <p:nvCxnSpPr>
          <p:cNvPr id="11" name="Straight Connector 17"/>
          <p:cNvCxnSpPr>
            <a:cxnSpLocks noChangeShapeType="1"/>
          </p:cNvCxnSpPr>
          <p:nvPr/>
        </p:nvCxnSpPr>
        <p:spPr bwMode="auto">
          <a:xfrm rot="5400000">
            <a:off x="4457702" y="2310511"/>
            <a:ext cx="533397" cy="1588"/>
          </a:xfrm>
          <a:prstGeom prst="line">
            <a:avLst/>
          </a:prstGeom>
          <a:noFill/>
          <a:ln w="50800">
            <a:solidFill>
              <a:srgbClr val="0070C0"/>
            </a:solidFill>
            <a:round/>
            <a:headEnd type="oval"/>
            <a:tailEnd type="oval"/>
          </a:ln>
        </p:spPr>
      </p:cxnSp>
      <p:sp>
        <p:nvSpPr>
          <p:cNvPr id="12" name="TextBox 11"/>
          <p:cNvSpPr txBox="1"/>
          <p:nvPr/>
        </p:nvSpPr>
        <p:spPr>
          <a:xfrm>
            <a:off x="2680605" y="5725735"/>
            <a:ext cx="7516587" cy="553998"/>
          </a:xfrm>
          <a:prstGeom prst="rect">
            <a:avLst/>
          </a:prstGeom>
          <a:noFill/>
        </p:spPr>
        <p:txBody>
          <a:bodyPr wrap="square" rtlCol="0">
            <a:spAutoFit/>
          </a:bodyPr>
          <a:lstStyle/>
          <a:p>
            <a:r>
              <a:rPr lang="en-US" sz="1000" i="1" dirty="0">
                <a:solidFill>
                  <a:srgbClr val="1D68B4"/>
                </a:solidFill>
                <a:latin typeface="Arial" panose="020B0604020202020204" pitchFamily="34" charset="0"/>
                <a:cs typeface="Arial" panose="020B0604020202020204" pitchFamily="34" charset="0"/>
              </a:rPr>
              <a:t>NIH Pub. No. 98-4083 National Institutes of Health, 1998. Advisory Faculty: </a:t>
            </a:r>
            <a:r>
              <a:rPr lang="en-US" sz="1000" i="1" dirty="0" err="1">
                <a:solidFill>
                  <a:srgbClr val="1D68B4"/>
                </a:solidFill>
                <a:latin typeface="Arial" panose="020B0604020202020204" pitchFamily="34" charset="0"/>
                <a:cs typeface="Arial" panose="020B0604020202020204" pitchFamily="34" charset="0"/>
              </a:rPr>
              <a:t>Correia</a:t>
            </a:r>
            <a:r>
              <a:rPr lang="en-US" sz="1000" i="1" dirty="0">
                <a:solidFill>
                  <a:srgbClr val="1D68B4"/>
                </a:solidFill>
                <a:latin typeface="Arial" panose="020B0604020202020204" pitchFamily="34" charset="0"/>
                <a:cs typeface="Arial" panose="020B0604020202020204" pitchFamily="34" charset="0"/>
              </a:rPr>
              <a:t> MITD, Hegazi R, </a:t>
            </a:r>
            <a:r>
              <a:rPr lang="en-US" sz="1000" i="1" dirty="0" err="1">
                <a:solidFill>
                  <a:srgbClr val="1D68B4"/>
                </a:solidFill>
                <a:latin typeface="Arial" panose="020B0604020202020204" pitchFamily="34" charset="0"/>
                <a:cs typeface="Arial" panose="020B0604020202020204" pitchFamily="34" charset="0"/>
              </a:rPr>
              <a:t>Llido</a:t>
            </a:r>
            <a:r>
              <a:rPr lang="en-US" sz="1000" i="1" dirty="0">
                <a:solidFill>
                  <a:srgbClr val="1D68B4"/>
                </a:solidFill>
                <a:latin typeface="Arial" panose="020B0604020202020204" pitchFamily="34" charset="0"/>
                <a:cs typeface="Arial" panose="020B0604020202020204" pitchFamily="34" charset="0"/>
              </a:rPr>
              <a:t> L, </a:t>
            </a:r>
            <a:r>
              <a:rPr lang="en-US" sz="1000" i="1" dirty="0" err="1">
                <a:solidFill>
                  <a:srgbClr val="1D68B4"/>
                </a:solidFill>
                <a:latin typeface="Arial" panose="020B0604020202020204" pitchFamily="34" charset="0"/>
                <a:cs typeface="Arial" panose="020B0604020202020204" pitchFamily="34" charset="0"/>
              </a:rPr>
              <a:t>Rugeles</a:t>
            </a:r>
            <a:r>
              <a:rPr lang="en-US" sz="1000" i="1" dirty="0">
                <a:solidFill>
                  <a:srgbClr val="1D68B4"/>
                </a:solidFill>
                <a:latin typeface="Arial" panose="020B0604020202020204" pitchFamily="34" charset="0"/>
                <a:cs typeface="Arial" panose="020B0604020202020204" pitchFamily="34" charset="0"/>
              </a:rPr>
              <a:t> S, Sriram K. TNT 3.0. Total Nutrition Therapy. An Integrated Approach to Patient Care. Chicago: Abbott Nutrition Health Institute. 2011</a:t>
            </a:r>
            <a:r>
              <a:rPr lang="en-US" sz="1000" i="1" dirty="0">
                <a:solidFill>
                  <a:srgbClr val="595959"/>
                </a:solidFill>
                <a:latin typeface="Arial" panose="020B0604020202020204" pitchFamily="34" charset="0"/>
                <a:cs typeface="Arial" panose="020B0604020202020204" pitchFamily="34" charset="0"/>
              </a:rPr>
              <a:t>.</a:t>
            </a:r>
          </a:p>
          <a:p>
            <a:endParaRPr lang="es-ES_tradnl" sz="1000" dirty="0">
              <a:latin typeface="Arial" panose="020B0604020202020204" pitchFamily="34" charset="0"/>
              <a:cs typeface="Arial" panose="020B0604020202020204" pitchFamily="34" charset="0"/>
            </a:endParaRPr>
          </a:p>
        </p:txBody>
      </p:sp>
      <p:sp>
        <p:nvSpPr>
          <p:cNvPr id="13" name="TextBox 12"/>
          <p:cNvSpPr txBox="1">
            <a:spLocks noChangeArrowheads="1"/>
          </p:cNvSpPr>
          <p:nvPr/>
        </p:nvSpPr>
        <p:spPr bwMode="auto">
          <a:xfrm>
            <a:off x="4648199" y="5189844"/>
            <a:ext cx="4495800" cy="369332"/>
          </a:xfrm>
          <a:prstGeom prst="rect">
            <a:avLst/>
          </a:prstGeom>
          <a:solidFill>
            <a:srgbClr val="00B0F0"/>
          </a:solidFill>
          <a:ln w="9525">
            <a:noFill/>
            <a:miter lim="800000"/>
            <a:headEnd/>
            <a:tailEnd/>
          </a:ln>
        </p:spPr>
        <p:txBody>
          <a:bodyPr wrap="square">
            <a:prstTxWarp prst="textNoShape">
              <a:avLst/>
            </a:prstTxWarp>
            <a:spAutoFit/>
          </a:bodyPr>
          <a:lstStyle/>
          <a:p>
            <a:pPr algn="ctr"/>
            <a:r>
              <a:rPr lang="es-CO" dirty="0">
                <a:solidFill>
                  <a:schemeClr val="bg1"/>
                </a:solidFill>
                <a:latin typeface="Arial" panose="020B0604020202020204" pitchFamily="34" charset="0"/>
                <a:ea typeface="Arial" charset="0"/>
                <a:cs typeface="Arial" panose="020B0604020202020204" pitchFamily="34" charset="0"/>
              </a:rPr>
              <a:t>Síndrome metabólico</a:t>
            </a:r>
          </a:p>
        </p:txBody>
      </p:sp>
      <p:cxnSp>
        <p:nvCxnSpPr>
          <p:cNvPr id="14" name="Straight Connector 17"/>
          <p:cNvCxnSpPr>
            <a:cxnSpLocks noChangeShapeType="1"/>
          </p:cNvCxnSpPr>
          <p:nvPr/>
        </p:nvCxnSpPr>
        <p:spPr bwMode="auto">
          <a:xfrm rot="5400000">
            <a:off x="8573294" y="4843659"/>
            <a:ext cx="380999" cy="1588"/>
          </a:xfrm>
          <a:prstGeom prst="line">
            <a:avLst/>
          </a:prstGeom>
          <a:noFill/>
          <a:ln w="50800">
            <a:solidFill>
              <a:srgbClr val="0070C0"/>
            </a:solidFill>
            <a:round/>
            <a:headEnd type="oval"/>
            <a:tailEnd type="oval"/>
          </a:ln>
        </p:spPr>
      </p:cxn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a:cxnSpLocks noChangeShapeType="1"/>
          </p:cNvCxnSpPr>
          <p:nvPr/>
        </p:nvCxnSpPr>
        <p:spPr bwMode="auto">
          <a:xfrm rot="5400000">
            <a:off x="8839994" y="4202850"/>
            <a:ext cx="1371600" cy="1588"/>
          </a:xfrm>
          <a:prstGeom prst="line">
            <a:avLst/>
          </a:prstGeom>
          <a:noFill/>
          <a:ln w="50800">
            <a:solidFill>
              <a:srgbClr val="0070C0"/>
            </a:solidFill>
            <a:round/>
            <a:headEnd/>
            <a:tailEnd/>
          </a:ln>
        </p:spPr>
      </p:cxnSp>
      <p:cxnSp>
        <p:nvCxnSpPr>
          <p:cNvPr id="4" name="Straight Connector 17"/>
          <p:cNvCxnSpPr>
            <a:cxnSpLocks noChangeShapeType="1"/>
          </p:cNvCxnSpPr>
          <p:nvPr/>
        </p:nvCxnSpPr>
        <p:spPr bwMode="auto">
          <a:xfrm flipH="1">
            <a:off x="4342608" y="4060557"/>
            <a:ext cx="7143" cy="601079"/>
          </a:xfrm>
          <a:prstGeom prst="line">
            <a:avLst/>
          </a:prstGeom>
          <a:noFill/>
          <a:ln w="50800">
            <a:solidFill>
              <a:srgbClr val="0070C0"/>
            </a:solidFill>
            <a:round/>
            <a:headEnd/>
            <a:tailEnd/>
          </a:ln>
        </p:spPr>
      </p:cxnSp>
      <p:cxnSp>
        <p:nvCxnSpPr>
          <p:cNvPr id="5" name="Straight Connector 22"/>
          <p:cNvCxnSpPr>
            <a:cxnSpLocks noChangeShapeType="1"/>
          </p:cNvCxnSpPr>
          <p:nvPr/>
        </p:nvCxnSpPr>
        <p:spPr bwMode="auto">
          <a:xfrm>
            <a:off x="2995614" y="4637032"/>
            <a:ext cx="4167187" cy="23812"/>
          </a:xfrm>
          <a:prstGeom prst="line">
            <a:avLst/>
          </a:prstGeom>
          <a:noFill/>
          <a:ln w="50800">
            <a:solidFill>
              <a:srgbClr val="0070C0"/>
            </a:solidFill>
            <a:round/>
            <a:headEnd/>
            <a:tailEnd/>
          </a:ln>
        </p:spPr>
      </p:cxnSp>
      <p:cxnSp>
        <p:nvCxnSpPr>
          <p:cNvPr id="6" name="Straight Connector 23"/>
          <p:cNvCxnSpPr>
            <a:cxnSpLocks noChangeShapeType="1"/>
          </p:cNvCxnSpPr>
          <p:nvPr/>
        </p:nvCxnSpPr>
        <p:spPr bwMode="auto">
          <a:xfrm rot="5400000">
            <a:off x="2906713" y="4746569"/>
            <a:ext cx="220662" cy="1588"/>
          </a:xfrm>
          <a:prstGeom prst="line">
            <a:avLst/>
          </a:prstGeom>
          <a:noFill/>
          <a:ln w="50800">
            <a:solidFill>
              <a:srgbClr val="0070C0"/>
            </a:solidFill>
            <a:round/>
            <a:headEnd/>
            <a:tailEnd/>
          </a:ln>
        </p:spPr>
      </p:cxnSp>
      <p:cxnSp>
        <p:nvCxnSpPr>
          <p:cNvPr id="7" name="Straight Connector 24"/>
          <p:cNvCxnSpPr>
            <a:cxnSpLocks noChangeShapeType="1"/>
          </p:cNvCxnSpPr>
          <p:nvPr/>
        </p:nvCxnSpPr>
        <p:spPr bwMode="auto">
          <a:xfrm rot="5400000">
            <a:off x="5033963" y="4746569"/>
            <a:ext cx="220662" cy="1588"/>
          </a:xfrm>
          <a:prstGeom prst="line">
            <a:avLst/>
          </a:prstGeom>
          <a:noFill/>
          <a:ln w="50800">
            <a:solidFill>
              <a:srgbClr val="0070C0"/>
            </a:solidFill>
            <a:round/>
            <a:headEnd/>
            <a:tailEnd/>
          </a:ln>
        </p:spPr>
      </p:cxnSp>
      <p:grpSp>
        <p:nvGrpSpPr>
          <p:cNvPr id="8" name="Group 32"/>
          <p:cNvGrpSpPr>
            <a:grpSpLocks/>
          </p:cNvGrpSpPr>
          <p:nvPr/>
        </p:nvGrpSpPr>
        <p:grpSpPr bwMode="auto">
          <a:xfrm>
            <a:off x="4349751" y="2065282"/>
            <a:ext cx="4149725" cy="411162"/>
            <a:chOff x="2825750" y="2128044"/>
            <a:chExt cx="4149464" cy="411962"/>
          </a:xfrm>
        </p:grpSpPr>
        <p:cxnSp>
          <p:nvCxnSpPr>
            <p:cNvPr id="9" name="Straight Connector 15"/>
            <p:cNvCxnSpPr>
              <a:cxnSpLocks noChangeShapeType="1"/>
            </p:cNvCxnSpPr>
            <p:nvPr/>
          </p:nvCxnSpPr>
          <p:spPr bwMode="auto">
            <a:xfrm rot="5400000">
              <a:off x="4461668" y="2238376"/>
              <a:ext cx="221460" cy="795"/>
            </a:xfrm>
            <a:prstGeom prst="line">
              <a:avLst/>
            </a:prstGeom>
            <a:noFill/>
            <a:ln w="50800">
              <a:solidFill>
                <a:srgbClr val="0070C0"/>
              </a:solidFill>
              <a:round/>
              <a:headEnd/>
              <a:tailEnd/>
            </a:ln>
          </p:spPr>
        </p:cxnSp>
        <p:cxnSp>
          <p:nvCxnSpPr>
            <p:cNvPr id="10" name="Straight Connector 21"/>
            <p:cNvCxnSpPr>
              <a:cxnSpLocks noChangeShapeType="1"/>
            </p:cNvCxnSpPr>
            <p:nvPr/>
          </p:nvCxnSpPr>
          <p:spPr bwMode="auto">
            <a:xfrm>
              <a:off x="2825750" y="2340908"/>
              <a:ext cx="4148667" cy="1588"/>
            </a:xfrm>
            <a:prstGeom prst="line">
              <a:avLst/>
            </a:prstGeom>
            <a:noFill/>
            <a:ln w="50800">
              <a:solidFill>
                <a:srgbClr val="0070C0"/>
              </a:solidFill>
              <a:round/>
              <a:headEnd/>
              <a:tailEnd/>
            </a:ln>
          </p:spPr>
        </p:cxnSp>
        <p:cxnSp>
          <p:nvCxnSpPr>
            <p:cNvPr id="11" name="Straight Connector 29"/>
            <p:cNvCxnSpPr>
              <a:cxnSpLocks noChangeShapeType="1"/>
            </p:cNvCxnSpPr>
            <p:nvPr/>
          </p:nvCxnSpPr>
          <p:spPr bwMode="auto">
            <a:xfrm rot="5400000">
              <a:off x="2736585" y="2428877"/>
              <a:ext cx="221460" cy="795"/>
            </a:xfrm>
            <a:prstGeom prst="line">
              <a:avLst/>
            </a:prstGeom>
            <a:noFill/>
            <a:ln w="50800">
              <a:solidFill>
                <a:srgbClr val="0070C0"/>
              </a:solidFill>
              <a:round/>
              <a:headEnd/>
              <a:tailEnd/>
            </a:ln>
          </p:spPr>
        </p:cxnSp>
        <p:cxnSp>
          <p:nvCxnSpPr>
            <p:cNvPr id="12" name="Straight Connector 30"/>
            <p:cNvCxnSpPr>
              <a:cxnSpLocks noChangeShapeType="1"/>
            </p:cNvCxnSpPr>
            <p:nvPr/>
          </p:nvCxnSpPr>
          <p:spPr bwMode="auto">
            <a:xfrm rot="5400000">
              <a:off x="6864087" y="2428878"/>
              <a:ext cx="221460" cy="795"/>
            </a:xfrm>
            <a:prstGeom prst="line">
              <a:avLst/>
            </a:prstGeom>
            <a:noFill/>
            <a:ln w="50800">
              <a:solidFill>
                <a:srgbClr val="0070C0"/>
              </a:solidFill>
              <a:round/>
              <a:headEnd/>
              <a:tailEnd/>
            </a:ln>
          </p:spPr>
        </p:cxnSp>
      </p:grpSp>
      <p:sp>
        <p:nvSpPr>
          <p:cNvPr id="13" name="TextBox 5"/>
          <p:cNvSpPr txBox="1">
            <a:spLocks noChangeArrowheads="1"/>
          </p:cNvSpPr>
          <p:nvPr/>
        </p:nvSpPr>
        <p:spPr bwMode="auto">
          <a:xfrm>
            <a:off x="5061315" y="1395315"/>
            <a:ext cx="2125903" cy="523220"/>
          </a:xfrm>
          <a:prstGeom prst="rect">
            <a:avLst/>
          </a:prstGeom>
          <a:noFill/>
          <a:ln w="9525">
            <a:noFill/>
            <a:miter lim="800000"/>
            <a:headEnd/>
            <a:tailEnd/>
          </a:ln>
        </p:spPr>
        <p:txBody>
          <a:bodyPr wrap="none">
            <a:prstTxWarp prst="textNoShape">
              <a:avLst/>
            </a:prstTxWarp>
            <a:spAutoFit/>
          </a:bodyPr>
          <a:lstStyle/>
          <a:p>
            <a:r>
              <a:rPr lang="es-CO" sz="2800" dirty="0">
                <a:solidFill>
                  <a:srgbClr val="185BA1"/>
                </a:solidFill>
                <a:latin typeface="Arial" panose="020B0604020202020204" pitchFamily="34" charset="0"/>
                <a:ea typeface="Arial" charset="0"/>
                <a:cs typeface="Arial" panose="020B0604020202020204" pitchFamily="34" charset="0"/>
              </a:rPr>
              <a:t>Malnutrición</a:t>
            </a:r>
            <a:endParaRPr lang="es-CO" sz="3200" dirty="0">
              <a:solidFill>
                <a:srgbClr val="185BA1"/>
              </a:solidFill>
              <a:latin typeface="Arial" panose="020B0604020202020204" pitchFamily="34" charset="0"/>
              <a:ea typeface="Arial" charset="0"/>
              <a:cs typeface="Arial" panose="020B0604020202020204" pitchFamily="34" charset="0"/>
            </a:endParaRPr>
          </a:p>
        </p:txBody>
      </p:sp>
      <p:sp>
        <p:nvSpPr>
          <p:cNvPr id="14" name="TextBox 8"/>
          <p:cNvSpPr txBox="1">
            <a:spLocks noChangeArrowheads="1"/>
          </p:cNvSpPr>
          <p:nvPr/>
        </p:nvSpPr>
        <p:spPr bwMode="auto">
          <a:xfrm>
            <a:off x="2132084" y="4813245"/>
            <a:ext cx="1750800" cy="615553"/>
          </a:xfrm>
          <a:prstGeom prst="rect">
            <a:avLst/>
          </a:prstGeom>
          <a:solidFill>
            <a:srgbClr val="0070C0"/>
          </a:solidFill>
          <a:ln w="9525">
            <a:noFill/>
            <a:miter lim="800000"/>
            <a:headEnd/>
            <a:tailEnd/>
          </a:ln>
        </p:spPr>
        <p:txBody>
          <a:bodyPr wrap="none">
            <a:prstTxWarp prst="textNoShape">
              <a:avLst/>
            </a:prstTxWarp>
            <a:spAutoFit/>
          </a:bodyPr>
          <a:lstStyle/>
          <a:p>
            <a:pPr algn="ctr">
              <a:spcBef>
                <a:spcPct val="0"/>
              </a:spcBef>
            </a:pPr>
            <a:r>
              <a:rPr lang="es-CO" sz="1700" dirty="0">
                <a:solidFill>
                  <a:srgbClr val="FFFFFF"/>
                </a:solidFill>
                <a:latin typeface="Arial" panose="020B0604020202020204" pitchFamily="34" charset="0"/>
                <a:ea typeface="Arial" charset="0"/>
                <a:cs typeface="Arial" panose="020B0604020202020204" pitchFamily="34" charset="0"/>
              </a:rPr>
              <a:t>Deficiencia</a:t>
            </a:r>
          </a:p>
          <a:p>
            <a:pPr algn="ctr">
              <a:spcBef>
                <a:spcPct val="0"/>
              </a:spcBef>
            </a:pPr>
            <a:r>
              <a:rPr lang="es-CO" sz="1700" dirty="0">
                <a:solidFill>
                  <a:srgbClr val="FFFFFF"/>
                </a:solidFill>
                <a:latin typeface="Arial" panose="020B0604020202020204" pitchFamily="34" charset="0"/>
                <a:ea typeface="Arial" charset="0"/>
                <a:cs typeface="Arial" panose="020B0604020202020204" pitchFamily="34" charset="0"/>
              </a:rPr>
              <a:t>macronutrientes</a:t>
            </a:r>
          </a:p>
        </p:txBody>
      </p:sp>
      <p:sp>
        <p:nvSpPr>
          <p:cNvPr id="15" name="TextBox 9"/>
          <p:cNvSpPr txBox="1">
            <a:spLocks noChangeArrowheads="1"/>
          </p:cNvSpPr>
          <p:nvPr/>
        </p:nvSpPr>
        <p:spPr bwMode="auto">
          <a:xfrm>
            <a:off x="4191000" y="4833883"/>
            <a:ext cx="1905000" cy="615553"/>
          </a:xfrm>
          <a:prstGeom prst="rect">
            <a:avLst/>
          </a:prstGeom>
          <a:solidFill>
            <a:srgbClr val="0988BA"/>
          </a:solidFill>
          <a:ln w="9525">
            <a:noFill/>
            <a:miter lim="800000"/>
            <a:headEnd/>
            <a:tailEnd/>
          </a:ln>
        </p:spPr>
        <p:txBody>
          <a:bodyPr wrap="square">
            <a:prstTxWarp prst="textNoShape">
              <a:avLst/>
            </a:prstTxWarp>
            <a:spAutoFit/>
          </a:bodyPr>
          <a:lstStyle/>
          <a:p>
            <a:pPr algn="ctr">
              <a:spcBef>
                <a:spcPct val="0"/>
              </a:spcBef>
            </a:pPr>
            <a:r>
              <a:rPr lang="es-CO" sz="1700" dirty="0">
                <a:solidFill>
                  <a:srgbClr val="FFFFFF"/>
                </a:solidFill>
                <a:latin typeface="Arial" panose="020B0604020202020204" pitchFamily="34" charset="0"/>
                <a:ea typeface="Arial" charset="0"/>
                <a:cs typeface="Arial" panose="020B0604020202020204" pitchFamily="34" charset="0"/>
              </a:rPr>
              <a:t>Deficiencia</a:t>
            </a:r>
          </a:p>
          <a:p>
            <a:pPr algn="ctr">
              <a:spcBef>
                <a:spcPct val="0"/>
              </a:spcBef>
            </a:pPr>
            <a:r>
              <a:rPr lang="es-CO" sz="1700" dirty="0">
                <a:solidFill>
                  <a:srgbClr val="FFFFFF"/>
                </a:solidFill>
                <a:latin typeface="Arial" panose="020B0604020202020204" pitchFamily="34" charset="0"/>
                <a:ea typeface="Arial" charset="0"/>
                <a:cs typeface="Arial" panose="020B0604020202020204" pitchFamily="34" charset="0"/>
              </a:rPr>
              <a:t>micronutrientes</a:t>
            </a:r>
          </a:p>
        </p:txBody>
      </p:sp>
      <p:sp>
        <p:nvSpPr>
          <p:cNvPr id="16" name="TextBox 10"/>
          <p:cNvSpPr txBox="1">
            <a:spLocks noChangeArrowheads="1"/>
          </p:cNvSpPr>
          <p:nvPr/>
        </p:nvSpPr>
        <p:spPr bwMode="auto">
          <a:xfrm>
            <a:off x="6248400" y="5021206"/>
            <a:ext cx="1752600" cy="369332"/>
          </a:xfrm>
          <a:prstGeom prst="rect">
            <a:avLst/>
          </a:prstGeom>
          <a:solidFill>
            <a:srgbClr val="BDD7EE"/>
          </a:solidFill>
          <a:ln w="9525">
            <a:noFill/>
            <a:miter lim="800000"/>
            <a:headEnd/>
            <a:tailEnd/>
          </a:ln>
        </p:spPr>
        <p:txBody>
          <a:bodyPr wrap="square">
            <a:prstTxWarp prst="textNoShape">
              <a:avLst/>
            </a:prstTxWarp>
            <a:spAutoFit/>
          </a:bodyPr>
          <a:lstStyle/>
          <a:p>
            <a:pPr algn="ctr"/>
            <a:r>
              <a:rPr lang="en-US" dirty="0">
                <a:solidFill>
                  <a:srgbClr val="1D68B4"/>
                </a:solidFill>
                <a:latin typeface="Arial" panose="020B0604020202020204" pitchFamily="34" charset="0"/>
                <a:ea typeface="Arial" charset="0"/>
                <a:cs typeface="Arial" panose="020B0604020202020204" pitchFamily="34" charset="0"/>
              </a:rPr>
              <a:t>Sarcopenia</a:t>
            </a:r>
          </a:p>
        </p:txBody>
      </p:sp>
      <p:sp>
        <p:nvSpPr>
          <p:cNvPr id="17" name="TextBox 11"/>
          <p:cNvSpPr txBox="1">
            <a:spLocks noChangeArrowheads="1"/>
          </p:cNvSpPr>
          <p:nvPr/>
        </p:nvSpPr>
        <p:spPr bwMode="auto">
          <a:xfrm>
            <a:off x="8253413" y="4840233"/>
            <a:ext cx="1695450" cy="646331"/>
          </a:xfrm>
          <a:prstGeom prst="rect">
            <a:avLst/>
          </a:prstGeom>
          <a:solidFill>
            <a:srgbClr val="9DC3E6"/>
          </a:solidFill>
          <a:ln w="9525">
            <a:noFill/>
            <a:miter lim="800000"/>
            <a:headEnd/>
            <a:tailEnd/>
          </a:ln>
        </p:spPr>
        <p:txBody>
          <a:bodyPr>
            <a:prstTxWarp prst="textNoShape">
              <a:avLst/>
            </a:prstTxWarp>
            <a:spAutoFit/>
          </a:bodyPr>
          <a:lstStyle/>
          <a:p>
            <a:pPr algn="ctr">
              <a:spcBef>
                <a:spcPct val="0"/>
              </a:spcBef>
            </a:pPr>
            <a:r>
              <a:rPr lang="en-US" dirty="0" err="1">
                <a:solidFill>
                  <a:srgbClr val="1D68B4"/>
                </a:solidFill>
                <a:latin typeface="Arial" panose="020B0604020202020204" pitchFamily="34" charset="0"/>
                <a:ea typeface="Arial" charset="0"/>
                <a:cs typeface="Arial" panose="020B0604020202020204" pitchFamily="34" charset="0"/>
              </a:rPr>
              <a:t>Síndrome</a:t>
            </a:r>
            <a:endParaRPr lang="en-US" dirty="0">
              <a:solidFill>
                <a:srgbClr val="1D68B4"/>
              </a:solidFill>
              <a:latin typeface="Arial" panose="020B0604020202020204" pitchFamily="34" charset="0"/>
              <a:ea typeface="Arial" charset="0"/>
              <a:cs typeface="Arial" panose="020B0604020202020204" pitchFamily="34" charset="0"/>
            </a:endParaRPr>
          </a:p>
          <a:p>
            <a:pPr algn="ctr">
              <a:spcBef>
                <a:spcPct val="0"/>
              </a:spcBef>
            </a:pPr>
            <a:r>
              <a:rPr lang="en-US" dirty="0" err="1">
                <a:solidFill>
                  <a:srgbClr val="1D68B4"/>
                </a:solidFill>
                <a:latin typeface="Arial" panose="020B0604020202020204" pitchFamily="34" charset="0"/>
                <a:ea typeface="Arial" charset="0"/>
                <a:cs typeface="Arial" panose="020B0604020202020204" pitchFamily="34" charset="0"/>
              </a:rPr>
              <a:t>metabólico</a:t>
            </a:r>
            <a:endParaRPr lang="en-US" dirty="0">
              <a:solidFill>
                <a:srgbClr val="1D68B4"/>
              </a:solidFill>
              <a:latin typeface="Arial" panose="020B0604020202020204" pitchFamily="34" charset="0"/>
              <a:ea typeface="Arial" charset="0"/>
              <a:cs typeface="Arial" panose="020B0604020202020204" pitchFamily="34" charset="0"/>
            </a:endParaRPr>
          </a:p>
        </p:txBody>
      </p:sp>
      <p:grpSp>
        <p:nvGrpSpPr>
          <p:cNvPr id="18" name="Group 10"/>
          <p:cNvGrpSpPr>
            <a:grpSpLocks/>
          </p:cNvGrpSpPr>
          <p:nvPr/>
        </p:nvGrpSpPr>
        <p:grpSpPr bwMode="auto">
          <a:xfrm>
            <a:off x="7192963" y="2460570"/>
            <a:ext cx="2671762" cy="1354217"/>
            <a:chOff x="5478463" y="2281237"/>
            <a:chExt cx="2671233" cy="1354296"/>
          </a:xfrm>
        </p:grpSpPr>
        <p:sp>
          <p:nvSpPr>
            <p:cNvPr id="19" name="TextBox 7"/>
            <p:cNvSpPr txBox="1">
              <a:spLocks noChangeArrowheads="1"/>
            </p:cNvSpPr>
            <p:nvPr/>
          </p:nvSpPr>
          <p:spPr bwMode="auto">
            <a:xfrm>
              <a:off x="5478463" y="2281237"/>
              <a:ext cx="2666472" cy="1354296"/>
            </a:xfrm>
            <a:prstGeom prst="rect">
              <a:avLst/>
            </a:prstGeom>
            <a:solidFill>
              <a:srgbClr val="9DC3E6"/>
            </a:solidFill>
            <a:ln w="9525">
              <a:noFill/>
              <a:miter lim="800000"/>
              <a:headEnd/>
              <a:tailEnd/>
            </a:ln>
          </p:spPr>
          <p:txBody>
            <a:bodyPr>
              <a:prstTxWarp prst="textNoShape">
                <a:avLst/>
              </a:prstTxWarp>
              <a:spAutoFit/>
            </a:bodyPr>
            <a:lstStyle/>
            <a:p>
              <a:pPr>
                <a:spcBef>
                  <a:spcPct val="0"/>
                </a:spcBef>
              </a:pPr>
              <a:r>
                <a:rPr lang="en-US" sz="2800" dirty="0">
                  <a:solidFill>
                    <a:srgbClr val="FFFFFF"/>
                  </a:solidFill>
                  <a:latin typeface="Arial" panose="020B0604020202020204" pitchFamily="34" charset="0"/>
                  <a:ea typeface="Arial" charset="0"/>
                  <a:cs typeface="Arial" panose="020B0604020202020204" pitchFamily="34" charset="0"/>
                </a:rPr>
                <a:t>Obesity</a:t>
              </a:r>
            </a:p>
            <a:p>
              <a:pPr>
                <a:spcBef>
                  <a:spcPct val="0"/>
                </a:spcBef>
              </a:pPr>
              <a:endParaRPr lang="en-US" dirty="0">
                <a:latin typeface="Arial" panose="020B0604020202020204" pitchFamily="34" charset="0"/>
                <a:ea typeface="Arial" charset="0"/>
                <a:cs typeface="Arial" panose="020B0604020202020204" pitchFamily="34" charset="0"/>
              </a:endParaRPr>
            </a:p>
            <a:p>
              <a:pPr algn="ctr">
                <a:spcBef>
                  <a:spcPct val="0"/>
                </a:spcBef>
              </a:pPr>
              <a:r>
                <a:rPr lang="es-CO" dirty="0">
                  <a:solidFill>
                    <a:srgbClr val="185BA1"/>
                  </a:solidFill>
                  <a:latin typeface="Arial" panose="020B0604020202020204" pitchFamily="34" charset="0"/>
                  <a:ea typeface="Arial" charset="0"/>
                  <a:cs typeface="Arial" panose="020B0604020202020204" pitchFamily="34" charset="0"/>
                </a:rPr>
                <a:t>Obesidad</a:t>
              </a:r>
              <a:r>
                <a:rPr lang="en-US" dirty="0">
                  <a:solidFill>
                    <a:srgbClr val="185BA1"/>
                  </a:solidFill>
                  <a:latin typeface="Arial" panose="020B0604020202020204" pitchFamily="34" charset="0"/>
                  <a:ea typeface="Arial" charset="0"/>
                  <a:cs typeface="Arial" panose="020B0604020202020204" pitchFamily="34" charset="0"/>
                </a:rPr>
                <a:t> </a:t>
              </a:r>
              <a:r>
                <a:rPr lang="en-US" u="sng" dirty="0">
                  <a:solidFill>
                    <a:srgbClr val="185BA1"/>
                  </a:solidFill>
                  <a:latin typeface="Arial" panose="020B0604020202020204" pitchFamily="34" charset="0"/>
                  <a:ea typeface="Arial" charset="0"/>
                  <a:cs typeface="Arial" panose="020B0604020202020204" pitchFamily="34" charset="0"/>
                </a:rPr>
                <a:t>&gt;</a:t>
              </a:r>
              <a:r>
                <a:rPr lang="en-US" dirty="0">
                  <a:solidFill>
                    <a:srgbClr val="185BA1"/>
                  </a:solidFill>
                  <a:latin typeface="Arial" panose="020B0604020202020204" pitchFamily="34" charset="0"/>
                  <a:ea typeface="Arial" charset="0"/>
                  <a:cs typeface="Arial" panose="020B0604020202020204" pitchFamily="34" charset="0"/>
                </a:rPr>
                <a:t> 30 IMC</a:t>
              </a:r>
              <a:br>
                <a:rPr lang="en-US" dirty="0">
                  <a:latin typeface="Arial" panose="020B0604020202020204" pitchFamily="34" charset="0"/>
                  <a:ea typeface="Arial" charset="0"/>
                  <a:cs typeface="Arial" panose="020B0604020202020204" pitchFamily="34" charset="0"/>
                </a:rPr>
              </a:br>
              <a:endParaRPr lang="en-US" dirty="0">
                <a:latin typeface="Arial" panose="020B0604020202020204" pitchFamily="34" charset="0"/>
                <a:ea typeface="Arial" charset="0"/>
                <a:cs typeface="Arial" panose="020B0604020202020204" pitchFamily="34" charset="0"/>
              </a:endParaRPr>
            </a:p>
          </p:txBody>
        </p:sp>
        <p:sp>
          <p:nvSpPr>
            <p:cNvPr id="20" name="TextBox 7"/>
            <p:cNvSpPr txBox="1">
              <a:spLocks noChangeArrowheads="1"/>
            </p:cNvSpPr>
            <p:nvPr/>
          </p:nvSpPr>
          <p:spPr bwMode="auto">
            <a:xfrm>
              <a:off x="5483224" y="2286000"/>
              <a:ext cx="2666472" cy="522317"/>
            </a:xfrm>
            <a:prstGeom prst="rect">
              <a:avLst/>
            </a:prstGeom>
            <a:solidFill>
              <a:srgbClr val="00B0F0"/>
            </a:solidFill>
            <a:ln w="9525">
              <a:noFill/>
              <a:miter lim="800000"/>
              <a:headEnd/>
              <a:tailEnd/>
            </a:ln>
          </p:spPr>
          <p:txBody>
            <a:bodyPr>
              <a:prstTxWarp prst="textNoShape">
                <a:avLst/>
              </a:prstTxWarp>
              <a:spAutoFit/>
            </a:bodyPr>
            <a:lstStyle/>
            <a:p>
              <a:pPr algn="ctr">
                <a:spcBef>
                  <a:spcPct val="0"/>
                </a:spcBef>
              </a:pPr>
              <a:r>
                <a:rPr lang="es-CO" sz="2800" dirty="0">
                  <a:solidFill>
                    <a:srgbClr val="FFFFFF"/>
                  </a:solidFill>
                  <a:latin typeface="Arial" panose="020B0604020202020204" pitchFamily="34" charset="0"/>
                  <a:ea typeface="Arial" charset="0"/>
                  <a:cs typeface="Arial" panose="020B0604020202020204" pitchFamily="34" charset="0"/>
                </a:rPr>
                <a:t>Obesidad</a:t>
              </a:r>
            </a:p>
          </p:txBody>
        </p:sp>
      </p:grpSp>
      <p:grpSp>
        <p:nvGrpSpPr>
          <p:cNvPr id="21" name="Group 12"/>
          <p:cNvGrpSpPr>
            <a:grpSpLocks/>
          </p:cNvGrpSpPr>
          <p:nvPr/>
        </p:nvGrpSpPr>
        <p:grpSpPr bwMode="auto">
          <a:xfrm>
            <a:off x="2063552" y="2429340"/>
            <a:ext cx="4870648" cy="1631215"/>
            <a:chOff x="354013" y="2244725"/>
            <a:chExt cx="4717693" cy="1170204"/>
          </a:xfrm>
        </p:grpSpPr>
        <p:sp>
          <p:nvSpPr>
            <p:cNvPr id="22" name="TextBox 6"/>
            <p:cNvSpPr txBox="1">
              <a:spLocks noChangeArrowheads="1"/>
            </p:cNvSpPr>
            <p:nvPr/>
          </p:nvSpPr>
          <p:spPr bwMode="auto">
            <a:xfrm>
              <a:off x="354013" y="2244725"/>
              <a:ext cx="4717693" cy="1170204"/>
            </a:xfrm>
            <a:prstGeom prst="rect">
              <a:avLst/>
            </a:prstGeom>
            <a:solidFill>
              <a:srgbClr val="BDD7EE">
                <a:alpha val="76000"/>
              </a:srgbClr>
            </a:solidFill>
            <a:ln w="9525">
              <a:noFill/>
              <a:miter lim="800000"/>
              <a:headEnd/>
              <a:tailEnd/>
            </a:ln>
          </p:spPr>
          <p:txBody>
            <a:bodyPr wrap="square">
              <a:prstTxWarp prst="textNoShape">
                <a:avLst/>
              </a:prstTxWarp>
              <a:spAutoFit/>
            </a:bodyPr>
            <a:lstStyle/>
            <a:p>
              <a:r>
                <a:rPr lang="es-CO" sz="2800" dirty="0" err="1">
                  <a:latin typeface="Arial" panose="020B0604020202020204" pitchFamily="34" charset="0"/>
                  <a:ea typeface="Arial" charset="0"/>
                  <a:cs typeface="Arial" panose="020B0604020202020204" pitchFamily="34" charset="0"/>
                </a:rPr>
                <a:t>Undernutrition</a:t>
              </a:r>
              <a:endParaRPr lang="es-CO" sz="2800" dirty="0">
                <a:latin typeface="Arial" panose="020B0604020202020204" pitchFamily="34" charset="0"/>
                <a:ea typeface="Arial" charset="0"/>
                <a:cs typeface="Arial" panose="020B0604020202020204" pitchFamily="34" charset="0"/>
              </a:endParaRPr>
            </a:p>
            <a:p>
              <a:pPr marL="90000"/>
              <a:endParaRPr lang="es-CO" dirty="0">
                <a:solidFill>
                  <a:srgbClr val="185BA1"/>
                </a:solidFill>
                <a:latin typeface="Arial" panose="020B0604020202020204" pitchFamily="34" charset="0"/>
                <a:cs typeface="Arial" panose="020B0604020202020204" pitchFamily="34" charset="0"/>
              </a:endParaRPr>
            </a:p>
            <a:p>
              <a:pPr marL="90000"/>
              <a:r>
                <a:rPr lang="es-CO" dirty="0">
                  <a:solidFill>
                    <a:srgbClr val="185BA1"/>
                  </a:solidFill>
                  <a:latin typeface="Arial" panose="020B0604020202020204" pitchFamily="34" charset="0"/>
                  <a:cs typeface="Arial" panose="020B0604020202020204" pitchFamily="34" charset="0"/>
                </a:rPr>
                <a:t>• Inanición crónica sin inflamación</a:t>
              </a:r>
            </a:p>
            <a:p>
              <a:pPr marL="90000"/>
              <a:r>
                <a:rPr lang="es-CO" dirty="0">
                  <a:solidFill>
                    <a:srgbClr val="185BA1"/>
                  </a:solidFill>
                  <a:latin typeface="Arial" panose="020B0604020202020204" pitchFamily="34" charset="0"/>
                  <a:cs typeface="Arial" panose="020B0604020202020204" pitchFamily="34" charset="0"/>
                </a:rPr>
                <a:t>• Enfermedad crónica con inflamación</a:t>
              </a:r>
            </a:p>
            <a:p>
              <a:pPr marL="90000"/>
              <a:r>
                <a:rPr lang="es-CO" dirty="0">
                  <a:solidFill>
                    <a:srgbClr val="185BA1"/>
                  </a:solidFill>
                  <a:latin typeface="Arial" panose="020B0604020202020204" pitchFamily="34" charset="0"/>
                  <a:cs typeface="Arial" panose="020B0604020202020204" pitchFamily="34" charset="0"/>
                </a:rPr>
                <a:t>• Enfermedad aguda/lesión con inflamación</a:t>
              </a:r>
              <a:endParaRPr lang="es-CO" dirty="0">
                <a:solidFill>
                  <a:srgbClr val="185BA1"/>
                </a:solidFill>
                <a:latin typeface="Arial" panose="020B0604020202020204" pitchFamily="34" charset="0"/>
                <a:ea typeface="Arial" charset="0"/>
                <a:cs typeface="Arial" panose="020B0604020202020204" pitchFamily="34" charset="0"/>
              </a:endParaRPr>
            </a:p>
          </p:txBody>
        </p:sp>
        <p:sp>
          <p:nvSpPr>
            <p:cNvPr id="23" name="TextBox 6"/>
            <p:cNvSpPr txBox="1">
              <a:spLocks noChangeArrowheads="1"/>
            </p:cNvSpPr>
            <p:nvPr/>
          </p:nvSpPr>
          <p:spPr bwMode="auto">
            <a:xfrm>
              <a:off x="354013" y="2244726"/>
              <a:ext cx="4717693" cy="375349"/>
            </a:xfrm>
            <a:prstGeom prst="rect">
              <a:avLst/>
            </a:prstGeom>
            <a:solidFill>
              <a:srgbClr val="1D68B4"/>
            </a:solidFill>
            <a:ln w="9525">
              <a:noFill/>
              <a:miter lim="800000"/>
              <a:headEnd/>
              <a:tailEnd/>
            </a:ln>
          </p:spPr>
          <p:txBody>
            <a:bodyPr wrap="square">
              <a:prstTxWarp prst="textNoShape">
                <a:avLst/>
              </a:prstTxWarp>
              <a:spAutoFit/>
            </a:bodyPr>
            <a:lstStyle/>
            <a:p>
              <a:pPr algn="ctr"/>
              <a:r>
                <a:rPr lang="es-CO" sz="2800" dirty="0">
                  <a:solidFill>
                    <a:schemeClr val="bg1"/>
                  </a:solidFill>
                  <a:latin typeface="Arial" panose="020B0604020202020204" pitchFamily="34" charset="0"/>
                  <a:ea typeface="Arial" charset="0"/>
                  <a:cs typeface="Arial" panose="020B0604020202020204" pitchFamily="34" charset="0"/>
                </a:rPr>
                <a:t>Malnutrición/desnutrición</a:t>
              </a:r>
              <a:endParaRPr lang="es-CO" dirty="0">
                <a:solidFill>
                  <a:schemeClr val="bg1"/>
                </a:solidFill>
                <a:latin typeface="Arial" panose="020B0604020202020204" pitchFamily="34" charset="0"/>
                <a:ea typeface="Arial" charset="0"/>
                <a:cs typeface="Arial" panose="020B0604020202020204" pitchFamily="34" charset="0"/>
              </a:endParaRPr>
            </a:p>
          </p:txBody>
        </p:sp>
      </p:grpSp>
      <p:sp>
        <p:nvSpPr>
          <p:cNvPr id="24" name="Title 1"/>
          <p:cNvSpPr>
            <a:spLocks noGrp="1"/>
          </p:cNvSpPr>
          <p:nvPr>
            <p:ph type="title" idx="4294967295"/>
          </p:nvPr>
        </p:nvSpPr>
        <p:spPr>
          <a:xfrm>
            <a:off x="2151062" y="171435"/>
            <a:ext cx="7889875" cy="1216025"/>
          </a:xfrm>
        </p:spPr>
        <p:txBody>
          <a:bodyPr/>
          <a:lstStyle/>
          <a:p>
            <a:pPr algn="ctr"/>
            <a:r>
              <a:rPr lang="es-CO" sz="3200" b="1" dirty="0">
                <a:solidFill>
                  <a:srgbClr val="185BA1"/>
                </a:solidFill>
                <a:latin typeface="Arial" panose="020B0604020202020204" pitchFamily="34" charset="0"/>
                <a:ea typeface="ヒラギノ角ゴ Pro W3" charset="-128"/>
                <a:cs typeface="Arial" panose="020B0604020202020204" pitchFamily="34" charset="0"/>
              </a:rPr>
              <a:t>Síndrome de malnutrición</a:t>
            </a:r>
          </a:p>
        </p:txBody>
      </p:sp>
      <p:sp>
        <p:nvSpPr>
          <p:cNvPr id="26" name="Text Box 4"/>
          <p:cNvSpPr txBox="1">
            <a:spLocks noChangeArrowheads="1"/>
          </p:cNvSpPr>
          <p:nvPr/>
        </p:nvSpPr>
        <p:spPr bwMode="auto">
          <a:xfrm>
            <a:off x="7162800" y="3975044"/>
            <a:ext cx="2743200" cy="400110"/>
          </a:xfrm>
          <a:prstGeom prst="rect">
            <a:avLst/>
          </a:prstGeom>
          <a:solidFill>
            <a:srgbClr val="1969B5"/>
          </a:solidFill>
          <a:ln w="9525">
            <a:noFill/>
            <a:miter lim="800000"/>
            <a:headEnd/>
            <a:tailEnd/>
          </a:ln>
          <a:effectLst>
            <a:outerShdw blurRad="50800" dist="38100" dir="2700000" algn="tl" rotWithShape="0">
              <a:srgbClr val="000000">
                <a:alpha val="43000"/>
              </a:srgbClr>
            </a:outerShdw>
          </a:effectLst>
        </p:spPr>
        <p:txBody>
          <a:bodyPr wrap="square">
            <a:prstTxWarp prst="textNoShape">
              <a:avLst/>
            </a:prstTxWarp>
            <a:spAutoFit/>
          </a:bodyPr>
          <a:lstStyle/>
          <a:p>
            <a:pPr algn="ctr">
              <a:spcBef>
                <a:spcPct val="0"/>
              </a:spcBef>
              <a:buClrTx/>
              <a:buFontTx/>
              <a:buNone/>
            </a:pPr>
            <a:r>
              <a:rPr lang="es-CO" sz="2000" dirty="0">
                <a:solidFill>
                  <a:srgbClr val="FFFFFF"/>
                </a:solidFill>
                <a:latin typeface="Arial" panose="020B0604020202020204" pitchFamily="34" charset="0"/>
                <a:cs typeface="Arial" panose="020B0604020202020204" pitchFamily="34" charset="0"/>
              </a:rPr>
              <a:t>Obesidad sarcopénica</a:t>
            </a:r>
          </a:p>
        </p:txBody>
      </p:sp>
      <p:sp>
        <p:nvSpPr>
          <p:cNvPr id="27" name="TextBox 4"/>
          <p:cNvSpPr txBox="1">
            <a:spLocks noChangeArrowheads="1"/>
          </p:cNvSpPr>
          <p:nvPr/>
        </p:nvSpPr>
        <p:spPr bwMode="auto">
          <a:xfrm>
            <a:off x="2064883" y="5801575"/>
            <a:ext cx="7320705" cy="538609"/>
          </a:xfrm>
          <a:prstGeom prst="rect">
            <a:avLst/>
          </a:prstGeom>
          <a:noFill/>
          <a:ln w="9525">
            <a:noFill/>
            <a:miter lim="800000"/>
            <a:headEnd/>
            <a:tailEnd/>
          </a:ln>
        </p:spPr>
        <p:txBody>
          <a:bodyPr wrap="square">
            <a:prstTxWarp prst="textNoShape">
              <a:avLst/>
            </a:prstTxWarp>
            <a:spAutoFit/>
          </a:bodyPr>
          <a:lstStyle/>
          <a:p>
            <a:r>
              <a:rPr lang="en-US" sz="1000" i="1" dirty="0">
                <a:solidFill>
                  <a:srgbClr val="1D68B4"/>
                </a:solidFill>
                <a:latin typeface="Arial" panose="020B0604020202020204" pitchFamily="34" charset="0"/>
                <a:cs typeface="Arial" panose="020B0604020202020204" pitchFamily="34" charset="0"/>
              </a:rPr>
              <a:t>Advisory Faculty: </a:t>
            </a:r>
            <a:r>
              <a:rPr lang="en-US" sz="1000" i="1" dirty="0" err="1">
                <a:solidFill>
                  <a:srgbClr val="1D68B4"/>
                </a:solidFill>
                <a:latin typeface="Arial" panose="020B0604020202020204" pitchFamily="34" charset="0"/>
                <a:cs typeface="Arial" panose="020B0604020202020204" pitchFamily="34" charset="0"/>
              </a:rPr>
              <a:t>Correia</a:t>
            </a:r>
            <a:r>
              <a:rPr lang="en-US" sz="1000" i="1" dirty="0">
                <a:solidFill>
                  <a:srgbClr val="1D68B4"/>
                </a:solidFill>
                <a:latin typeface="Arial" panose="020B0604020202020204" pitchFamily="34" charset="0"/>
                <a:cs typeface="Arial" panose="020B0604020202020204" pitchFamily="34" charset="0"/>
              </a:rPr>
              <a:t> MITD, </a:t>
            </a:r>
            <a:r>
              <a:rPr lang="en-US" sz="1000" i="1" dirty="0" err="1">
                <a:solidFill>
                  <a:srgbClr val="1D68B4"/>
                </a:solidFill>
                <a:latin typeface="Arial" panose="020B0604020202020204" pitchFamily="34" charset="0"/>
                <a:cs typeface="Arial" panose="020B0604020202020204" pitchFamily="34" charset="0"/>
              </a:rPr>
              <a:t>Hegazi</a:t>
            </a:r>
            <a:r>
              <a:rPr lang="en-US" sz="1000" i="1" dirty="0">
                <a:solidFill>
                  <a:srgbClr val="1D68B4"/>
                </a:solidFill>
                <a:latin typeface="Arial" panose="020B0604020202020204" pitchFamily="34" charset="0"/>
                <a:cs typeface="Arial" panose="020B0604020202020204" pitchFamily="34" charset="0"/>
              </a:rPr>
              <a:t> R, </a:t>
            </a:r>
            <a:r>
              <a:rPr lang="en-US" sz="1000" i="1" dirty="0" err="1">
                <a:solidFill>
                  <a:srgbClr val="1D68B4"/>
                </a:solidFill>
                <a:latin typeface="Arial" panose="020B0604020202020204" pitchFamily="34" charset="0"/>
                <a:cs typeface="Arial" panose="020B0604020202020204" pitchFamily="34" charset="0"/>
              </a:rPr>
              <a:t>Llido</a:t>
            </a:r>
            <a:r>
              <a:rPr lang="en-US" sz="1000" i="1" dirty="0">
                <a:solidFill>
                  <a:srgbClr val="1D68B4"/>
                </a:solidFill>
                <a:latin typeface="Arial" panose="020B0604020202020204" pitchFamily="34" charset="0"/>
                <a:cs typeface="Arial" panose="020B0604020202020204" pitchFamily="34" charset="0"/>
              </a:rPr>
              <a:t> L, </a:t>
            </a:r>
            <a:r>
              <a:rPr lang="en-US" sz="1000" i="1" dirty="0" err="1">
                <a:solidFill>
                  <a:srgbClr val="1D68B4"/>
                </a:solidFill>
                <a:latin typeface="Arial" panose="020B0604020202020204" pitchFamily="34" charset="0"/>
                <a:cs typeface="Arial" panose="020B0604020202020204" pitchFamily="34" charset="0"/>
              </a:rPr>
              <a:t>Rugeles</a:t>
            </a:r>
            <a:r>
              <a:rPr lang="en-US" sz="1000" i="1" dirty="0">
                <a:solidFill>
                  <a:srgbClr val="1D68B4"/>
                </a:solidFill>
                <a:latin typeface="Arial" panose="020B0604020202020204" pitchFamily="34" charset="0"/>
                <a:cs typeface="Arial" panose="020B0604020202020204" pitchFamily="34" charset="0"/>
              </a:rPr>
              <a:t> S, </a:t>
            </a:r>
            <a:r>
              <a:rPr lang="en-US" sz="1000" i="1" dirty="0" err="1">
                <a:solidFill>
                  <a:srgbClr val="1D68B4"/>
                </a:solidFill>
                <a:latin typeface="Arial" panose="020B0604020202020204" pitchFamily="34" charset="0"/>
                <a:cs typeface="Arial" panose="020B0604020202020204" pitchFamily="34" charset="0"/>
              </a:rPr>
              <a:t>Sriram</a:t>
            </a:r>
            <a:r>
              <a:rPr lang="en-US" sz="1000" i="1" dirty="0">
                <a:solidFill>
                  <a:srgbClr val="1D68B4"/>
                </a:solidFill>
                <a:latin typeface="Arial" panose="020B0604020202020204" pitchFamily="34" charset="0"/>
                <a:cs typeface="Arial" panose="020B0604020202020204" pitchFamily="34" charset="0"/>
              </a:rPr>
              <a:t> K. TNT 3.0. Total Nutrition </a:t>
            </a:r>
          </a:p>
          <a:p>
            <a:r>
              <a:rPr lang="en-US" sz="1000" i="1" dirty="0">
                <a:solidFill>
                  <a:srgbClr val="1D68B4"/>
                </a:solidFill>
                <a:latin typeface="Arial" panose="020B0604020202020204" pitchFamily="34" charset="0"/>
                <a:cs typeface="Arial" panose="020B0604020202020204" pitchFamily="34" charset="0"/>
              </a:rPr>
              <a:t>Therapy. An Integrated Approach to Patient Care. Chicago: Abbott Nutrition Health Institute. 2011.</a:t>
            </a:r>
          </a:p>
          <a:p>
            <a:pPr>
              <a:lnSpc>
                <a:spcPct val="90000"/>
              </a:lnSpc>
              <a:spcBef>
                <a:spcPct val="0"/>
              </a:spcBef>
            </a:pPr>
            <a:r>
              <a:rPr lang="en-US" sz="1000" dirty="0">
                <a:solidFill>
                  <a:srgbClr val="595959"/>
                </a:solidFill>
                <a:latin typeface="Arial" panose="020B0604020202020204" pitchFamily="34" charset="0"/>
                <a:ea typeface="Arial" charset="0"/>
                <a:cs typeface="Arial" panose="020B0604020202020204" pitchFamily="34" charset="0"/>
              </a:rPr>
              <a:t> </a:t>
            </a:r>
          </a:p>
        </p:txBody>
      </p:sp>
      <p:cxnSp>
        <p:nvCxnSpPr>
          <p:cNvPr id="38" name="Straight Connector 17"/>
          <p:cNvCxnSpPr>
            <a:cxnSpLocks noChangeShapeType="1"/>
          </p:cNvCxnSpPr>
          <p:nvPr/>
        </p:nvCxnSpPr>
        <p:spPr bwMode="auto">
          <a:xfrm rot="5400000">
            <a:off x="6973094" y="4850551"/>
            <a:ext cx="381001" cy="1588"/>
          </a:xfrm>
          <a:prstGeom prst="line">
            <a:avLst/>
          </a:prstGeom>
          <a:noFill/>
          <a:ln w="50800">
            <a:solidFill>
              <a:srgbClr val="0070C0"/>
            </a:solidFill>
            <a:round/>
            <a:headEnd/>
            <a:tailEnd/>
          </a:ln>
        </p:spPr>
      </p:cxn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3133812" y="143641"/>
            <a:ext cx="5867400" cy="12160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defRPr/>
            </a:pPr>
            <a:r>
              <a:rPr lang="es-CO" sz="3200" b="1" kern="0" dirty="0">
                <a:solidFill>
                  <a:srgbClr val="1D67B4"/>
                </a:solidFill>
                <a:latin typeface="Arial" panose="020B0604020202020204" pitchFamily="34" charset="0"/>
                <a:ea typeface="ヒラギノ角ゴ Pro W3" charset="-128"/>
                <a:cs typeface="Arial" panose="020B0604020202020204" pitchFamily="34" charset="0"/>
              </a:rPr>
              <a:t>Malnutrición hospitalaria</a:t>
            </a:r>
          </a:p>
        </p:txBody>
      </p:sp>
      <p:pic>
        <p:nvPicPr>
          <p:cNvPr id="5" name="Picture 4"/>
          <p:cNvPicPr>
            <a:picLocks noChangeArrowheads="1"/>
          </p:cNvPicPr>
          <p:nvPr/>
        </p:nvPicPr>
        <p:blipFill rotWithShape="1">
          <a:blip r:embed="rId3" cstate="print">
            <a:alphaModFix/>
            <a:extLst>
              <a:ext uri="{28A0092B-C50C-407E-A947-70E740481C1C}">
                <a14:useLocalDpi xmlns:a14="http://schemas.microsoft.com/office/drawing/2010/main" val="0"/>
              </a:ext>
            </a:extLst>
          </a:blip>
          <a:srcRect t="-6693" b="6693"/>
          <a:stretch/>
        </p:blipFill>
        <p:spPr bwMode="auto">
          <a:xfrm>
            <a:off x="4942684" y="3648521"/>
            <a:ext cx="2289224" cy="1818722"/>
          </a:xfrm>
          <a:prstGeom prst="rect">
            <a:avLst/>
          </a:prstGeom>
          <a:noFill/>
          <a:ln>
            <a:noFill/>
          </a:ln>
          <a:extLst>
            <a:ext uri="{909E8E84-426E-40dd-AFC4-6F175D3DCCD1}">
              <a14:hiddenFill xmlns="" xmlns:a14="http://schemas.microsoft.com/office/drawing/2010/main">
                <a:solidFill>
                  <a:srgbClr val="FFFFFF">
                    <a:alpha val="70195"/>
                  </a:srgbClr>
                </a:solidFill>
              </a14:hiddenFill>
            </a:ext>
            <a:ext uri="{91240B29-F687-4f45-9708-019B960494DF}">
              <a14:hiddenLine xmlns="" xmlns:a14="http://schemas.microsoft.com/office/drawing/2010/main" w="9525">
                <a:solidFill>
                  <a:srgbClr val="000000">
                    <a:alpha val="70195"/>
                  </a:srgbClr>
                </a:solidFill>
                <a:miter lim="800000"/>
                <a:headEnd/>
                <a:tailEnd/>
              </a14:hiddenLine>
            </a:ext>
          </a:extLst>
        </p:spPr>
      </p:pic>
      <p:pic>
        <p:nvPicPr>
          <p:cNvPr id="6" name="Picture 5"/>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299434" y="3753665"/>
            <a:ext cx="2266164" cy="1693842"/>
          </a:xfrm>
          <a:prstGeom prst="rect">
            <a:avLst/>
          </a:prstGeom>
          <a:noFill/>
          <a:ln>
            <a:noFill/>
          </a:ln>
          <a:extLst>
            <a:ext uri="{909E8E84-426E-40dd-AFC4-6F175D3DCCD1}">
              <a14:hiddenFill xmlns="" xmlns:a14="http://schemas.microsoft.com/office/drawing/2010/main">
                <a:solidFill>
                  <a:srgbClr val="FFFFFF">
                    <a:alpha val="70195"/>
                  </a:srgbClr>
                </a:solidFill>
              </a14:hiddenFill>
            </a:ext>
            <a:ext uri="{91240B29-F687-4f45-9708-019B960494DF}">
              <a14:hiddenLine xmlns="" xmlns:a14="http://schemas.microsoft.com/office/drawing/2010/main" w="12700">
                <a:solidFill>
                  <a:srgbClr val="000000">
                    <a:alpha val="70195"/>
                  </a:srgbClr>
                </a:solidFill>
                <a:miter lim="800000"/>
                <a:headEnd/>
                <a:tailEnd/>
              </a14:hiddenLine>
            </a:ext>
          </a:extLst>
        </p:spPr>
      </p:pic>
      <p:pic>
        <p:nvPicPr>
          <p:cNvPr id="7" name="Picture 6"/>
          <p:cNvPicPr>
            <a:picLocks noChangeAspect="1"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7619648" y="3753666"/>
            <a:ext cx="2275975" cy="1712161"/>
          </a:xfrm>
          <a:prstGeom prst="rect">
            <a:avLst/>
          </a:prstGeom>
          <a:noFill/>
          <a:ln>
            <a:noFill/>
          </a:ln>
          <a:extLst>
            <a:ext uri="{909E8E84-426E-40dd-AFC4-6F175D3DCCD1}">
              <a14:hiddenFill xmlns="" xmlns:a14="http://schemas.microsoft.com/office/drawing/2010/main">
                <a:solidFill>
                  <a:srgbClr val="FFFFFF">
                    <a:alpha val="70195"/>
                  </a:srgbClr>
                </a:solidFill>
              </a14:hiddenFill>
            </a:ext>
            <a:ext uri="{91240B29-F687-4f45-9708-019B960494DF}">
              <a14:hiddenLine xmlns="" xmlns:a14="http://schemas.microsoft.com/office/drawing/2010/main" w="12700">
                <a:solidFill>
                  <a:srgbClr val="000000">
                    <a:alpha val="70195"/>
                  </a:srgbClr>
                </a:solidFill>
                <a:miter lim="800000"/>
                <a:headEnd/>
                <a:tailEnd/>
              </a14:hiddenLine>
            </a:ext>
          </a:extLst>
        </p:spPr>
      </p:pic>
      <p:sp>
        <p:nvSpPr>
          <p:cNvPr id="8" name="TextBox 6"/>
          <p:cNvSpPr txBox="1">
            <a:spLocks noChangeArrowheads="1"/>
          </p:cNvSpPr>
          <p:nvPr/>
        </p:nvSpPr>
        <p:spPr bwMode="auto">
          <a:xfrm>
            <a:off x="2279650" y="5781709"/>
            <a:ext cx="3200400" cy="246221"/>
          </a:xfrm>
          <a:prstGeom prst="rect">
            <a:avLst/>
          </a:prstGeom>
          <a:noFill/>
          <a:ln w="9525">
            <a:noFill/>
            <a:miter lim="800000"/>
            <a:headEnd/>
            <a:tailEnd/>
          </a:ln>
        </p:spPr>
        <p:txBody>
          <a:bodyPr wrap="square">
            <a:prstTxWarp prst="textNoShape">
              <a:avLst/>
            </a:prstTxWarp>
            <a:spAutoFit/>
          </a:bodyPr>
          <a:lstStyle/>
          <a:p>
            <a:pPr>
              <a:spcBef>
                <a:spcPts val="688"/>
              </a:spcBef>
            </a:pPr>
            <a:r>
              <a:rPr lang="en-US" sz="1000" i="1" dirty="0">
                <a:solidFill>
                  <a:srgbClr val="1D68B4"/>
                </a:solidFill>
                <a:latin typeface="Arial" panose="020B0604020202020204" pitchFamily="34" charset="0"/>
                <a:cs typeface="Arial" panose="020B0604020202020204" pitchFamily="34" charset="0"/>
              </a:rPr>
              <a:t>Green CJ. Clin </a:t>
            </a:r>
            <a:r>
              <a:rPr lang="en-US" sz="1000" i="1" dirty="0" err="1">
                <a:solidFill>
                  <a:srgbClr val="1D68B4"/>
                </a:solidFill>
                <a:latin typeface="Arial" panose="020B0604020202020204" pitchFamily="34" charset="0"/>
                <a:cs typeface="Arial" panose="020B0604020202020204" pitchFamily="34" charset="0"/>
              </a:rPr>
              <a:t>Nutr</a:t>
            </a:r>
            <a:r>
              <a:rPr lang="en-US" sz="1000" i="1" dirty="0">
                <a:solidFill>
                  <a:srgbClr val="1D68B4"/>
                </a:solidFill>
                <a:latin typeface="Arial" panose="020B0604020202020204" pitchFamily="34" charset="0"/>
                <a:cs typeface="Arial" panose="020B0604020202020204" pitchFamily="34" charset="0"/>
              </a:rPr>
              <a:t> 1999;18(s):3-28. </a:t>
            </a:r>
          </a:p>
        </p:txBody>
      </p:sp>
      <p:sp>
        <p:nvSpPr>
          <p:cNvPr id="9" name="TextBox 8"/>
          <p:cNvSpPr txBox="1"/>
          <p:nvPr/>
        </p:nvSpPr>
        <p:spPr>
          <a:xfrm>
            <a:off x="2279650" y="1465957"/>
            <a:ext cx="8231832" cy="461665"/>
          </a:xfrm>
          <a:prstGeom prst="rect">
            <a:avLst/>
          </a:prstGeom>
          <a:noFill/>
        </p:spPr>
        <p:txBody>
          <a:bodyPr wrap="square" rtlCol="0">
            <a:spAutoFit/>
          </a:bodyPr>
          <a:lstStyle/>
          <a:p>
            <a:pPr marL="342900" indent="-342900">
              <a:buClr>
                <a:srgbClr val="1D68B4"/>
              </a:buClr>
              <a:buSzPct val="125000"/>
              <a:buFont typeface="Arial"/>
              <a:buChar char="•"/>
            </a:pPr>
            <a:r>
              <a:rPr lang="es-CO" sz="2400" dirty="0">
                <a:solidFill>
                  <a:srgbClr val="1D68B4"/>
                </a:solidFill>
                <a:latin typeface="Arial" panose="020B0604020202020204" pitchFamily="34" charset="0"/>
                <a:cs typeface="Arial" panose="020B0604020202020204" pitchFamily="34" charset="0"/>
              </a:rPr>
              <a:t>Prevalencia de malnutrición en adultos hospitalizados:</a:t>
            </a:r>
          </a:p>
        </p:txBody>
      </p:sp>
      <p:sp>
        <p:nvSpPr>
          <p:cNvPr id="10" name="TextBox 9"/>
          <p:cNvSpPr txBox="1"/>
          <p:nvPr/>
        </p:nvSpPr>
        <p:spPr>
          <a:xfrm>
            <a:off x="2279650" y="2588466"/>
            <a:ext cx="7850832" cy="830997"/>
          </a:xfrm>
          <a:prstGeom prst="rect">
            <a:avLst/>
          </a:prstGeom>
          <a:noFill/>
        </p:spPr>
        <p:txBody>
          <a:bodyPr wrap="square" rtlCol="0">
            <a:spAutoFit/>
          </a:bodyPr>
          <a:lstStyle/>
          <a:p>
            <a:pPr marL="342900" indent="-342900">
              <a:buClr>
                <a:srgbClr val="1D68B4"/>
              </a:buClr>
              <a:buSzPct val="125000"/>
              <a:buFont typeface="Arial"/>
              <a:buChar char="•"/>
            </a:pPr>
            <a:r>
              <a:rPr lang="es-CO" sz="2400" dirty="0">
                <a:solidFill>
                  <a:srgbClr val="1D68B4"/>
                </a:solidFill>
                <a:latin typeface="Arial" panose="020B0604020202020204" pitchFamily="34" charset="0"/>
                <a:cs typeface="Arial" panose="020B0604020202020204" pitchFamily="34" charset="0"/>
              </a:rPr>
              <a:t>El estado nutricional se deteriora progresivamente con la duración de la hospitalización</a:t>
            </a:r>
          </a:p>
        </p:txBody>
      </p:sp>
      <p:sp>
        <p:nvSpPr>
          <p:cNvPr id="11" name="TextBox 10"/>
          <p:cNvSpPr txBox="1"/>
          <p:nvPr/>
        </p:nvSpPr>
        <p:spPr>
          <a:xfrm>
            <a:off x="2639690" y="1910197"/>
            <a:ext cx="3312368" cy="707886"/>
          </a:xfrm>
          <a:prstGeom prst="rect">
            <a:avLst/>
          </a:prstGeom>
          <a:noFill/>
        </p:spPr>
        <p:txBody>
          <a:bodyPr wrap="square" rtlCol="0">
            <a:spAutoFit/>
          </a:bodyPr>
          <a:lstStyle/>
          <a:p>
            <a:r>
              <a:rPr lang="en-US" sz="4000" b="1" dirty="0">
                <a:solidFill>
                  <a:srgbClr val="185BA1"/>
                </a:solidFill>
                <a:latin typeface="Arial" panose="020B0604020202020204" pitchFamily="34" charset="0"/>
                <a:cs typeface="Arial" panose="020B0604020202020204" pitchFamily="34" charset="0"/>
              </a:rPr>
              <a:t>30% - 50%</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1726334" y="2080727"/>
            <a:ext cx="4423250" cy="3051372"/>
            <a:chOff x="2167989" y="2209801"/>
            <a:chExt cx="4070887" cy="2808295"/>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1" y="2209801"/>
              <a:ext cx="3800475" cy="2619375"/>
            </a:xfrm>
            <a:prstGeom prst="rect">
              <a:avLst/>
            </a:prstGeom>
            <a:noFill/>
            <a:ln w="57150">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CuadroTexto 2"/>
            <p:cNvSpPr txBox="1"/>
            <p:nvPr/>
          </p:nvSpPr>
          <p:spPr>
            <a:xfrm>
              <a:off x="3082099" y="4640256"/>
              <a:ext cx="2948958" cy="311584"/>
            </a:xfrm>
            <a:prstGeom prst="rect">
              <a:avLst/>
            </a:prstGeom>
            <a:solidFill>
              <a:srgbClr val="185BA1"/>
            </a:solidFill>
          </p:spPr>
          <p:txBody>
            <a:bodyPr wrap="square" rtlCol="0">
              <a:spAutoFit/>
            </a:bodyPr>
            <a:lstStyle/>
            <a:p>
              <a:pPr algn="ctr"/>
              <a:r>
                <a:rPr lang="es-CO" sz="1600" dirty="0">
                  <a:solidFill>
                    <a:schemeClr val="bg1"/>
                  </a:solidFill>
                  <a:latin typeface="Arial" panose="020B0604020202020204" pitchFamily="34" charset="0"/>
                  <a:cs typeface="Arial" panose="020B0604020202020204" pitchFamily="34" charset="0"/>
                </a:rPr>
                <a:t>Semanas desde la admisión</a:t>
              </a:r>
            </a:p>
          </p:txBody>
        </p:sp>
        <p:sp>
          <p:nvSpPr>
            <p:cNvPr id="6" name="CuadroTexto 3"/>
            <p:cNvSpPr txBox="1"/>
            <p:nvPr/>
          </p:nvSpPr>
          <p:spPr>
            <a:xfrm rot="16200000">
              <a:off x="1032938" y="3344853"/>
              <a:ext cx="2808294" cy="538191"/>
            </a:xfrm>
            <a:prstGeom prst="rect">
              <a:avLst/>
            </a:prstGeom>
            <a:solidFill>
              <a:srgbClr val="185BA1"/>
            </a:solidFill>
          </p:spPr>
          <p:txBody>
            <a:bodyPr wrap="square" rtlCol="0">
              <a:spAutoFit/>
            </a:bodyPr>
            <a:lstStyle/>
            <a:p>
              <a:pPr algn="ctr"/>
              <a:r>
                <a:rPr lang="es-CO" sz="1600" dirty="0">
                  <a:solidFill>
                    <a:schemeClr val="bg1"/>
                  </a:solidFill>
                  <a:latin typeface="Arial" panose="020B0604020202020204" pitchFamily="34" charset="0"/>
                  <a:cs typeface="Arial" panose="020B0604020202020204" pitchFamily="34" charset="0"/>
                </a:rPr>
                <a:t>Energía – Promedio diario (Kcal)</a:t>
              </a:r>
            </a:p>
          </p:txBody>
        </p:sp>
      </p:grpSp>
      <p:sp>
        <p:nvSpPr>
          <p:cNvPr id="7" name="CuadroTexto 4"/>
          <p:cNvSpPr txBox="1"/>
          <p:nvPr/>
        </p:nvSpPr>
        <p:spPr>
          <a:xfrm>
            <a:off x="6306924" y="2908029"/>
            <a:ext cx="4747519" cy="2224070"/>
          </a:xfrm>
          <a:prstGeom prst="rect">
            <a:avLst/>
          </a:prstGeom>
          <a:noFill/>
        </p:spPr>
        <p:txBody>
          <a:bodyPr wrap="square" rtlCol="0">
            <a:spAutoFit/>
          </a:bodyPr>
          <a:lstStyle/>
          <a:p>
            <a:pPr>
              <a:lnSpc>
                <a:spcPts val="2760"/>
              </a:lnSpc>
            </a:pPr>
            <a:r>
              <a:rPr lang="es-CO" sz="2300" dirty="0">
                <a:solidFill>
                  <a:srgbClr val="185BA1"/>
                </a:solidFill>
                <a:latin typeface="Arial" panose="020B0604020202020204" pitchFamily="34" charset="0"/>
                <a:cs typeface="Arial" panose="020B0604020202020204" pitchFamily="34" charset="0"/>
              </a:rPr>
              <a:t>Estancia hospitalaria (p &lt; 0,0001)</a:t>
            </a:r>
          </a:p>
          <a:p>
            <a:pPr>
              <a:lnSpc>
                <a:spcPts val="2760"/>
              </a:lnSpc>
            </a:pPr>
            <a:r>
              <a:rPr lang="es-CO" sz="2300" dirty="0">
                <a:solidFill>
                  <a:srgbClr val="185BA1"/>
                </a:solidFill>
                <a:latin typeface="Arial" panose="020B0604020202020204" pitchFamily="34" charset="0"/>
                <a:cs typeface="Arial" panose="020B0604020202020204" pitchFamily="34" charset="0"/>
              </a:rPr>
              <a:t>Complicaciones 	(p &lt; 0,0003)</a:t>
            </a:r>
          </a:p>
          <a:p>
            <a:pPr>
              <a:lnSpc>
                <a:spcPts val="2760"/>
              </a:lnSpc>
            </a:pPr>
            <a:r>
              <a:rPr lang="es-CO" sz="2300" dirty="0">
                <a:solidFill>
                  <a:srgbClr val="185BA1"/>
                </a:solidFill>
                <a:latin typeface="Arial" panose="020B0604020202020204" pitchFamily="34" charset="0"/>
                <a:cs typeface="Arial" panose="020B0604020202020204" pitchFamily="34" charset="0"/>
              </a:rPr>
              <a:t>Infecciones 		(p &lt; 0,0042)</a:t>
            </a:r>
          </a:p>
          <a:p>
            <a:pPr>
              <a:lnSpc>
                <a:spcPts val="2760"/>
              </a:lnSpc>
            </a:pPr>
            <a:r>
              <a:rPr lang="es-CO" sz="2300" dirty="0">
                <a:solidFill>
                  <a:srgbClr val="185BA1"/>
                </a:solidFill>
                <a:latin typeface="Arial" panose="020B0604020202020204" pitchFamily="34" charset="0"/>
                <a:cs typeface="Arial" panose="020B0604020202020204" pitchFamily="34" charset="0"/>
              </a:rPr>
              <a:t>Días de antibiótico 	(p &lt; 0,0003)</a:t>
            </a:r>
          </a:p>
          <a:p>
            <a:pPr>
              <a:lnSpc>
                <a:spcPts val="2760"/>
              </a:lnSpc>
            </a:pPr>
            <a:r>
              <a:rPr lang="es-CO" sz="2300" dirty="0">
                <a:solidFill>
                  <a:srgbClr val="185BA1"/>
                </a:solidFill>
                <a:latin typeface="Arial" panose="020B0604020202020204" pitchFamily="34" charset="0"/>
                <a:cs typeface="Arial" panose="020B0604020202020204" pitchFamily="34" charset="0"/>
              </a:rPr>
              <a:t>Días de ventilación </a:t>
            </a:r>
          </a:p>
          <a:p>
            <a:pPr>
              <a:lnSpc>
                <a:spcPts val="2760"/>
              </a:lnSpc>
            </a:pPr>
            <a:r>
              <a:rPr lang="es-CO" sz="2300" dirty="0">
                <a:solidFill>
                  <a:srgbClr val="185BA1"/>
                </a:solidFill>
                <a:latin typeface="Arial" panose="020B0604020202020204" pitchFamily="34" charset="0"/>
                <a:cs typeface="Arial" panose="020B0604020202020204" pitchFamily="34" charset="0"/>
              </a:rPr>
              <a:t>mecánica		(p &lt;  0,0002) </a:t>
            </a:r>
            <a:endParaRPr lang="es-ES_tradnl" sz="2300" dirty="0">
              <a:solidFill>
                <a:srgbClr val="185BA1"/>
              </a:solidFill>
              <a:latin typeface="Arial" panose="020B0604020202020204" pitchFamily="34" charset="0"/>
              <a:cs typeface="Arial" panose="020B0604020202020204" pitchFamily="34" charset="0"/>
            </a:endParaRPr>
          </a:p>
        </p:txBody>
      </p:sp>
      <p:sp>
        <p:nvSpPr>
          <p:cNvPr id="8" name="TextBox 1"/>
          <p:cNvSpPr txBox="1"/>
          <p:nvPr/>
        </p:nvSpPr>
        <p:spPr>
          <a:xfrm>
            <a:off x="2155884" y="240102"/>
            <a:ext cx="7869024" cy="1092607"/>
          </a:xfrm>
          <a:prstGeom prst="rect">
            <a:avLst/>
          </a:prstGeom>
          <a:noFill/>
        </p:spPr>
        <p:txBody>
          <a:bodyPr wrap="square" rtlCol="0">
            <a:spAutoFit/>
          </a:bodyPr>
          <a:lstStyle/>
          <a:p>
            <a:pPr algn="ctr">
              <a:lnSpc>
                <a:spcPts val="3940"/>
              </a:lnSpc>
            </a:pPr>
            <a:r>
              <a:rPr lang="en-US" sz="3200" b="1" dirty="0">
                <a:solidFill>
                  <a:srgbClr val="1D68B4"/>
                </a:solidFill>
                <a:latin typeface="Arial" panose="020B0604020202020204" pitchFamily="34" charset="0"/>
                <a:cs typeface="Arial" panose="020B0604020202020204" pitchFamily="34" charset="0"/>
              </a:rPr>
              <a:t>La </a:t>
            </a:r>
            <a:r>
              <a:rPr lang="en-US" sz="3200" b="1" dirty="0" err="1">
                <a:solidFill>
                  <a:srgbClr val="1D68B4"/>
                </a:solidFill>
                <a:latin typeface="Arial" panose="020B0604020202020204" pitchFamily="34" charset="0"/>
                <a:cs typeface="Arial" panose="020B0604020202020204" pitchFamily="34" charset="0"/>
              </a:rPr>
              <a:t>deuda</a:t>
            </a:r>
            <a:r>
              <a:rPr lang="en-US" sz="3200" b="1" dirty="0">
                <a:solidFill>
                  <a:srgbClr val="1D68B4"/>
                </a:solidFill>
                <a:latin typeface="Arial" panose="020B0604020202020204" pitchFamily="34" charset="0"/>
                <a:cs typeface="Arial" panose="020B0604020202020204" pitchFamily="34" charset="0"/>
              </a:rPr>
              <a:t> </a:t>
            </a:r>
            <a:r>
              <a:rPr lang="en-US" sz="3200" b="1" dirty="0" err="1">
                <a:solidFill>
                  <a:srgbClr val="1D68B4"/>
                </a:solidFill>
                <a:latin typeface="Arial" panose="020B0604020202020204" pitchFamily="34" charset="0"/>
                <a:cs typeface="Arial" panose="020B0604020202020204" pitchFamily="34" charset="0"/>
              </a:rPr>
              <a:t>calórica</a:t>
            </a:r>
            <a:r>
              <a:rPr lang="en-US" sz="3200" b="1" dirty="0">
                <a:solidFill>
                  <a:srgbClr val="1D68B4"/>
                </a:solidFill>
                <a:latin typeface="Arial" panose="020B0604020202020204" pitchFamily="34" charset="0"/>
                <a:cs typeface="Arial" panose="020B0604020202020204" pitchFamily="34" charset="0"/>
              </a:rPr>
              <a:t> </a:t>
            </a:r>
            <a:r>
              <a:rPr lang="en-US" sz="3200" b="1" dirty="0" err="1">
                <a:solidFill>
                  <a:srgbClr val="1D68B4"/>
                </a:solidFill>
                <a:latin typeface="Arial" panose="020B0604020202020204" pitchFamily="34" charset="0"/>
                <a:cs typeface="Arial" panose="020B0604020202020204" pitchFamily="34" charset="0"/>
              </a:rPr>
              <a:t>es</a:t>
            </a:r>
            <a:r>
              <a:rPr lang="en-US" sz="3200" b="1" dirty="0">
                <a:solidFill>
                  <a:srgbClr val="1D68B4"/>
                </a:solidFill>
                <a:latin typeface="Arial" panose="020B0604020202020204" pitchFamily="34" charset="0"/>
                <a:cs typeface="Arial" panose="020B0604020202020204" pitchFamily="34" charset="0"/>
              </a:rPr>
              <a:t> un </a:t>
            </a:r>
            <a:r>
              <a:rPr lang="en-US" sz="3200" b="1" dirty="0" err="1">
                <a:solidFill>
                  <a:srgbClr val="1D68B4"/>
                </a:solidFill>
                <a:latin typeface="Arial" panose="020B0604020202020204" pitchFamily="34" charset="0"/>
                <a:cs typeface="Arial" panose="020B0604020202020204" pitchFamily="34" charset="0"/>
              </a:rPr>
              <a:t>parámetro</a:t>
            </a:r>
            <a:endParaRPr lang="en-US" sz="3200" b="1" dirty="0">
              <a:solidFill>
                <a:srgbClr val="1D68B4"/>
              </a:solidFill>
              <a:latin typeface="Arial" panose="020B0604020202020204" pitchFamily="34" charset="0"/>
              <a:cs typeface="Arial" panose="020B0604020202020204" pitchFamily="34" charset="0"/>
            </a:endParaRPr>
          </a:p>
          <a:p>
            <a:pPr algn="ctr">
              <a:lnSpc>
                <a:spcPts val="3940"/>
              </a:lnSpc>
            </a:pPr>
            <a:r>
              <a:rPr lang="en-US" sz="3200" b="1" dirty="0">
                <a:solidFill>
                  <a:srgbClr val="1D68B4"/>
                </a:solidFill>
                <a:latin typeface="Arial" panose="020B0604020202020204" pitchFamily="34" charset="0"/>
                <a:cs typeface="Arial" panose="020B0604020202020204" pitchFamily="34" charset="0"/>
              </a:rPr>
              <a:t>de </a:t>
            </a:r>
            <a:r>
              <a:rPr lang="en-US" sz="3200" b="1" dirty="0" err="1">
                <a:solidFill>
                  <a:srgbClr val="1D68B4"/>
                </a:solidFill>
                <a:latin typeface="Arial" panose="020B0604020202020204" pitchFamily="34" charset="0"/>
                <a:cs typeface="Arial" panose="020B0604020202020204" pitchFamily="34" charset="0"/>
              </a:rPr>
              <a:t>riesgo</a:t>
            </a:r>
            <a:r>
              <a:rPr lang="en-US" sz="3200" b="1" dirty="0">
                <a:solidFill>
                  <a:srgbClr val="1D68B4"/>
                </a:solidFill>
                <a:latin typeface="Arial" panose="020B0604020202020204" pitchFamily="34" charset="0"/>
                <a:cs typeface="Arial" panose="020B0604020202020204" pitchFamily="34" charset="0"/>
              </a:rPr>
              <a:t> </a:t>
            </a:r>
            <a:r>
              <a:rPr lang="en-US" sz="3200" b="1" dirty="0" err="1">
                <a:solidFill>
                  <a:srgbClr val="1D68B4"/>
                </a:solidFill>
                <a:latin typeface="Arial" panose="020B0604020202020204" pitchFamily="34" charset="0"/>
                <a:cs typeface="Arial" panose="020B0604020202020204" pitchFamily="34" charset="0"/>
              </a:rPr>
              <a:t>nutricional</a:t>
            </a:r>
            <a:endParaRPr lang="en-US" sz="3200" b="1" dirty="0">
              <a:solidFill>
                <a:srgbClr val="1D68B4"/>
              </a:solidFill>
              <a:latin typeface="Arial" panose="020B0604020202020204" pitchFamily="34" charset="0"/>
              <a:cs typeface="Arial" panose="020B0604020202020204" pitchFamily="34" charset="0"/>
            </a:endParaRPr>
          </a:p>
        </p:txBody>
      </p:sp>
      <p:sp>
        <p:nvSpPr>
          <p:cNvPr id="9" name="CuadroTexto 6"/>
          <p:cNvSpPr txBox="1"/>
          <p:nvPr/>
        </p:nvSpPr>
        <p:spPr>
          <a:xfrm flipH="1">
            <a:off x="1726334" y="5885334"/>
            <a:ext cx="3628228" cy="400110"/>
          </a:xfrm>
          <a:prstGeom prst="rect">
            <a:avLst/>
          </a:prstGeom>
          <a:noFill/>
        </p:spPr>
        <p:txBody>
          <a:bodyPr wrap="square" rtlCol="0">
            <a:spAutoFit/>
          </a:bodyPr>
          <a:lstStyle/>
          <a:p>
            <a:r>
              <a:rPr lang="es-CO" sz="1000" i="1" dirty="0" err="1">
                <a:solidFill>
                  <a:srgbClr val="185BA1"/>
                </a:solidFill>
                <a:latin typeface="Arial" panose="020B0604020202020204" pitchFamily="34" charset="0"/>
                <a:ea typeface="Calibri" panose="020F0502020204030204" pitchFamily="34" charset="0"/>
                <a:cs typeface="Arial" panose="020B0604020202020204" pitchFamily="34" charset="0"/>
              </a:rPr>
              <a:t>Villet</a:t>
            </a:r>
            <a:r>
              <a:rPr lang="es-CO" sz="1000" i="1" dirty="0">
                <a:solidFill>
                  <a:srgbClr val="185BA1"/>
                </a:solidFill>
                <a:latin typeface="Arial" panose="020B0604020202020204" pitchFamily="34" charset="0"/>
                <a:ea typeface="Calibri" panose="020F0502020204030204" pitchFamily="34" charset="0"/>
                <a:cs typeface="Arial" panose="020B0604020202020204" pitchFamily="34" charset="0"/>
              </a:rPr>
              <a:t> et al. Clin </a:t>
            </a:r>
            <a:r>
              <a:rPr lang="es-CO" sz="1000" i="1" dirty="0" err="1">
                <a:solidFill>
                  <a:srgbClr val="185BA1"/>
                </a:solidFill>
                <a:latin typeface="Arial" panose="020B0604020202020204" pitchFamily="34" charset="0"/>
                <a:ea typeface="Calibri" panose="020F0502020204030204" pitchFamily="34" charset="0"/>
                <a:cs typeface="Arial" panose="020B0604020202020204" pitchFamily="34" charset="0"/>
              </a:rPr>
              <a:t>Nutr</a:t>
            </a:r>
            <a:r>
              <a:rPr lang="es-CO" sz="1000" i="1" dirty="0">
                <a:solidFill>
                  <a:srgbClr val="185BA1"/>
                </a:solidFill>
                <a:latin typeface="Arial" panose="020B0604020202020204" pitchFamily="34" charset="0"/>
                <a:ea typeface="Calibri" panose="020F0502020204030204" pitchFamily="34" charset="0"/>
                <a:cs typeface="Arial" panose="020B0604020202020204" pitchFamily="34" charset="0"/>
              </a:rPr>
              <a:t> (2005) 24, 502 -509.</a:t>
            </a:r>
            <a:endParaRPr lang="es-CO" sz="1000" i="1" dirty="0">
              <a:solidFill>
                <a:srgbClr val="185BA1"/>
              </a:solidFill>
              <a:latin typeface="Arial" panose="020B0604020202020204" pitchFamily="34" charset="0"/>
              <a:cs typeface="Arial" panose="020B0604020202020204" pitchFamily="34" charset="0"/>
            </a:endParaRPr>
          </a:p>
          <a:p>
            <a:endParaRPr lang="es-ES_tradnl"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6368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1922463" y="262560"/>
            <a:ext cx="8153400" cy="1063625"/>
          </a:xfrm>
        </p:spPr>
        <p:txBody>
          <a:bodyPr/>
          <a:lstStyle/>
          <a:p>
            <a:pPr algn="ctr"/>
            <a:r>
              <a:rPr lang="es-CO" sz="3200" b="1" dirty="0">
                <a:solidFill>
                  <a:srgbClr val="1D68B4"/>
                </a:solidFill>
                <a:latin typeface="Arial" panose="020B0604020202020204" pitchFamily="34" charset="0"/>
                <a:ea typeface="ヒラギノ角ゴ Pro W3" charset="-128"/>
                <a:cs typeface="Arial" panose="020B0604020202020204" pitchFamily="34" charset="0"/>
              </a:rPr>
              <a:t>Composición y función</a:t>
            </a:r>
          </a:p>
        </p:txBody>
      </p:sp>
      <p:sp>
        <p:nvSpPr>
          <p:cNvPr id="19461" name="TextBox 13"/>
          <p:cNvSpPr txBox="1">
            <a:spLocks noChangeArrowheads="1"/>
          </p:cNvSpPr>
          <p:nvPr/>
        </p:nvSpPr>
        <p:spPr bwMode="auto">
          <a:xfrm>
            <a:off x="1540220" y="5880464"/>
            <a:ext cx="6024457" cy="400110"/>
          </a:xfrm>
          <a:prstGeom prst="rect">
            <a:avLst/>
          </a:prstGeom>
          <a:noFill/>
          <a:ln w="9525">
            <a:noFill/>
            <a:miter lim="800000"/>
            <a:headEnd/>
            <a:tailEnd/>
          </a:ln>
        </p:spPr>
        <p:txBody>
          <a:bodyPr wrap="square">
            <a:prstTxWarp prst="textNoShape">
              <a:avLst/>
            </a:prstTxWarp>
            <a:spAutoFit/>
          </a:bodyPr>
          <a:lstStyle/>
          <a:p>
            <a:r>
              <a:rPr lang="en-US" sz="1000" i="1" dirty="0">
                <a:solidFill>
                  <a:srgbClr val="1D68B4"/>
                </a:solidFill>
                <a:latin typeface="Arial" panose="020B0604020202020204" pitchFamily="34" charset="0"/>
                <a:cs typeface="Arial" panose="020B0604020202020204" pitchFamily="34" charset="0"/>
              </a:rPr>
              <a:t>Young LS, et al. Protein. In The A.S.P.E.N. Nutrition Support Core Curriculum. A Case-Based Approach: The Adult Patient. Silver Spring, MD, A.S.P.E.N., 2007:71-87. </a:t>
            </a:r>
          </a:p>
        </p:txBody>
      </p:sp>
      <p:grpSp>
        <p:nvGrpSpPr>
          <p:cNvPr id="2" name="Grupo 1"/>
          <p:cNvGrpSpPr/>
          <p:nvPr/>
        </p:nvGrpSpPr>
        <p:grpSpPr>
          <a:xfrm>
            <a:off x="7612781" y="3172556"/>
            <a:ext cx="3048000" cy="2286000"/>
            <a:chOff x="7162800" y="2286000"/>
            <a:chExt cx="3048000" cy="2286000"/>
          </a:xfrm>
        </p:grpSpPr>
        <p:sp>
          <p:nvSpPr>
            <p:cNvPr id="17" name="Rounded Rectangle 16"/>
            <p:cNvSpPr/>
            <p:nvPr/>
          </p:nvSpPr>
          <p:spPr bwMode="auto">
            <a:xfrm>
              <a:off x="7162800" y="2286000"/>
              <a:ext cx="3048000" cy="2286000"/>
            </a:xfrm>
            <a:prstGeom prst="roundRect">
              <a:avLst/>
            </a:prstGeom>
            <a:solidFill>
              <a:schemeClr val="bg1"/>
            </a:solidFill>
            <a:ln w="28575" cap="flat" cmpd="sng" algn="ctr">
              <a:solidFill>
                <a:srgbClr val="185BA1"/>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panose="020B0604020202020204" pitchFamily="34" charset="0"/>
                <a:cs typeface="Arial" panose="020B0604020202020204" pitchFamily="34" charset="0"/>
              </a:endParaRPr>
            </a:p>
          </p:txBody>
        </p:sp>
        <p:grpSp>
          <p:nvGrpSpPr>
            <p:cNvPr id="15" name="Group 14"/>
            <p:cNvGrpSpPr/>
            <p:nvPr/>
          </p:nvGrpSpPr>
          <p:grpSpPr>
            <a:xfrm>
              <a:off x="7315200" y="2514600"/>
              <a:ext cx="2197100" cy="1828800"/>
              <a:chOff x="5791200" y="2514600"/>
              <a:chExt cx="2197100" cy="1828800"/>
            </a:xfrm>
          </p:grpSpPr>
          <p:grpSp>
            <p:nvGrpSpPr>
              <p:cNvPr id="19460" name="Group 17"/>
              <p:cNvGrpSpPr>
                <a:grpSpLocks/>
              </p:cNvGrpSpPr>
              <p:nvPr/>
            </p:nvGrpSpPr>
            <p:grpSpPr bwMode="auto">
              <a:xfrm>
                <a:off x="5791200" y="2514600"/>
                <a:ext cx="2197100" cy="1828800"/>
                <a:chOff x="1835150" y="1447007"/>
                <a:chExt cx="2197100" cy="1828799"/>
              </a:xfrm>
            </p:grpSpPr>
            <p:sp>
              <p:nvSpPr>
                <p:cNvPr id="19463" name="Line 5"/>
                <p:cNvSpPr>
                  <a:spLocks noChangeShapeType="1"/>
                </p:cNvSpPr>
                <p:nvPr/>
              </p:nvSpPr>
              <p:spPr bwMode="auto">
                <a:xfrm flipH="1">
                  <a:off x="2368550" y="1751807"/>
                  <a:ext cx="379412" cy="436562"/>
                </a:xfrm>
                <a:prstGeom prst="line">
                  <a:avLst/>
                </a:prstGeom>
                <a:noFill/>
                <a:ln w="38100">
                  <a:solidFill>
                    <a:srgbClr val="595959"/>
                  </a:solidFill>
                  <a:round/>
                  <a:headEnd/>
                  <a:tailEnd/>
                </a:ln>
              </p:spPr>
              <p:txBody>
                <a:bodyPr>
                  <a:prstTxWarp prst="textNoShape">
                    <a:avLst/>
                  </a:prstTxWarp>
                </a:bodyPr>
                <a:lstStyle/>
                <a:p>
                  <a:endParaRPr lang="en-US">
                    <a:solidFill>
                      <a:srgbClr val="595959"/>
                    </a:solidFill>
                    <a:latin typeface="Arial" panose="020B0604020202020204" pitchFamily="34" charset="0"/>
                    <a:cs typeface="Arial" panose="020B0604020202020204" pitchFamily="34" charset="0"/>
                  </a:endParaRPr>
                </a:p>
              </p:txBody>
            </p:sp>
            <p:sp>
              <p:nvSpPr>
                <p:cNvPr id="19464" name="Text Box 2"/>
                <p:cNvSpPr txBox="1">
                  <a:spLocks noChangeArrowheads="1"/>
                </p:cNvSpPr>
                <p:nvPr/>
              </p:nvSpPr>
              <p:spPr bwMode="auto">
                <a:xfrm>
                  <a:off x="1835150" y="2056607"/>
                  <a:ext cx="468313" cy="523875"/>
                </a:xfrm>
                <a:prstGeom prst="rect">
                  <a:avLst/>
                </a:prstGeom>
                <a:noFill/>
                <a:ln w="9525">
                  <a:noFill/>
                  <a:miter lim="800000"/>
                  <a:headEnd/>
                  <a:tailEnd/>
                </a:ln>
              </p:spPr>
              <p:txBody>
                <a:bodyPr>
                  <a:prstTxWarp prst="textNoShape">
                    <a:avLst/>
                  </a:prstTxWarp>
                  <a:spAutoFit/>
                </a:bodyPr>
                <a:lstStyle/>
                <a:p>
                  <a:r>
                    <a:rPr lang="es-CO" sz="2800" b="1" dirty="0">
                      <a:solidFill>
                        <a:srgbClr val="595959"/>
                      </a:solidFill>
                      <a:latin typeface="Arial" panose="020B0604020202020204" pitchFamily="34" charset="0"/>
                      <a:cs typeface="Arial" panose="020B0604020202020204" pitchFamily="34" charset="0"/>
                    </a:rPr>
                    <a:t>R</a:t>
                  </a:r>
                  <a:endParaRPr lang="en-US" sz="2800" b="1" dirty="0">
                    <a:solidFill>
                      <a:srgbClr val="595959"/>
                    </a:solidFill>
                    <a:latin typeface="Arial" panose="020B0604020202020204" pitchFamily="34" charset="0"/>
                    <a:cs typeface="Arial" panose="020B0604020202020204" pitchFamily="34" charset="0"/>
                  </a:endParaRPr>
                </a:p>
              </p:txBody>
            </p:sp>
            <p:sp>
              <p:nvSpPr>
                <p:cNvPr id="19466" name="Text Box 3"/>
                <p:cNvSpPr txBox="1">
                  <a:spLocks noChangeArrowheads="1"/>
                </p:cNvSpPr>
                <p:nvPr/>
              </p:nvSpPr>
              <p:spPr bwMode="auto">
                <a:xfrm>
                  <a:off x="2825750" y="1447007"/>
                  <a:ext cx="1206500" cy="400110"/>
                </a:xfrm>
                <a:prstGeom prst="rect">
                  <a:avLst/>
                </a:prstGeom>
                <a:noFill/>
                <a:ln w="9525">
                  <a:noFill/>
                  <a:miter lim="800000"/>
                  <a:headEnd/>
                  <a:tailEnd/>
                </a:ln>
              </p:spPr>
              <p:txBody>
                <a:bodyPr>
                  <a:prstTxWarp prst="textNoShape">
                    <a:avLst/>
                  </a:prstTxWarp>
                  <a:spAutoFit/>
                </a:bodyPr>
                <a:lstStyle/>
                <a:p>
                  <a:r>
                    <a:rPr lang="es-CO" sz="2000" dirty="0">
                      <a:solidFill>
                        <a:srgbClr val="595959"/>
                      </a:solidFill>
                      <a:latin typeface="Arial" panose="020B0604020202020204" pitchFamily="34" charset="0"/>
                      <a:cs typeface="Arial" panose="020B0604020202020204" pitchFamily="34" charset="0"/>
                    </a:rPr>
                    <a:t>COOH</a:t>
                  </a:r>
                  <a:endParaRPr lang="en-US" dirty="0">
                    <a:solidFill>
                      <a:srgbClr val="595959"/>
                    </a:solidFill>
                    <a:latin typeface="Arial" panose="020B0604020202020204" pitchFamily="34" charset="0"/>
                    <a:cs typeface="Arial" panose="020B0604020202020204" pitchFamily="34" charset="0"/>
                  </a:endParaRPr>
                </a:p>
              </p:txBody>
            </p:sp>
            <p:sp>
              <p:nvSpPr>
                <p:cNvPr id="19467" name="Text Box 4"/>
                <p:cNvSpPr txBox="1">
                  <a:spLocks noChangeArrowheads="1"/>
                </p:cNvSpPr>
                <p:nvPr/>
              </p:nvSpPr>
              <p:spPr bwMode="auto">
                <a:xfrm>
                  <a:off x="2978150" y="2774920"/>
                  <a:ext cx="931863" cy="400110"/>
                </a:xfrm>
                <a:prstGeom prst="rect">
                  <a:avLst/>
                </a:prstGeom>
                <a:noFill/>
                <a:ln w="9525">
                  <a:noFill/>
                  <a:miter lim="800000"/>
                  <a:headEnd/>
                  <a:tailEnd/>
                </a:ln>
              </p:spPr>
              <p:txBody>
                <a:bodyPr>
                  <a:prstTxWarp prst="textNoShape">
                    <a:avLst/>
                  </a:prstTxWarp>
                  <a:spAutoFit/>
                </a:bodyPr>
                <a:lstStyle/>
                <a:p>
                  <a:pPr algn="ctr"/>
                  <a:r>
                    <a:rPr lang="es-CO" sz="2000" dirty="0">
                      <a:solidFill>
                        <a:srgbClr val="595959"/>
                      </a:solidFill>
                      <a:latin typeface="Arial" panose="020B0604020202020204" pitchFamily="34" charset="0"/>
                      <a:cs typeface="Arial" panose="020B0604020202020204" pitchFamily="34" charset="0"/>
                    </a:rPr>
                    <a:t>NH</a:t>
                  </a:r>
                  <a:r>
                    <a:rPr lang="es-CO" sz="2000" baseline="-25000" dirty="0">
                      <a:solidFill>
                        <a:srgbClr val="595959"/>
                      </a:solidFill>
                      <a:latin typeface="Arial" panose="020B0604020202020204" pitchFamily="34" charset="0"/>
                      <a:cs typeface="Arial" panose="020B0604020202020204" pitchFamily="34" charset="0"/>
                    </a:rPr>
                    <a:t>2</a:t>
                  </a:r>
                  <a:endParaRPr lang="en-US" sz="2000" b="1" baseline="-25000" dirty="0">
                    <a:solidFill>
                      <a:srgbClr val="595959"/>
                    </a:solidFill>
                    <a:latin typeface="Arial" panose="020B0604020202020204" pitchFamily="34" charset="0"/>
                    <a:cs typeface="Arial" panose="020B0604020202020204" pitchFamily="34" charset="0"/>
                  </a:endParaRPr>
                </a:p>
              </p:txBody>
            </p:sp>
            <p:sp>
              <p:nvSpPr>
                <p:cNvPr id="19468" name="Oval 7"/>
                <p:cNvSpPr>
                  <a:spLocks noChangeArrowheads="1"/>
                </p:cNvSpPr>
                <p:nvPr/>
              </p:nvSpPr>
              <p:spPr bwMode="auto">
                <a:xfrm>
                  <a:off x="2883694" y="2674144"/>
                  <a:ext cx="1120775" cy="601662"/>
                </a:xfrm>
                <a:prstGeom prst="ellipse">
                  <a:avLst/>
                </a:prstGeom>
                <a:noFill/>
                <a:ln w="9525">
                  <a:solidFill>
                    <a:srgbClr val="595959"/>
                  </a:solidFill>
                  <a:round/>
                  <a:headEnd/>
                  <a:tailEnd/>
                </a:ln>
              </p:spPr>
              <p:txBody>
                <a:bodyPr wrap="none" anchor="ctr">
                  <a:prstTxWarp prst="textNoShape">
                    <a:avLst/>
                  </a:prstTxWarp>
                </a:bodyPr>
                <a:lstStyle/>
                <a:p>
                  <a:endParaRPr lang="en-US">
                    <a:solidFill>
                      <a:srgbClr val="595959"/>
                    </a:solidFill>
                    <a:latin typeface="Arial" panose="020B0604020202020204" pitchFamily="34" charset="0"/>
                    <a:cs typeface="Arial" panose="020B0604020202020204" pitchFamily="34" charset="0"/>
                  </a:endParaRPr>
                </a:p>
              </p:txBody>
            </p:sp>
          </p:grpSp>
          <p:sp>
            <p:nvSpPr>
              <p:cNvPr id="14" name="Line 5"/>
              <p:cNvSpPr>
                <a:spLocks noChangeShapeType="1"/>
              </p:cNvSpPr>
              <p:nvPr/>
            </p:nvSpPr>
            <p:spPr bwMode="auto">
              <a:xfrm rot="5400000" flipH="1">
                <a:off x="6353175" y="3552825"/>
                <a:ext cx="379412" cy="436562"/>
              </a:xfrm>
              <a:prstGeom prst="line">
                <a:avLst/>
              </a:prstGeom>
              <a:noFill/>
              <a:ln w="38100">
                <a:solidFill>
                  <a:srgbClr val="595959"/>
                </a:solidFill>
                <a:round/>
                <a:headEnd/>
                <a:tailEnd/>
              </a:ln>
              <a:effectLst/>
            </p:spPr>
            <p:txBody>
              <a:bodyPr>
                <a:prstTxWarp prst="textNoShape">
                  <a:avLst/>
                </a:prstTxWarp>
              </a:bodyPr>
              <a:lstStyle/>
              <a:p>
                <a:endParaRPr lang="en-US">
                  <a:solidFill>
                    <a:srgbClr val="595959"/>
                  </a:solidFill>
                  <a:latin typeface="Arial" panose="020B0604020202020204" pitchFamily="34" charset="0"/>
                  <a:cs typeface="Arial" panose="020B0604020202020204" pitchFamily="34" charset="0"/>
                </a:endParaRPr>
              </a:p>
            </p:txBody>
          </p:sp>
        </p:grpSp>
        <p:sp>
          <p:nvSpPr>
            <p:cNvPr id="16" name="Rounded Rectangle 15"/>
            <p:cNvSpPr/>
            <p:nvPr/>
          </p:nvSpPr>
          <p:spPr bwMode="auto">
            <a:xfrm>
              <a:off x="8305800" y="3200400"/>
              <a:ext cx="1600200" cy="457200"/>
            </a:xfrm>
            <a:prstGeom prst="roundRect">
              <a:avLst/>
            </a:prstGeom>
            <a:solidFill>
              <a:srgbClr val="1D68B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s-CO" dirty="0">
                  <a:solidFill>
                    <a:srgbClr val="FFFFFF"/>
                  </a:solidFill>
                  <a:latin typeface="Arial" panose="020B0604020202020204" pitchFamily="34" charset="0"/>
                  <a:cs typeface="Arial" panose="020B0604020202020204" pitchFamily="34" charset="0"/>
                </a:rPr>
                <a:t>Aminoácido</a:t>
              </a:r>
            </a:p>
          </p:txBody>
        </p:sp>
      </p:grpSp>
      <p:pic>
        <p:nvPicPr>
          <p:cNvPr id="18" name="Picture 17" descr="escudos azul. copy"/>
          <p:cNvPicPr>
            <a:picLocks noChangeAspect="1"/>
          </p:cNvPicPr>
          <p:nvPr/>
        </p:nvPicPr>
        <p:blipFill>
          <a:blip r:embed="rId3"/>
          <a:stretch>
            <a:fillRect/>
          </a:stretch>
        </p:blipFill>
        <p:spPr>
          <a:xfrm>
            <a:off x="8559550" y="1518992"/>
            <a:ext cx="1239012" cy="1490472"/>
          </a:xfrm>
          <a:prstGeom prst="rect">
            <a:avLst/>
          </a:prstGeom>
        </p:spPr>
      </p:pic>
      <p:sp>
        <p:nvSpPr>
          <p:cNvPr id="19" name="TextBox 18"/>
          <p:cNvSpPr txBox="1"/>
          <p:nvPr/>
        </p:nvSpPr>
        <p:spPr>
          <a:xfrm>
            <a:off x="1540220" y="2142026"/>
            <a:ext cx="6879880" cy="2308324"/>
          </a:xfrm>
          <a:prstGeom prst="rect">
            <a:avLst/>
          </a:prstGeom>
          <a:noFill/>
        </p:spPr>
        <p:txBody>
          <a:bodyPr wrap="square" rtlCol="0">
            <a:spAutoFit/>
          </a:bodyPr>
          <a:lstStyle/>
          <a:p>
            <a:pPr marL="270000" indent="-277200">
              <a:buFont typeface="Wingdings" charset="2"/>
              <a:buChar char="§"/>
            </a:pPr>
            <a:r>
              <a:rPr lang="es-CO" sz="2400" dirty="0">
                <a:solidFill>
                  <a:srgbClr val="1D68B4"/>
                </a:solidFill>
                <a:latin typeface="Arial" panose="020B0604020202020204" pitchFamily="34" charset="0"/>
                <a:cs typeface="Arial" panose="020B0604020202020204" pitchFamily="34" charset="0"/>
              </a:rPr>
              <a:t>20 aminoácidos para el anabolismo</a:t>
            </a:r>
          </a:p>
          <a:p>
            <a:pPr marL="270000" indent="277200">
              <a:buClr>
                <a:srgbClr val="1D68B4"/>
              </a:buClr>
              <a:buFont typeface="Arial"/>
              <a:buChar char="•"/>
            </a:pPr>
            <a:r>
              <a:rPr lang="es-CO" sz="2400" dirty="0">
                <a:solidFill>
                  <a:srgbClr val="1D68B4"/>
                </a:solidFill>
                <a:latin typeface="Arial" panose="020B0604020202020204" pitchFamily="34" charset="0"/>
                <a:cs typeface="Arial" panose="020B0604020202020204" pitchFamily="34" charset="0"/>
              </a:rPr>
              <a:t>9 esenciales</a:t>
            </a:r>
          </a:p>
          <a:p>
            <a:pPr marL="810000" indent="-277200">
              <a:buClr>
                <a:srgbClr val="1D68B4"/>
              </a:buClr>
              <a:buFont typeface="Arial"/>
              <a:buChar char="•"/>
            </a:pPr>
            <a:r>
              <a:rPr lang="es-CO" sz="2400" dirty="0">
                <a:solidFill>
                  <a:srgbClr val="1D68B4"/>
                </a:solidFill>
                <a:latin typeface="Arial" panose="020B0604020202020204" pitchFamily="34" charset="0"/>
                <a:cs typeface="Arial" panose="020B0604020202020204" pitchFamily="34" charset="0"/>
              </a:rPr>
              <a:t>Requeridos en la dieta</a:t>
            </a:r>
          </a:p>
          <a:p>
            <a:pPr marL="810000" indent="-277200">
              <a:buClr>
                <a:srgbClr val="1D68B4"/>
              </a:buClr>
              <a:buFont typeface="Arial"/>
              <a:buChar char="•"/>
            </a:pPr>
            <a:r>
              <a:rPr lang="es-CO" sz="2400" dirty="0">
                <a:solidFill>
                  <a:srgbClr val="1D68B4"/>
                </a:solidFill>
                <a:latin typeface="Arial" panose="020B0604020202020204" pitchFamily="34" charset="0"/>
                <a:cs typeface="Arial" panose="020B0604020202020204" pitchFamily="34" charset="0"/>
              </a:rPr>
              <a:t>11 no esenciales</a:t>
            </a:r>
          </a:p>
          <a:p>
            <a:pPr marL="540000">
              <a:buClr>
                <a:srgbClr val="1D68B4"/>
              </a:buClr>
              <a:buFont typeface="Arial"/>
              <a:buChar char="•"/>
            </a:pPr>
            <a:r>
              <a:rPr lang="es-CO" sz="2400" dirty="0">
                <a:solidFill>
                  <a:srgbClr val="1D68B4"/>
                </a:solidFill>
                <a:latin typeface="Arial" panose="020B0604020202020204" pitchFamily="34" charset="0"/>
                <a:cs typeface="Arial" panose="020B0604020202020204" pitchFamily="34" charset="0"/>
              </a:rPr>
              <a:t>  Biosintetizados a partir</a:t>
            </a:r>
          </a:p>
          <a:p>
            <a:pPr marL="540000">
              <a:buClr>
                <a:srgbClr val="1D68B4"/>
              </a:buClr>
            </a:pPr>
            <a:r>
              <a:rPr lang="es-CO" sz="2400" dirty="0">
                <a:solidFill>
                  <a:srgbClr val="1D68B4"/>
                </a:solidFill>
                <a:latin typeface="Arial" panose="020B0604020202020204" pitchFamily="34" charset="0"/>
                <a:cs typeface="Arial" panose="020B0604020202020204" pitchFamily="34" charset="0"/>
              </a:rPr>
              <a:t>  de aminoácidos esenciales</a:t>
            </a:r>
          </a:p>
        </p:txBody>
      </p:sp>
      <p:sp>
        <p:nvSpPr>
          <p:cNvPr id="20" name="TextBox 19"/>
          <p:cNvSpPr txBox="1"/>
          <p:nvPr/>
        </p:nvSpPr>
        <p:spPr>
          <a:xfrm>
            <a:off x="1540220" y="4611075"/>
            <a:ext cx="6072561" cy="707886"/>
          </a:xfrm>
          <a:prstGeom prst="rect">
            <a:avLst/>
          </a:prstGeom>
          <a:noFill/>
        </p:spPr>
        <p:txBody>
          <a:bodyPr wrap="square" rtlCol="0">
            <a:spAutoFit/>
          </a:bodyPr>
          <a:lstStyle/>
          <a:p>
            <a:r>
              <a:rPr lang="es-ES_tradnl" sz="2000" dirty="0" err="1">
                <a:solidFill>
                  <a:srgbClr val="185BA1"/>
                </a:solidFill>
                <a:latin typeface="Arial" panose="020B0604020202020204" pitchFamily="34" charset="0"/>
                <a:cs typeface="Arial" panose="020B0604020202020204" pitchFamily="34" charset="0"/>
              </a:rPr>
              <a:t>•</a:t>
            </a:r>
            <a:r>
              <a:rPr lang="es-ES_tradnl" sz="2000" dirty="0">
                <a:solidFill>
                  <a:srgbClr val="185BA1"/>
                </a:solidFill>
                <a:latin typeface="Arial" panose="020B0604020202020204" pitchFamily="34" charset="0"/>
                <a:cs typeface="Arial" panose="020B0604020202020204" pitchFamily="34" charset="0"/>
              </a:rPr>
              <a:t> Glutamina y Arginina son aminoácidos condicionalmente esenciales</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19453" y="318301"/>
            <a:ext cx="8342462" cy="1077218"/>
          </a:xfrm>
          <a:prstGeom prst="rect">
            <a:avLst/>
          </a:prstGeom>
          <a:noFill/>
        </p:spPr>
        <p:txBody>
          <a:bodyPr wrap="square" rtlCol="0">
            <a:spAutoFit/>
          </a:bodyPr>
          <a:lstStyle/>
          <a:p>
            <a:pPr algn="ctr"/>
            <a:r>
              <a:rPr lang="es-CO" sz="3200" b="1" dirty="0">
                <a:solidFill>
                  <a:srgbClr val="1D68B4"/>
                </a:solidFill>
                <a:latin typeface="Arial" panose="020B0604020202020204" pitchFamily="34" charset="0"/>
                <a:cs typeface="Arial" panose="020B0604020202020204" pitchFamily="34" charset="0"/>
              </a:rPr>
              <a:t>Métodos para el diagnóstico nutricional</a:t>
            </a:r>
            <a:br>
              <a:rPr lang="es-CO" sz="3200" b="1" dirty="0">
                <a:solidFill>
                  <a:srgbClr val="1D68B4"/>
                </a:solidFill>
                <a:latin typeface="Arial" panose="020B0604020202020204" pitchFamily="34" charset="0"/>
                <a:cs typeface="Arial" panose="020B0604020202020204" pitchFamily="34" charset="0"/>
              </a:rPr>
            </a:br>
            <a:r>
              <a:rPr lang="es-CO" sz="3200" b="1" dirty="0">
                <a:solidFill>
                  <a:srgbClr val="1D68B4"/>
                </a:solidFill>
                <a:latin typeface="Arial" panose="020B0604020202020204" pitchFamily="34" charset="0"/>
                <a:cs typeface="Arial" panose="020B0604020202020204" pitchFamily="34" charset="0"/>
              </a:rPr>
              <a:t>de pacientes con enfermedades críticas</a:t>
            </a:r>
          </a:p>
        </p:txBody>
      </p:sp>
      <p:sp>
        <p:nvSpPr>
          <p:cNvPr id="5" name="TextBox 4"/>
          <p:cNvSpPr txBox="1"/>
          <p:nvPr/>
        </p:nvSpPr>
        <p:spPr>
          <a:xfrm>
            <a:off x="2221954" y="2092244"/>
            <a:ext cx="7585434" cy="3054682"/>
          </a:xfrm>
          <a:prstGeom prst="rect">
            <a:avLst/>
          </a:prstGeom>
          <a:noFill/>
        </p:spPr>
        <p:txBody>
          <a:bodyPr wrap="square" rtlCol="0">
            <a:spAutoFit/>
          </a:bodyPr>
          <a:lstStyle/>
          <a:p>
            <a:pPr marL="180000" indent="-187200">
              <a:lnSpc>
                <a:spcPts val="3280"/>
              </a:lnSpc>
            </a:pPr>
            <a:r>
              <a:rPr lang="es-CO" sz="2400" dirty="0">
                <a:solidFill>
                  <a:srgbClr val="185BA1"/>
                </a:solidFill>
                <a:latin typeface="Arial" panose="020B0604020202020204" pitchFamily="34" charset="0"/>
                <a:cs typeface="Arial" panose="020B0604020202020204" pitchFamily="34" charset="0"/>
              </a:rPr>
              <a:t>• Valoración Global Subjetiva (VGS)</a:t>
            </a:r>
          </a:p>
          <a:p>
            <a:pPr marL="180000" indent="-187200">
              <a:lnSpc>
                <a:spcPts val="3280"/>
              </a:lnSpc>
            </a:pPr>
            <a:r>
              <a:rPr lang="es-CO" sz="2400" dirty="0">
                <a:solidFill>
                  <a:srgbClr val="185BA1"/>
                </a:solidFill>
                <a:latin typeface="Arial" panose="020B0604020202020204" pitchFamily="34" charset="0"/>
                <a:cs typeface="Arial" panose="020B0604020202020204" pitchFamily="34" charset="0"/>
              </a:rPr>
              <a:t>• Guías de práctica de nutrición basada en evidencia para las enfermedades críticas de la Asociación Americana de Dietistas (ADA)</a:t>
            </a:r>
          </a:p>
          <a:p>
            <a:pPr marL="180000" indent="-187200">
              <a:lnSpc>
                <a:spcPts val="3280"/>
              </a:lnSpc>
            </a:pPr>
            <a:r>
              <a:rPr lang="es-CO" sz="2400" dirty="0">
                <a:solidFill>
                  <a:srgbClr val="185BA1"/>
                </a:solidFill>
                <a:latin typeface="Arial" panose="020B0604020202020204" pitchFamily="34" charset="0"/>
                <a:cs typeface="Arial" panose="020B0604020202020204" pitchFamily="34" charset="0"/>
              </a:rPr>
              <a:t>• Guías de la Sociedad Americana de Nutrición</a:t>
            </a:r>
          </a:p>
          <a:p>
            <a:pPr marL="180000" indent="-187200">
              <a:lnSpc>
                <a:spcPts val="3280"/>
              </a:lnSpc>
            </a:pPr>
            <a:r>
              <a:rPr lang="es-CO" sz="2400" dirty="0">
                <a:solidFill>
                  <a:srgbClr val="185BA1"/>
                </a:solidFill>
                <a:latin typeface="Arial" panose="020B0604020202020204" pitchFamily="34" charset="0"/>
                <a:cs typeface="Arial" panose="020B0604020202020204" pitchFamily="34" charset="0"/>
              </a:rPr>
              <a:t>	Parenteral y Enteral (ASPEN) / Sociedad de</a:t>
            </a:r>
          </a:p>
          <a:p>
            <a:pPr marL="180000" indent="-187200">
              <a:lnSpc>
                <a:spcPts val="3280"/>
              </a:lnSpc>
            </a:pPr>
            <a:r>
              <a:rPr lang="es-CO" sz="2400" dirty="0">
                <a:solidFill>
                  <a:srgbClr val="185BA1"/>
                </a:solidFill>
                <a:latin typeface="Arial" panose="020B0604020202020204" pitchFamily="34" charset="0"/>
                <a:cs typeface="Arial" panose="020B0604020202020204" pitchFamily="34" charset="0"/>
              </a:rPr>
              <a:t>	Medicina de Cuidados Críticos </a:t>
            </a:r>
            <a:r>
              <a:rPr lang="en-US" sz="2400" dirty="0">
                <a:solidFill>
                  <a:srgbClr val="185BA1"/>
                </a:solidFill>
                <a:latin typeface="Arial" panose="020B0604020202020204" pitchFamily="34" charset="0"/>
                <a:cs typeface="Arial" panose="020B0604020202020204" pitchFamily="34" charset="0"/>
              </a:rPr>
              <a:t>(SCCM)</a:t>
            </a:r>
            <a:endParaRPr lang="es-ES_tradnl" sz="2400" dirty="0">
              <a:solidFill>
                <a:srgbClr val="185BA1"/>
              </a:solidFill>
              <a:latin typeface="Arial" panose="020B0604020202020204" pitchFamily="34" charset="0"/>
              <a:cs typeface="Arial" panose="020B0604020202020204" pitchFamily="34" charset="0"/>
            </a:endParaRPr>
          </a:p>
        </p:txBody>
      </p:sp>
      <p:sp>
        <p:nvSpPr>
          <p:cNvPr id="6" name="TextBox 5"/>
          <p:cNvSpPr txBox="1"/>
          <p:nvPr/>
        </p:nvSpPr>
        <p:spPr>
          <a:xfrm>
            <a:off x="-1651000" y="397933"/>
            <a:ext cx="184731" cy="369332"/>
          </a:xfrm>
          <a:prstGeom prst="rect">
            <a:avLst/>
          </a:prstGeom>
          <a:noFill/>
        </p:spPr>
        <p:txBody>
          <a:bodyPr wrap="none" rtlCol="0">
            <a:spAutoFit/>
          </a:bodyPr>
          <a:lstStyle/>
          <a:p>
            <a:endParaRPr lang="es-ES_tradnl" dirty="0"/>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95387" y="445334"/>
            <a:ext cx="3799218" cy="1077218"/>
          </a:xfrm>
          <a:prstGeom prst="rect">
            <a:avLst/>
          </a:prstGeom>
          <a:noFill/>
        </p:spPr>
        <p:txBody>
          <a:bodyPr wrap="square" rtlCol="0">
            <a:spAutoFit/>
          </a:bodyPr>
          <a:lstStyle/>
          <a:p>
            <a:pPr algn="ctr"/>
            <a:r>
              <a:rPr lang="en-US" sz="3200" b="1" dirty="0" err="1">
                <a:solidFill>
                  <a:srgbClr val="1D68B4"/>
                </a:solidFill>
                <a:latin typeface="Arial" panose="020B0604020202020204" pitchFamily="34" charset="0"/>
                <a:cs typeface="Arial" panose="020B0604020202020204" pitchFamily="34" charset="0"/>
              </a:rPr>
              <a:t>Valoración</a:t>
            </a:r>
            <a:r>
              <a:rPr lang="en-US" sz="3200" b="1" dirty="0">
                <a:solidFill>
                  <a:srgbClr val="1D68B4"/>
                </a:solidFill>
                <a:latin typeface="Arial" panose="020B0604020202020204" pitchFamily="34" charset="0"/>
                <a:cs typeface="Arial" panose="020B0604020202020204" pitchFamily="34" charset="0"/>
              </a:rPr>
              <a:t> global </a:t>
            </a:r>
            <a:r>
              <a:rPr lang="en-US" sz="3200" b="1" dirty="0" err="1">
                <a:solidFill>
                  <a:srgbClr val="1D68B4"/>
                </a:solidFill>
                <a:latin typeface="Arial" panose="020B0604020202020204" pitchFamily="34" charset="0"/>
                <a:cs typeface="Arial" panose="020B0604020202020204" pitchFamily="34" charset="0"/>
              </a:rPr>
              <a:t>subjetiva</a:t>
            </a:r>
            <a:r>
              <a:rPr lang="en-US" sz="3200" b="1" dirty="0">
                <a:solidFill>
                  <a:srgbClr val="1D68B4"/>
                </a:solidFill>
                <a:latin typeface="Arial" panose="020B0604020202020204" pitchFamily="34" charset="0"/>
                <a:cs typeface="Arial" panose="020B0604020202020204" pitchFamily="34" charset="0"/>
              </a:rPr>
              <a:t> (VGS)</a:t>
            </a:r>
            <a:endParaRPr lang="es-ES_tradnl" sz="3200" b="1" dirty="0">
              <a:solidFill>
                <a:srgbClr val="1D68B4"/>
              </a:solidFill>
              <a:latin typeface="Arial" panose="020B0604020202020204" pitchFamily="34" charset="0"/>
              <a:cs typeface="Arial" panose="020B0604020202020204" pitchFamily="34" charset="0"/>
            </a:endParaRPr>
          </a:p>
        </p:txBody>
      </p:sp>
      <p:sp>
        <p:nvSpPr>
          <p:cNvPr id="6" name="TextBox 5"/>
          <p:cNvSpPr txBox="1"/>
          <p:nvPr/>
        </p:nvSpPr>
        <p:spPr>
          <a:xfrm>
            <a:off x="506191" y="2183556"/>
            <a:ext cx="5044908" cy="2977738"/>
          </a:xfrm>
          <a:prstGeom prst="rect">
            <a:avLst/>
          </a:prstGeom>
          <a:noFill/>
        </p:spPr>
        <p:txBody>
          <a:bodyPr wrap="square" rtlCol="0">
            <a:spAutoFit/>
          </a:bodyPr>
          <a:lstStyle/>
          <a:p>
            <a:pPr>
              <a:lnSpc>
                <a:spcPts val="2460"/>
              </a:lnSpc>
            </a:pPr>
            <a:r>
              <a:rPr lang="en-US" sz="2400" dirty="0">
                <a:solidFill>
                  <a:srgbClr val="1D68B4"/>
                </a:solidFill>
                <a:latin typeface="Arial" panose="020B0604020202020204" pitchFamily="34" charset="0"/>
                <a:cs typeface="Arial" panose="020B0604020202020204" pitchFamily="34" charset="0"/>
              </a:rPr>
              <a:t>1. </a:t>
            </a:r>
            <a:r>
              <a:rPr lang="en-US" sz="2400" dirty="0" err="1">
                <a:solidFill>
                  <a:srgbClr val="1D68B4"/>
                </a:solidFill>
                <a:latin typeface="Arial" panose="020B0604020202020204" pitchFamily="34" charset="0"/>
                <a:cs typeface="Arial" panose="020B0604020202020204" pitchFamily="34" charset="0"/>
              </a:rPr>
              <a:t>Cambios</a:t>
            </a:r>
            <a:r>
              <a:rPr lang="en-US" sz="2400" dirty="0">
                <a:solidFill>
                  <a:srgbClr val="1D68B4"/>
                </a:solidFill>
                <a:latin typeface="Arial" panose="020B0604020202020204" pitchFamily="34" charset="0"/>
                <a:cs typeface="Arial" panose="020B0604020202020204" pitchFamily="34" charset="0"/>
              </a:rPr>
              <a:t> en el peso</a:t>
            </a:r>
          </a:p>
          <a:p>
            <a:pPr>
              <a:lnSpc>
                <a:spcPts val="2460"/>
              </a:lnSpc>
            </a:pPr>
            <a:r>
              <a:rPr lang="en-US" sz="2400" dirty="0">
                <a:solidFill>
                  <a:srgbClr val="1D68B4"/>
                </a:solidFill>
                <a:latin typeface="Arial" panose="020B0604020202020204" pitchFamily="34" charset="0"/>
                <a:cs typeface="Arial" panose="020B0604020202020204" pitchFamily="34" charset="0"/>
              </a:rPr>
              <a:t>2. </a:t>
            </a:r>
            <a:r>
              <a:rPr lang="en-US" sz="2400" dirty="0" err="1">
                <a:solidFill>
                  <a:srgbClr val="1D68B4"/>
                </a:solidFill>
                <a:latin typeface="Arial" panose="020B0604020202020204" pitchFamily="34" charset="0"/>
                <a:cs typeface="Arial" panose="020B0604020202020204" pitchFamily="34" charset="0"/>
              </a:rPr>
              <a:t>Cambios</a:t>
            </a:r>
            <a:r>
              <a:rPr lang="en-US" sz="2400" dirty="0">
                <a:solidFill>
                  <a:srgbClr val="1D68B4"/>
                </a:solidFill>
                <a:latin typeface="Arial" panose="020B0604020202020204" pitchFamily="34" charset="0"/>
                <a:cs typeface="Arial" panose="020B0604020202020204" pitchFamily="34" charset="0"/>
              </a:rPr>
              <a:t> en la </a:t>
            </a:r>
            <a:r>
              <a:rPr lang="en-US" sz="2400" dirty="0" err="1">
                <a:solidFill>
                  <a:srgbClr val="1D68B4"/>
                </a:solidFill>
                <a:latin typeface="Arial" panose="020B0604020202020204" pitchFamily="34" charset="0"/>
                <a:cs typeface="Arial" panose="020B0604020202020204" pitchFamily="34" charset="0"/>
              </a:rPr>
              <a:t>ingesta</a:t>
            </a:r>
            <a:r>
              <a:rPr lang="en-US" sz="2400" dirty="0">
                <a:solidFill>
                  <a:srgbClr val="1D68B4"/>
                </a:solidFill>
                <a:latin typeface="Arial" panose="020B0604020202020204" pitchFamily="34" charset="0"/>
                <a:cs typeface="Arial" panose="020B0604020202020204" pitchFamily="34" charset="0"/>
              </a:rPr>
              <a:t> </a:t>
            </a:r>
          </a:p>
          <a:p>
            <a:pPr>
              <a:lnSpc>
                <a:spcPts val="2460"/>
              </a:lnSpc>
            </a:pPr>
            <a:r>
              <a:rPr lang="en-US" sz="2400" dirty="0">
                <a:solidFill>
                  <a:srgbClr val="1D68B4"/>
                </a:solidFill>
                <a:latin typeface="Arial" panose="020B0604020202020204" pitchFamily="34" charset="0"/>
                <a:cs typeface="Arial" panose="020B0604020202020204" pitchFamily="34" charset="0"/>
              </a:rPr>
              <a:t>    </a:t>
            </a:r>
            <a:r>
              <a:rPr lang="en-US" sz="2400" dirty="0" err="1">
                <a:solidFill>
                  <a:srgbClr val="1D68B4"/>
                </a:solidFill>
                <a:latin typeface="Arial" panose="020B0604020202020204" pitchFamily="34" charset="0"/>
                <a:cs typeface="Arial" panose="020B0604020202020204" pitchFamily="34" charset="0"/>
              </a:rPr>
              <a:t>alimentaria</a:t>
            </a:r>
            <a:endParaRPr lang="en-US" sz="2400" dirty="0">
              <a:solidFill>
                <a:srgbClr val="1D68B4"/>
              </a:solidFill>
              <a:latin typeface="Arial" panose="020B0604020202020204" pitchFamily="34" charset="0"/>
              <a:cs typeface="Arial" panose="020B0604020202020204" pitchFamily="34" charset="0"/>
            </a:endParaRPr>
          </a:p>
          <a:p>
            <a:pPr>
              <a:lnSpc>
                <a:spcPts val="2460"/>
              </a:lnSpc>
            </a:pPr>
            <a:r>
              <a:rPr lang="en-US" sz="2400" dirty="0">
                <a:solidFill>
                  <a:srgbClr val="1D68B4"/>
                </a:solidFill>
                <a:latin typeface="Arial" panose="020B0604020202020204" pitchFamily="34" charset="0"/>
                <a:cs typeface="Arial" panose="020B0604020202020204" pitchFamily="34" charset="0"/>
              </a:rPr>
              <a:t>3. </a:t>
            </a:r>
            <a:r>
              <a:rPr lang="en-US" sz="2400" dirty="0" err="1">
                <a:solidFill>
                  <a:srgbClr val="1D68B4"/>
                </a:solidFill>
                <a:latin typeface="Arial" panose="020B0604020202020204" pitchFamily="34" charset="0"/>
                <a:cs typeface="Arial" panose="020B0604020202020204" pitchFamily="34" charset="0"/>
              </a:rPr>
              <a:t>Síntomas</a:t>
            </a:r>
            <a:r>
              <a:rPr lang="en-US" sz="2400" dirty="0">
                <a:solidFill>
                  <a:srgbClr val="1D68B4"/>
                </a:solidFill>
                <a:latin typeface="Arial" panose="020B0604020202020204" pitchFamily="34" charset="0"/>
                <a:cs typeface="Arial" panose="020B0604020202020204" pitchFamily="34" charset="0"/>
              </a:rPr>
              <a:t> </a:t>
            </a:r>
            <a:r>
              <a:rPr lang="en-US" sz="2400" dirty="0" err="1">
                <a:solidFill>
                  <a:srgbClr val="1D68B4"/>
                </a:solidFill>
                <a:latin typeface="Arial" panose="020B0604020202020204" pitchFamily="34" charset="0"/>
                <a:cs typeface="Arial" panose="020B0604020202020204" pitchFamily="34" charset="0"/>
              </a:rPr>
              <a:t>gastrointestinales</a:t>
            </a:r>
            <a:endParaRPr lang="en-US" sz="2400" dirty="0">
              <a:solidFill>
                <a:srgbClr val="1D68B4"/>
              </a:solidFill>
              <a:latin typeface="Arial" panose="020B0604020202020204" pitchFamily="34" charset="0"/>
              <a:cs typeface="Arial" panose="020B0604020202020204" pitchFamily="34" charset="0"/>
            </a:endParaRPr>
          </a:p>
          <a:p>
            <a:pPr>
              <a:lnSpc>
                <a:spcPts val="2460"/>
              </a:lnSpc>
            </a:pPr>
            <a:r>
              <a:rPr lang="en-US" sz="2400" dirty="0">
                <a:solidFill>
                  <a:srgbClr val="1D68B4"/>
                </a:solidFill>
                <a:latin typeface="Arial" panose="020B0604020202020204" pitchFamily="34" charset="0"/>
                <a:cs typeface="Arial" panose="020B0604020202020204" pitchFamily="34" charset="0"/>
              </a:rPr>
              <a:t>4. </a:t>
            </a:r>
            <a:r>
              <a:rPr lang="en-US" sz="2400" dirty="0" err="1">
                <a:solidFill>
                  <a:srgbClr val="1D68B4"/>
                </a:solidFill>
                <a:latin typeface="Arial" panose="020B0604020202020204" pitchFamily="34" charset="0"/>
                <a:cs typeface="Arial" panose="020B0604020202020204" pitchFamily="34" charset="0"/>
              </a:rPr>
              <a:t>Capacidad</a:t>
            </a:r>
            <a:r>
              <a:rPr lang="en-US" sz="2400" dirty="0">
                <a:solidFill>
                  <a:srgbClr val="1D68B4"/>
                </a:solidFill>
                <a:latin typeface="Arial" panose="020B0604020202020204" pitchFamily="34" charset="0"/>
                <a:cs typeface="Arial" panose="020B0604020202020204" pitchFamily="34" charset="0"/>
              </a:rPr>
              <a:t> </a:t>
            </a:r>
            <a:r>
              <a:rPr lang="en-US" sz="2400" dirty="0" err="1">
                <a:solidFill>
                  <a:srgbClr val="1D68B4"/>
                </a:solidFill>
                <a:latin typeface="Arial" panose="020B0604020202020204" pitchFamily="34" charset="0"/>
                <a:cs typeface="Arial" panose="020B0604020202020204" pitchFamily="34" charset="0"/>
              </a:rPr>
              <a:t>funcional</a:t>
            </a:r>
            <a:endParaRPr lang="en-US" sz="2400" dirty="0">
              <a:solidFill>
                <a:srgbClr val="1D68B4"/>
              </a:solidFill>
              <a:latin typeface="Arial" panose="020B0604020202020204" pitchFamily="34" charset="0"/>
              <a:cs typeface="Arial" panose="020B0604020202020204" pitchFamily="34" charset="0"/>
            </a:endParaRPr>
          </a:p>
          <a:p>
            <a:pPr>
              <a:lnSpc>
                <a:spcPts val="2460"/>
              </a:lnSpc>
            </a:pPr>
            <a:r>
              <a:rPr lang="en-US" sz="2400" dirty="0">
                <a:solidFill>
                  <a:srgbClr val="1D68B4"/>
                </a:solidFill>
                <a:latin typeface="Arial" panose="020B0604020202020204" pitchFamily="34" charset="0"/>
                <a:cs typeface="Arial" panose="020B0604020202020204" pitchFamily="34" charset="0"/>
              </a:rPr>
              <a:t>5. </a:t>
            </a:r>
            <a:r>
              <a:rPr lang="en-US" sz="2400" dirty="0" err="1">
                <a:solidFill>
                  <a:srgbClr val="1D68B4"/>
                </a:solidFill>
                <a:latin typeface="Arial" panose="020B0604020202020204" pitchFamily="34" charset="0"/>
                <a:cs typeface="Arial" panose="020B0604020202020204" pitchFamily="34" charset="0"/>
              </a:rPr>
              <a:t>Relación</a:t>
            </a:r>
            <a:r>
              <a:rPr lang="en-US" sz="2400" dirty="0">
                <a:solidFill>
                  <a:srgbClr val="1D68B4"/>
                </a:solidFill>
                <a:latin typeface="Arial" panose="020B0604020202020204" pitchFamily="34" charset="0"/>
                <a:cs typeface="Arial" panose="020B0604020202020204" pitchFamily="34" charset="0"/>
              </a:rPr>
              <a:t> entre la </a:t>
            </a:r>
            <a:r>
              <a:rPr lang="en-US" sz="2400" dirty="0" err="1">
                <a:solidFill>
                  <a:srgbClr val="1D68B4"/>
                </a:solidFill>
                <a:latin typeface="Arial" panose="020B0604020202020204" pitchFamily="34" charset="0"/>
                <a:cs typeface="Arial" panose="020B0604020202020204" pitchFamily="34" charset="0"/>
              </a:rPr>
              <a:t>enfermedad</a:t>
            </a:r>
            <a:r>
              <a:rPr lang="en-US" sz="2400" dirty="0">
                <a:solidFill>
                  <a:srgbClr val="1D68B4"/>
                </a:solidFill>
                <a:latin typeface="Arial" panose="020B0604020202020204" pitchFamily="34" charset="0"/>
                <a:cs typeface="Arial" panose="020B0604020202020204" pitchFamily="34" charset="0"/>
              </a:rPr>
              <a:t> </a:t>
            </a:r>
            <a:r>
              <a:rPr lang="en-US" sz="2400" dirty="0" err="1">
                <a:solidFill>
                  <a:srgbClr val="1D68B4"/>
                </a:solidFill>
                <a:latin typeface="Arial" panose="020B0604020202020204" pitchFamily="34" charset="0"/>
                <a:cs typeface="Arial" panose="020B0604020202020204" pitchFamily="34" charset="0"/>
              </a:rPr>
              <a:t>y</a:t>
            </a:r>
            <a:br>
              <a:rPr lang="en-US" sz="2400" dirty="0">
                <a:solidFill>
                  <a:srgbClr val="1D68B4"/>
                </a:solidFill>
                <a:latin typeface="Arial" panose="020B0604020202020204" pitchFamily="34" charset="0"/>
                <a:cs typeface="Arial" panose="020B0604020202020204" pitchFamily="34" charset="0"/>
              </a:rPr>
            </a:br>
            <a:r>
              <a:rPr lang="en-US" sz="2400" dirty="0">
                <a:solidFill>
                  <a:srgbClr val="1D68B4"/>
                </a:solidFill>
                <a:latin typeface="Arial" panose="020B0604020202020204" pitchFamily="34" charset="0"/>
                <a:cs typeface="Arial" panose="020B0604020202020204" pitchFamily="34" charset="0"/>
              </a:rPr>
              <a:t>    los </a:t>
            </a:r>
            <a:r>
              <a:rPr lang="en-US" sz="2400" dirty="0" err="1">
                <a:solidFill>
                  <a:srgbClr val="1D68B4"/>
                </a:solidFill>
                <a:latin typeface="Arial" panose="020B0604020202020204" pitchFamily="34" charset="0"/>
                <a:cs typeface="Arial" panose="020B0604020202020204" pitchFamily="34" charset="0"/>
              </a:rPr>
              <a:t>requerimientos</a:t>
            </a:r>
            <a:r>
              <a:rPr lang="en-US" sz="2400" dirty="0">
                <a:solidFill>
                  <a:srgbClr val="1D68B4"/>
                </a:solidFill>
                <a:latin typeface="Arial" panose="020B0604020202020204" pitchFamily="34" charset="0"/>
                <a:cs typeface="Arial" panose="020B0604020202020204" pitchFamily="34" charset="0"/>
              </a:rPr>
              <a:t> </a:t>
            </a:r>
            <a:r>
              <a:rPr lang="en-US" sz="2400" dirty="0" err="1">
                <a:solidFill>
                  <a:srgbClr val="1D68B4"/>
                </a:solidFill>
                <a:latin typeface="Arial" panose="020B0604020202020204" pitchFamily="34" charset="0"/>
                <a:cs typeface="Arial" panose="020B0604020202020204" pitchFamily="34" charset="0"/>
              </a:rPr>
              <a:t>nutricionales</a:t>
            </a:r>
            <a:endParaRPr lang="en-US" sz="2400" dirty="0">
              <a:solidFill>
                <a:srgbClr val="1D68B4"/>
              </a:solidFill>
              <a:latin typeface="Arial" panose="020B0604020202020204" pitchFamily="34" charset="0"/>
              <a:cs typeface="Arial" panose="020B0604020202020204" pitchFamily="34" charset="0"/>
            </a:endParaRPr>
          </a:p>
          <a:p>
            <a:pPr>
              <a:lnSpc>
                <a:spcPts val="2460"/>
              </a:lnSpc>
            </a:pPr>
            <a:r>
              <a:rPr lang="en-US" sz="2400" dirty="0">
                <a:solidFill>
                  <a:srgbClr val="1D68B4"/>
                </a:solidFill>
                <a:latin typeface="Arial" panose="020B0604020202020204" pitchFamily="34" charset="0"/>
                <a:cs typeface="Arial" panose="020B0604020202020204" pitchFamily="34" charset="0"/>
              </a:rPr>
              <a:t>6. </a:t>
            </a:r>
            <a:r>
              <a:rPr lang="en-US" sz="2400" dirty="0" err="1">
                <a:solidFill>
                  <a:srgbClr val="1D68B4"/>
                </a:solidFill>
                <a:latin typeface="Arial" panose="020B0604020202020204" pitchFamily="34" charset="0"/>
                <a:cs typeface="Arial" panose="020B0604020202020204" pitchFamily="34" charset="0"/>
              </a:rPr>
              <a:t>Examen</a:t>
            </a:r>
            <a:r>
              <a:rPr lang="en-US" sz="2400" dirty="0">
                <a:solidFill>
                  <a:srgbClr val="1D68B4"/>
                </a:solidFill>
                <a:latin typeface="Arial" panose="020B0604020202020204" pitchFamily="34" charset="0"/>
                <a:cs typeface="Arial" panose="020B0604020202020204" pitchFamily="34" charset="0"/>
              </a:rPr>
              <a:t> </a:t>
            </a:r>
            <a:r>
              <a:rPr lang="en-US" sz="2400" dirty="0" err="1">
                <a:solidFill>
                  <a:srgbClr val="1D68B4"/>
                </a:solidFill>
                <a:latin typeface="Arial" panose="020B0604020202020204" pitchFamily="34" charset="0"/>
                <a:cs typeface="Arial" panose="020B0604020202020204" pitchFamily="34" charset="0"/>
              </a:rPr>
              <a:t>físico</a:t>
            </a:r>
            <a:r>
              <a:rPr lang="en-US" sz="2400" dirty="0">
                <a:solidFill>
                  <a:srgbClr val="1D68B4"/>
                </a:solidFill>
                <a:latin typeface="Arial" panose="020B0604020202020204" pitchFamily="34" charset="0"/>
                <a:cs typeface="Arial" panose="020B0604020202020204" pitchFamily="34" charset="0"/>
              </a:rPr>
              <a:t> </a:t>
            </a:r>
            <a:r>
              <a:rPr lang="en-US" sz="2400" dirty="0" err="1">
                <a:solidFill>
                  <a:srgbClr val="1D68B4"/>
                </a:solidFill>
                <a:latin typeface="Arial" panose="020B0604020202020204" pitchFamily="34" charset="0"/>
                <a:cs typeface="Arial" panose="020B0604020202020204" pitchFamily="34" charset="0"/>
              </a:rPr>
              <a:t>enfocado</a:t>
            </a:r>
            <a:r>
              <a:rPr lang="en-US" sz="2400" dirty="0">
                <a:solidFill>
                  <a:srgbClr val="1D68B4"/>
                </a:solidFill>
                <a:latin typeface="Arial" panose="020B0604020202020204" pitchFamily="34" charset="0"/>
                <a:cs typeface="Arial" panose="020B0604020202020204" pitchFamily="34" charset="0"/>
              </a:rPr>
              <a:t> en </a:t>
            </a:r>
            <a:r>
              <a:rPr lang="en-US" sz="2400" dirty="0" err="1">
                <a:solidFill>
                  <a:srgbClr val="1D68B4"/>
                </a:solidFill>
                <a:latin typeface="Arial" panose="020B0604020202020204" pitchFamily="34" charset="0"/>
                <a:cs typeface="Arial" panose="020B0604020202020204" pitchFamily="34" charset="0"/>
              </a:rPr>
              <a:t>las</a:t>
            </a:r>
            <a:br>
              <a:rPr lang="en-US" sz="2400" dirty="0">
                <a:solidFill>
                  <a:srgbClr val="1D68B4"/>
                </a:solidFill>
                <a:latin typeface="Arial" panose="020B0604020202020204" pitchFamily="34" charset="0"/>
                <a:cs typeface="Arial" panose="020B0604020202020204" pitchFamily="34" charset="0"/>
              </a:rPr>
            </a:br>
            <a:r>
              <a:rPr lang="en-US" sz="2400" dirty="0">
                <a:solidFill>
                  <a:srgbClr val="1D68B4"/>
                </a:solidFill>
                <a:latin typeface="Arial" panose="020B0604020202020204" pitchFamily="34" charset="0"/>
                <a:cs typeface="Arial" panose="020B0604020202020204" pitchFamily="34" charset="0"/>
              </a:rPr>
              <a:t>    </a:t>
            </a:r>
            <a:r>
              <a:rPr lang="en-US" sz="2400" dirty="0" err="1">
                <a:solidFill>
                  <a:srgbClr val="1D68B4"/>
                </a:solidFill>
                <a:latin typeface="Arial" panose="020B0604020202020204" pitchFamily="34" charset="0"/>
                <a:cs typeface="Arial" panose="020B0604020202020204" pitchFamily="34" charset="0"/>
              </a:rPr>
              <a:t>deficiencias</a:t>
            </a:r>
            <a:r>
              <a:rPr lang="en-US" sz="2400" dirty="0">
                <a:solidFill>
                  <a:srgbClr val="1D68B4"/>
                </a:solidFill>
                <a:latin typeface="Arial" panose="020B0604020202020204" pitchFamily="34" charset="0"/>
                <a:cs typeface="Arial" panose="020B0604020202020204" pitchFamily="34" charset="0"/>
              </a:rPr>
              <a:t> </a:t>
            </a:r>
            <a:r>
              <a:rPr lang="en-US" sz="2400" dirty="0" err="1">
                <a:solidFill>
                  <a:srgbClr val="1D68B4"/>
                </a:solidFill>
                <a:latin typeface="Arial" panose="020B0604020202020204" pitchFamily="34" charset="0"/>
                <a:cs typeface="Arial" panose="020B0604020202020204" pitchFamily="34" charset="0"/>
              </a:rPr>
              <a:t>nutricionales</a:t>
            </a:r>
            <a:endParaRPr lang="es-ES_tradnl" sz="2400" dirty="0">
              <a:solidFill>
                <a:srgbClr val="1D68B4"/>
              </a:solidFill>
              <a:latin typeface="Arial" panose="020B0604020202020204" pitchFamily="34" charset="0"/>
              <a:cs typeface="Arial" panose="020B0604020202020204" pitchFamily="34" charset="0"/>
            </a:endParaRPr>
          </a:p>
        </p:txBody>
      </p:sp>
      <p:pic>
        <p:nvPicPr>
          <p:cNvPr id="7" name="Picture 6" descr="VALOR TNT30 PARTICIPANT TALLERES.indd.jpg"/>
          <p:cNvPicPr>
            <a:picLocks noChangeAspect="1"/>
          </p:cNvPicPr>
          <p:nvPr/>
        </p:nvPicPr>
        <p:blipFill>
          <a:blip r:embed="rId3"/>
          <a:stretch>
            <a:fillRect/>
          </a:stretch>
        </p:blipFill>
        <p:spPr>
          <a:xfrm>
            <a:off x="5788325" y="80684"/>
            <a:ext cx="4504662" cy="6096000"/>
          </a:xfrm>
          <a:prstGeom prst="rect">
            <a:avLst/>
          </a:prstGeom>
          <a:ln w="15875">
            <a:solidFill>
              <a:srgbClr val="000090"/>
            </a:solidFill>
          </a:ln>
        </p:spPr>
      </p:pic>
      <p:sp>
        <p:nvSpPr>
          <p:cNvPr id="2" name="Rectángulo 1">
            <a:extLst>
              <a:ext uri="{FF2B5EF4-FFF2-40B4-BE49-F238E27FC236}">
                <a16:creationId xmlns:a16="http://schemas.microsoft.com/office/drawing/2014/main" id="{8B35E5A6-63AB-45CB-BADF-3C300E0F4E2A}"/>
              </a:ext>
            </a:extLst>
          </p:cNvPr>
          <p:cNvSpPr/>
          <p:nvPr/>
        </p:nvSpPr>
        <p:spPr>
          <a:xfrm>
            <a:off x="506191" y="5802124"/>
            <a:ext cx="4778632" cy="400110"/>
          </a:xfrm>
          <a:prstGeom prst="rect">
            <a:avLst/>
          </a:prstGeom>
        </p:spPr>
        <p:txBody>
          <a:bodyPr wrap="square">
            <a:spAutoFit/>
          </a:bodyPr>
          <a:lstStyle/>
          <a:p>
            <a:r>
              <a:rPr lang="es-ES_tradnl" sz="1000" i="1" dirty="0" err="1">
                <a:solidFill>
                  <a:srgbClr val="1D68B4"/>
                </a:solidFill>
                <a:latin typeface="Arial" panose="020B0604020202020204" pitchFamily="34" charset="0"/>
                <a:cs typeface="Arial" panose="020B0604020202020204" pitchFamily="34" charset="0"/>
              </a:rPr>
              <a:t>Sungurtekin</a:t>
            </a:r>
            <a:r>
              <a:rPr lang="es-ES_tradnl" sz="1000" i="1" dirty="0">
                <a:solidFill>
                  <a:srgbClr val="1D68B4"/>
                </a:solidFill>
                <a:latin typeface="Arial" panose="020B0604020202020204" pitchFamily="34" charset="0"/>
                <a:cs typeface="Arial" panose="020B0604020202020204" pitchFamily="34" charset="0"/>
              </a:rPr>
              <a:t> H, </a:t>
            </a:r>
            <a:r>
              <a:rPr lang="es-ES_tradnl" sz="1000" i="1" dirty="0" err="1">
                <a:solidFill>
                  <a:srgbClr val="1D68B4"/>
                </a:solidFill>
                <a:latin typeface="Arial" panose="020B0604020202020204" pitchFamily="34" charset="0"/>
                <a:cs typeface="Arial" panose="020B0604020202020204" pitchFamily="34" charset="0"/>
              </a:rPr>
              <a:t>Sungurtekin</a:t>
            </a:r>
            <a:r>
              <a:rPr lang="es-ES_tradnl" sz="1000" i="1" dirty="0">
                <a:solidFill>
                  <a:srgbClr val="1D68B4"/>
                </a:solidFill>
                <a:latin typeface="Arial" panose="020B0604020202020204" pitchFamily="34" charset="0"/>
                <a:cs typeface="Arial" panose="020B0604020202020204" pitchFamily="34" charset="0"/>
              </a:rPr>
              <a:t> U, </a:t>
            </a:r>
            <a:r>
              <a:rPr lang="es-ES_tradnl" sz="1000" i="1" dirty="0" err="1">
                <a:solidFill>
                  <a:srgbClr val="1D68B4"/>
                </a:solidFill>
                <a:latin typeface="Arial" panose="020B0604020202020204" pitchFamily="34" charset="0"/>
                <a:cs typeface="Arial" panose="020B0604020202020204" pitchFamily="34" charset="0"/>
              </a:rPr>
              <a:t>Oner</a:t>
            </a:r>
            <a:r>
              <a:rPr lang="es-ES_tradnl" sz="1000" i="1" dirty="0">
                <a:solidFill>
                  <a:srgbClr val="1D68B4"/>
                </a:solidFill>
                <a:latin typeface="Arial" panose="020B0604020202020204" pitchFamily="34" charset="0"/>
                <a:cs typeface="Arial" panose="020B0604020202020204" pitchFamily="34" charset="0"/>
              </a:rPr>
              <a:t> O, </a:t>
            </a:r>
            <a:r>
              <a:rPr lang="es-ES_tradnl" sz="1000" i="1" dirty="0" err="1">
                <a:solidFill>
                  <a:srgbClr val="1D68B4"/>
                </a:solidFill>
                <a:latin typeface="Arial" panose="020B0604020202020204" pitchFamily="34" charset="0"/>
                <a:cs typeface="Arial" panose="020B0604020202020204" pitchFamily="34" charset="0"/>
              </a:rPr>
              <a:t>Okke</a:t>
            </a:r>
            <a:r>
              <a:rPr lang="es-ES_tradnl" sz="1000" i="1" dirty="0">
                <a:solidFill>
                  <a:srgbClr val="1D68B4"/>
                </a:solidFill>
                <a:latin typeface="Arial" panose="020B0604020202020204" pitchFamily="34" charset="0"/>
                <a:cs typeface="Arial" panose="020B0604020202020204" pitchFamily="34" charset="0"/>
              </a:rPr>
              <a:t> D </a:t>
            </a:r>
            <a:r>
              <a:rPr lang="es-ES_tradnl" sz="1000" i="1" dirty="0" err="1">
                <a:solidFill>
                  <a:srgbClr val="1D68B4"/>
                </a:solidFill>
                <a:latin typeface="Arial" panose="020B0604020202020204" pitchFamily="34" charset="0"/>
                <a:cs typeface="Arial" panose="020B0604020202020204" pitchFamily="34" charset="0"/>
              </a:rPr>
              <a:t>Nutr</a:t>
            </a:r>
            <a:r>
              <a:rPr lang="es-ES_tradnl" sz="1000" i="1" dirty="0">
                <a:solidFill>
                  <a:srgbClr val="1D68B4"/>
                </a:solidFill>
                <a:latin typeface="Arial" panose="020B0604020202020204" pitchFamily="34" charset="0"/>
                <a:cs typeface="Arial" panose="020B0604020202020204" pitchFamily="34" charset="0"/>
              </a:rPr>
              <a:t> Clin </a:t>
            </a:r>
            <a:r>
              <a:rPr lang="es-ES_tradnl" sz="1000" i="1" dirty="0" err="1">
                <a:solidFill>
                  <a:srgbClr val="1D68B4"/>
                </a:solidFill>
                <a:latin typeface="Arial" panose="020B0604020202020204" pitchFamily="34" charset="0"/>
                <a:cs typeface="Arial" panose="020B0604020202020204" pitchFamily="34" charset="0"/>
              </a:rPr>
              <a:t>Pract</a:t>
            </a:r>
            <a:r>
              <a:rPr lang="es-ES_tradnl" sz="1000" i="1" dirty="0">
                <a:solidFill>
                  <a:srgbClr val="1D68B4"/>
                </a:solidFill>
                <a:latin typeface="Arial" panose="020B0604020202020204" pitchFamily="34" charset="0"/>
                <a:cs typeface="Arial" panose="020B0604020202020204" pitchFamily="34" charset="0"/>
              </a:rPr>
              <a:t> 2008; 23:635- 641.</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3057364" y="500828"/>
            <a:ext cx="6077272" cy="584775"/>
          </a:xfrm>
          <a:prstGeom prst="rect">
            <a:avLst/>
          </a:prstGeom>
          <a:noFill/>
        </p:spPr>
        <p:txBody>
          <a:bodyPr wrap="square" rtlCol="0">
            <a:spAutoFit/>
          </a:bodyPr>
          <a:lstStyle/>
          <a:p>
            <a:pPr algn="ctr"/>
            <a:r>
              <a:rPr lang="en-US" sz="3200" b="1" dirty="0" err="1">
                <a:solidFill>
                  <a:srgbClr val="1D68B4"/>
                </a:solidFill>
                <a:latin typeface="Arial" panose="020B0604020202020204" pitchFamily="34" charset="0"/>
                <a:cs typeface="Arial" panose="020B0604020202020204" pitchFamily="34" charset="0"/>
              </a:rPr>
              <a:t>Guías</a:t>
            </a:r>
            <a:r>
              <a:rPr lang="en-US" sz="3200" b="1" dirty="0">
                <a:solidFill>
                  <a:srgbClr val="1D68B4"/>
                </a:solidFill>
                <a:latin typeface="Arial" panose="020B0604020202020204" pitchFamily="34" charset="0"/>
                <a:cs typeface="Arial" panose="020B0604020202020204" pitchFamily="34" charset="0"/>
              </a:rPr>
              <a:t> ASPEN/SCCM 2016</a:t>
            </a:r>
          </a:p>
        </p:txBody>
      </p:sp>
      <p:sp>
        <p:nvSpPr>
          <p:cNvPr id="5" name="CuadroTexto 3"/>
          <p:cNvSpPr txBox="1"/>
          <p:nvPr/>
        </p:nvSpPr>
        <p:spPr>
          <a:xfrm>
            <a:off x="1265883" y="1642622"/>
            <a:ext cx="5287317" cy="4154984"/>
          </a:xfrm>
          <a:prstGeom prst="rect">
            <a:avLst/>
          </a:prstGeom>
          <a:noFill/>
        </p:spPr>
        <p:txBody>
          <a:bodyPr wrap="square" rtlCol="0">
            <a:spAutoFit/>
          </a:bodyPr>
          <a:lstStyle/>
          <a:p>
            <a:r>
              <a:rPr lang="es-CO" sz="2400" dirty="0">
                <a:solidFill>
                  <a:srgbClr val="1D68B4"/>
                </a:solidFill>
                <a:latin typeface="Arial" panose="020B0604020202020204" pitchFamily="34" charset="0"/>
                <a:cs typeface="Arial" panose="020B0604020202020204" pitchFamily="34" charset="0"/>
              </a:rPr>
              <a:t>NRS 2002 &gt; 3 o NUTRIC score ≥ 5</a:t>
            </a:r>
            <a:br>
              <a:rPr lang="es-CO" sz="2400" dirty="0">
                <a:solidFill>
                  <a:srgbClr val="1D68B4"/>
                </a:solidFill>
                <a:latin typeface="Arial" panose="020B0604020202020204" pitchFamily="34" charset="0"/>
                <a:cs typeface="Arial" panose="020B0604020202020204" pitchFamily="34" charset="0"/>
              </a:rPr>
            </a:br>
            <a:r>
              <a:rPr lang="es-CO" sz="2400" dirty="0">
                <a:solidFill>
                  <a:srgbClr val="1D68B4"/>
                </a:solidFill>
                <a:latin typeface="Arial" panose="020B0604020202020204" pitchFamily="34" charset="0"/>
                <a:cs typeface="Arial" panose="020B0604020202020204" pitchFamily="34" charset="0"/>
              </a:rPr>
              <a:t>definen riesgo nutricional elevado</a:t>
            </a:r>
          </a:p>
          <a:p>
            <a:endParaRPr lang="es-CO" sz="2400" dirty="0">
              <a:solidFill>
                <a:srgbClr val="1D68B4"/>
              </a:solidFill>
              <a:latin typeface="Arial" panose="020B0604020202020204" pitchFamily="34" charset="0"/>
              <a:cs typeface="Arial" panose="020B0604020202020204" pitchFamily="34" charset="0"/>
            </a:endParaRPr>
          </a:p>
          <a:p>
            <a:pPr indent="277200">
              <a:buFont typeface="Arial"/>
              <a:buChar char="•"/>
            </a:pPr>
            <a:r>
              <a:rPr lang="es-CO" sz="2400" dirty="0">
                <a:solidFill>
                  <a:srgbClr val="1D68B4"/>
                </a:solidFill>
                <a:latin typeface="Arial" panose="020B0604020202020204" pitchFamily="34" charset="0"/>
                <a:cs typeface="Arial" panose="020B0604020202020204" pitchFamily="34" charset="0"/>
              </a:rPr>
              <a:t>Evaluar adicionalmente:</a:t>
            </a:r>
          </a:p>
          <a:p>
            <a:pPr marL="714375" indent="-428625">
              <a:buFont typeface="Arial"/>
              <a:buChar char="•"/>
            </a:pPr>
            <a:r>
              <a:rPr lang="es-CO" sz="2400" dirty="0">
                <a:solidFill>
                  <a:srgbClr val="1D68B4"/>
                </a:solidFill>
                <a:latin typeface="Arial" panose="020B0604020202020204" pitchFamily="34" charset="0"/>
                <a:cs typeface="Arial" panose="020B0604020202020204" pitchFamily="34" charset="0"/>
              </a:rPr>
              <a:t>Funcionalidad del tracto</a:t>
            </a:r>
            <a:br>
              <a:rPr lang="es-CO" sz="2400" dirty="0">
                <a:solidFill>
                  <a:srgbClr val="1D68B4"/>
                </a:solidFill>
                <a:latin typeface="Arial" panose="020B0604020202020204" pitchFamily="34" charset="0"/>
                <a:cs typeface="Arial" panose="020B0604020202020204" pitchFamily="34" charset="0"/>
              </a:rPr>
            </a:br>
            <a:r>
              <a:rPr lang="es-CO" sz="2400" dirty="0">
                <a:solidFill>
                  <a:srgbClr val="1D68B4"/>
                </a:solidFill>
                <a:latin typeface="Arial" panose="020B0604020202020204" pitchFamily="34" charset="0"/>
                <a:cs typeface="Arial" panose="020B0604020202020204" pitchFamily="34" charset="0"/>
              </a:rPr>
              <a:t>gastrointestinal</a:t>
            </a:r>
          </a:p>
          <a:p>
            <a:pPr marL="714375" indent="-438150">
              <a:buFont typeface="Arial"/>
              <a:buChar char="•"/>
            </a:pPr>
            <a:r>
              <a:rPr lang="es-CO" sz="2400" dirty="0">
                <a:solidFill>
                  <a:srgbClr val="1D68B4"/>
                </a:solidFill>
                <a:latin typeface="Arial" panose="020B0604020202020204" pitchFamily="34" charset="0"/>
                <a:cs typeface="Arial" panose="020B0604020202020204" pitchFamily="34" charset="0"/>
              </a:rPr>
              <a:t>Riesgo de aspiración pulmonar</a:t>
            </a:r>
          </a:p>
          <a:p>
            <a:pPr marL="714375" indent="-438150">
              <a:buFont typeface="Arial"/>
              <a:buChar char="•"/>
            </a:pPr>
            <a:r>
              <a:rPr lang="es-CO" sz="2400" dirty="0">
                <a:solidFill>
                  <a:srgbClr val="1D68B4"/>
                </a:solidFill>
                <a:latin typeface="Arial" panose="020B0604020202020204" pitchFamily="34" charset="0"/>
                <a:cs typeface="Arial" panose="020B0604020202020204" pitchFamily="34" charset="0"/>
              </a:rPr>
              <a:t>Comorbilidades</a:t>
            </a:r>
          </a:p>
          <a:p>
            <a:endParaRPr lang="es-CO" sz="2400" dirty="0">
              <a:solidFill>
                <a:srgbClr val="1D68B4"/>
              </a:solidFill>
              <a:latin typeface="Arial" panose="020B0604020202020204" pitchFamily="34" charset="0"/>
              <a:cs typeface="Arial" panose="020B0604020202020204" pitchFamily="34" charset="0"/>
            </a:endParaRPr>
          </a:p>
          <a:p>
            <a:r>
              <a:rPr lang="es-CO" sz="2400" dirty="0">
                <a:solidFill>
                  <a:srgbClr val="1D68B4"/>
                </a:solidFill>
                <a:latin typeface="Arial" panose="020B0604020202020204" pitchFamily="34" charset="0"/>
                <a:cs typeface="Arial" panose="020B0604020202020204" pitchFamily="34" charset="0"/>
              </a:rPr>
              <a:t>Antropometría y niveles de proteínas viscerales no recomendados</a:t>
            </a:r>
            <a:endParaRPr lang="es-ES_tradnl" sz="2400" dirty="0">
              <a:solidFill>
                <a:srgbClr val="1D68B4"/>
              </a:solidFill>
              <a:latin typeface="Arial" panose="020B0604020202020204" pitchFamily="34" charset="0"/>
              <a:cs typeface="Arial" panose="020B0604020202020204" pitchFamily="34" charset="0"/>
            </a:endParaRPr>
          </a:p>
        </p:txBody>
      </p:sp>
      <p:pic>
        <p:nvPicPr>
          <p:cNvPr id="6" name="Imagen 4" descr="cuadro-1-1.jpg"/>
          <p:cNvPicPr>
            <a:picLocks noChangeAspect="1"/>
          </p:cNvPicPr>
          <p:nvPr/>
        </p:nvPicPr>
        <p:blipFill>
          <a:blip r:embed="rId3"/>
          <a:stretch>
            <a:fillRect/>
          </a:stretch>
        </p:blipFill>
        <p:spPr>
          <a:xfrm>
            <a:off x="6553200" y="1642622"/>
            <a:ext cx="3904488" cy="4376045"/>
          </a:xfrm>
          <a:prstGeom prst="rect">
            <a:avLst/>
          </a:prstGeom>
        </p:spPr>
      </p:pic>
      <p:sp>
        <p:nvSpPr>
          <p:cNvPr id="7" name="CuadroTexto 5"/>
          <p:cNvSpPr txBox="1"/>
          <p:nvPr/>
        </p:nvSpPr>
        <p:spPr>
          <a:xfrm>
            <a:off x="7507180" y="1204278"/>
            <a:ext cx="3352800" cy="738664"/>
          </a:xfrm>
          <a:prstGeom prst="rect">
            <a:avLst/>
          </a:prstGeom>
          <a:noFill/>
        </p:spPr>
        <p:txBody>
          <a:bodyPr wrap="square" rtlCol="0">
            <a:spAutoFit/>
          </a:bodyPr>
          <a:lstStyle/>
          <a:p>
            <a:r>
              <a:rPr lang="es-ES_tradnl" sz="2400" dirty="0" err="1">
                <a:solidFill>
                  <a:srgbClr val="185BA1"/>
                </a:solidFill>
                <a:latin typeface="Arial" panose="020B0604020202020204" pitchFamily="34" charset="0"/>
                <a:cs typeface="Arial" panose="020B0604020202020204" pitchFamily="34" charset="0"/>
              </a:rPr>
              <a:t>Nutric</a:t>
            </a:r>
            <a:r>
              <a:rPr lang="es-ES_tradnl" sz="2400" dirty="0">
                <a:solidFill>
                  <a:srgbClr val="185BA1"/>
                </a:solidFill>
                <a:latin typeface="Arial" panose="020B0604020202020204" pitchFamily="34" charset="0"/>
                <a:cs typeface="Arial" panose="020B0604020202020204" pitchFamily="34" charset="0"/>
              </a:rPr>
              <a:t>-Score</a:t>
            </a:r>
          </a:p>
          <a:p>
            <a:endParaRPr lang="es-ES_tradnl" dirty="0">
              <a:latin typeface="Arial" panose="020B0604020202020204" pitchFamily="34" charset="0"/>
              <a:cs typeface="Arial" panose="020B0604020202020204" pitchFamily="34" charset="0"/>
            </a:endParaRPr>
          </a:p>
        </p:txBody>
      </p:sp>
      <p:sp>
        <p:nvSpPr>
          <p:cNvPr id="8" name="CuadroTexto 6"/>
          <p:cNvSpPr txBox="1"/>
          <p:nvPr/>
        </p:nvSpPr>
        <p:spPr>
          <a:xfrm>
            <a:off x="1265883" y="5978210"/>
            <a:ext cx="3657600" cy="400110"/>
          </a:xfrm>
          <a:prstGeom prst="rect">
            <a:avLst/>
          </a:prstGeom>
          <a:noFill/>
        </p:spPr>
        <p:txBody>
          <a:bodyPr wrap="square" rtlCol="0">
            <a:spAutoFit/>
          </a:bodyPr>
          <a:lstStyle/>
          <a:p>
            <a:r>
              <a:rPr lang="es-CO" sz="1000" i="1" dirty="0">
                <a:solidFill>
                  <a:srgbClr val="1D68B4"/>
                </a:solidFill>
                <a:latin typeface="Arial" panose="020B0604020202020204" pitchFamily="34" charset="0"/>
                <a:ea typeface="Calibri" panose="020F0502020204030204" pitchFamily="34" charset="0"/>
                <a:cs typeface="Arial" panose="020B0604020202020204" pitchFamily="34" charset="0"/>
              </a:rPr>
              <a:t>Mc  Clave et al JPEN(2016) 40, 159 – 211.</a:t>
            </a:r>
            <a:endParaRPr lang="es-CO" sz="1000" i="1" dirty="0">
              <a:solidFill>
                <a:srgbClr val="1D68B4"/>
              </a:solidFill>
              <a:latin typeface="Arial" panose="020B0604020202020204" pitchFamily="34" charset="0"/>
              <a:cs typeface="Arial" panose="020B0604020202020204" pitchFamily="34" charset="0"/>
            </a:endParaRPr>
          </a:p>
          <a:p>
            <a:endParaRPr lang="es-ES_tradnl"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6336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194399" y="1697444"/>
            <a:ext cx="9803202" cy="838199"/>
          </a:xfrm>
        </p:spPr>
        <p:txBody>
          <a:bodyPr>
            <a:normAutofit/>
          </a:bodyPr>
          <a:lstStyle/>
          <a:p>
            <a:pPr marL="514350" indent="0">
              <a:lnSpc>
                <a:spcPts val="2880"/>
              </a:lnSpc>
              <a:buNone/>
            </a:pPr>
            <a:r>
              <a:rPr lang="es-CO" sz="2200" b="1" dirty="0">
                <a:solidFill>
                  <a:srgbClr val="185BA1"/>
                </a:solidFill>
                <a:latin typeface="Arial" panose="020B0604020202020204" pitchFamily="34" charset="0"/>
                <a:cs typeface="Arial" panose="020B0604020202020204" pitchFamily="34" charset="0"/>
              </a:rPr>
              <a:t>Los niveles disminuyen en los pacientes con enfermedades críticas</a:t>
            </a:r>
            <a:endParaRPr lang="es-CO" sz="2200" b="1" dirty="0">
              <a:solidFill>
                <a:srgbClr val="185BA1"/>
              </a:solidFill>
              <a:latin typeface="Arial" panose="020B0604020202020204" pitchFamily="34" charset="0"/>
              <a:ea typeface="ヒラギノ角ゴ Pro W3" charset="-128"/>
              <a:cs typeface="Arial" panose="020B0604020202020204" pitchFamily="34" charset="0"/>
            </a:endParaRPr>
          </a:p>
          <a:p>
            <a:pPr marL="514350" indent="-514350"/>
            <a:endParaRPr lang="en-US" dirty="0">
              <a:latin typeface="Arial" panose="020B0604020202020204" pitchFamily="34" charset="0"/>
              <a:ea typeface="ヒラギノ角ゴ Pro W3" charset="-128"/>
              <a:cs typeface="Arial" panose="020B0604020202020204" pitchFamily="34" charset="0"/>
            </a:endParaRPr>
          </a:p>
          <a:p>
            <a:pPr marL="514350" indent="-514350"/>
            <a:endParaRPr lang="en-US" dirty="0">
              <a:latin typeface="Arial" panose="020B0604020202020204" pitchFamily="34" charset="0"/>
              <a:ea typeface="ヒラギノ角ゴ Pro W3" charset="-128"/>
              <a:cs typeface="Arial" panose="020B0604020202020204" pitchFamily="34" charset="0"/>
            </a:endParaRPr>
          </a:p>
          <a:p>
            <a:pPr marL="514350" indent="-514350"/>
            <a:endParaRPr lang="en-US" dirty="0">
              <a:latin typeface="Arial" panose="020B0604020202020204" pitchFamily="34" charset="0"/>
              <a:ea typeface="ヒラギノ角ゴ Pro W3" charset="-128"/>
              <a:cs typeface="Arial" panose="020B0604020202020204" pitchFamily="34" charset="0"/>
            </a:endParaRPr>
          </a:p>
          <a:p>
            <a:pPr marL="514350" indent="-514350"/>
            <a:endParaRPr lang="en-US" dirty="0">
              <a:latin typeface="Arial" panose="020B0604020202020204" pitchFamily="34" charset="0"/>
              <a:ea typeface="ヒラギノ角ゴ Pro W3" charset="-128"/>
              <a:cs typeface="Arial" panose="020B0604020202020204" pitchFamily="34" charset="0"/>
            </a:endParaRPr>
          </a:p>
          <a:p>
            <a:pPr marL="514350" indent="-514350"/>
            <a:endParaRPr lang="en-US" dirty="0">
              <a:latin typeface="Arial" panose="020B0604020202020204" pitchFamily="34" charset="0"/>
              <a:ea typeface="ヒラギノ角ゴ Pro W3" charset="-128"/>
              <a:cs typeface="Arial" panose="020B0604020202020204" pitchFamily="34" charset="0"/>
            </a:endParaRPr>
          </a:p>
          <a:p>
            <a:pPr marL="514350" indent="-514350">
              <a:buNone/>
            </a:pPr>
            <a:endParaRPr lang="es-CO" sz="8000" dirty="0">
              <a:solidFill>
                <a:srgbClr val="185BA1"/>
              </a:solidFill>
              <a:latin typeface="Arial" panose="020B0604020202020204" pitchFamily="34" charset="0"/>
              <a:ea typeface="ヒラギノ角ゴ Pro W3" charset="-128"/>
              <a:cs typeface="Arial" panose="020B0604020202020204" pitchFamily="34" charset="0"/>
            </a:endParaRPr>
          </a:p>
        </p:txBody>
      </p:sp>
      <p:sp>
        <p:nvSpPr>
          <p:cNvPr id="6" name="Rectangle 2"/>
          <p:cNvSpPr txBox="1">
            <a:spLocks noChangeArrowheads="1"/>
          </p:cNvSpPr>
          <p:nvPr/>
        </p:nvSpPr>
        <p:spPr bwMode="auto">
          <a:xfrm>
            <a:off x="1759788" y="-17252"/>
            <a:ext cx="8712680" cy="159279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lnSpc>
                <a:spcPts val="3240"/>
              </a:lnSpc>
            </a:pPr>
            <a:r>
              <a:rPr lang="es-CO" sz="3200" b="1" dirty="0">
                <a:solidFill>
                  <a:srgbClr val="1D68B4"/>
                </a:solidFill>
                <a:latin typeface="Arial" panose="020B0604020202020204" pitchFamily="34" charset="0"/>
                <a:cs typeface="Arial" panose="020B0604020202020204" pitchFamily="34" charset="0"/>
              </a:rPr>
              <a:t>Las proteínas viscerales indican un estado</a:t>
            </a:r>
          </a:p>
          <a:p>
            <a:pPr algn="ctr">
              <a:lnSpc>
                <a:spcPts val="3240"/>
              </a:lnSpc>
            </a:pPr>
            <a:r>
              <a:rPr lang="es-CO" sz="3200" b="1" dirty="0">
                <a:solidFill>
                  <a:srgbClr val="1D68B4"/>
                </a:solidFill>
                <a:latin typeface="Arial" panose="020B0604020202020204" pitchFamily="34" charset="0"/>
                <a:cs typeface="Arial" panose="020B0604020202020204" pitchFamily="34" charset="0"/>
              </a:rPr>
              <a:t>metabólico, más que un estado nutricional</a:t>
            </a:r>
            <a:endParaRPr lang="es-CO" sz="3200" b="1" kern="0" dirty="0">
              <a:solidFill>
                <a:srgbClr val="1D68B4"/>
              </a:solidFill>
              <a:latin typeface="Arial" panose="020B0604020202020204" pitchFamily="34" charset="0"/>
              <a:cs typeface="Arial" panose="020B0604020202020204" pitchFamily="34" charset="0"/>
            </a:endParaRPr>
          </a:p>
        </p:txBody>
      </p:sp>
      <p:grpSp>
        <p:nvGrpSpPr>
          <p:cNvPr id="2" name="Grupo 1"/>
          <p:cNvGrpSpPr/>
          <p:nvPr/>
        </p:nvGrpSpPr>
        <p:grpSpPr>
          <a:xfrm>
            <a:off x="2743200" y="2227505"/>
            <a:ext cx="6705600" cy="3668374"/>
            <a:chOff x="2705100" y="2057400"/>
            <a:chExt cx="6705600" cy="3668374"/>
          </a:xfrm>
        </p:grpSpPr>
        <p:sp>
          <p:nvSpPr>
            <p:cNvPr id="5" name="TextBox 7"/>
            <p:cNvSpPr txBox="1">
              <a:spLocks noChangeArrowheads="1"/>
            </p:cNvSpPr>
            <p:nvPr/>
          </p:nvSpPr>
          <p:spPr bwMode="auto">
            <a:xfrm>
              <a:off x="3805087" y="5017888"/>
              <a:ext cx="4520002" cy="707886"/>
            </a:xfrm>
            <a:prstGeom prst="rect">
              <a:avLst/>
            </a:prstGeom>
            <a:noFill/>
            <a:ln w="9525">
              <a:noFill/>
              <a:miter lim="800000"/>
              <a:headEnd/>
              <a:tailEnd/>
            </a:ln>
          </p:spPr>
          <p:txBody>
            <a:bodyPr wrap="square">
              <a:prstTxWarp prst="textNoShape">
                <a:avLst/>
              </a:prstTxWarp>
              <a:spAutoFit/>
            </a:bodyPr>
            <a:lstStyle/>
            <a:p>
              <a:pPr algn="ctr"/>
              <a:r>
                <a:rPr lang="es-CO" sz="2000" dirty="0">
                  <a:solidFill>
                    <a:srgbClr val="185BA1"/>
                  </a:solidFill>
                  <a:latin typeface="Arial" panose="020B0604020202020204" pitchFamily="34" charset="0"/>
                  <a:cs typeface="Arial" panose="020B0604020202020204" pitchFamily="34" charset="0"/>
                </a:rPr>
                <a:t>Síntesis hepática </a:t>
              </a:r>
              <a:r>
                <a:rPr lang="es-CO" sz="2000" dirty="0" err="1">
                  <a:solidFill>
                    <a:srgbClr val="185BA1"/>
                  </a:solidFill>
                  <a:latin typeface="Arial" panose="020B0604020202020204" pitchFamily="34" charset="0"/>
                  <a:cs typeface="Arial" panose="020B0604020202020204" pitchFamily="34" charset="0"/>
                </a:rPr>
                <a:t>repriorizada</a:t>
              </a:r>
              <a:endParaRPr lang="es-CO" sz="2000" dirty="0">
                <a:solidFill>
                  <a:srgbClr val="185BA1"/>
                </a:solidFill>
                <a:latin typeface="Arial" panose="020B0604020202020204" pitchFamily="34" charset="0"/>
                <a:cs typeface="Arial" panose="020B0604020202020204" pitchFamily="34" charset="0"/>
              </a:endParaRPr>
            </a:p>
            <a:p>
              <a:pPr algn="ctr"/>
              <a:r>
                <a:rPr lang="es-CO" sz="2000" dirty="0">
                  <a:solidFill>
                    <a:srgbClr val="185BA1"/>
                  </a:solidFill>
                  <a:latin typeface="Arial" panose="020B0604020202020204" pitchFamily="34" charset="0"/>
                  <a:cs typeface="Arial" panose="020B0604020202020204" pitchFamily="34" charset="0"/>
                </a:rPr>
                <a:t>Pérdidas </a:t>
              </a:r>
              <a:r>
                <a:rPr lang="es-CO" sz="2000" dirty="0" err="1">
                  <a:solidFill>
                    <a:srgbClr val="185BA1"/>
                  </a:solidFill>
                  <a:latin typeface="Arial" panose="020B0604020202020204" pitchFamily="34" charset="0"/>
                  <a:cs typeface="Arial" panose="020B0604020202020204" pitchFamily="34" charset="0"/>
                </a:rPr>
                <a:t>transcapilares</a:t>
              </a:r>
              <a:r>
                <a:rPr lang="es-CO" sz="2000" dirty="0">
                  <a:solidFill>
                    <a:srgbClr val="185BA1"/>
                  </a:solidFill>
                  <a:latin typeface="Arial" panose="020B0604020202020204" pitchFamily="34" charset="0"/>
                  <a:cs typeface="Arial" panose="020B0604020202020204" pitchFamily="34" charset="0"/>
                </a:rPr>
                <a:t> de proteínas</a:t>
              </a:r>
            </a:p>
          </p:txBody>
        </p:sp>
        <p:sp>
          <p:nvSpPr>
            <p:cNvPr id="7" name="Isosceles Triangle 6"/>
            <p:cNvSpPr/>
            <p:nvPr/>
          </p:nvSpPr>
          <p:spPr bwMode="auto">
            <a:xfrm>
              <a:off x="5638800" y="4267200"/>
              <a:ext cx="990600" cy="762000"/>
            </a:xfrm>
            <a:prstGeom prst="triangle">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panose="020B0604020202020204" pitchFamily="34" charset="0"/>
                <a:cs typeface="Arial" panose="020B0604020202020204" pitchFamily="34" charset="0"/>
              </a:endParaRPr>
            </a:p>
          </p:txBody>
        </p:sp>
        <p:sp>
          <p:nvSpPr>
            <p:cNvPr id="8" name="Rectangle 7"/>
            <p:cNvSpPr/>
            <p:nvPr/>
          </p:nvSpPr>
          <p:spPr bwMode="auto">
            <a:xfrm rot="21110716">
              <a:off x="3162300" y="4027749"/>
              <a:ext cx="5943600" cy="228600"/>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panose="020B0604020202020204" pitchFamily="34" charset="0"/>
                <a:cs typeface="Arial" panose="020B0604020202020204" pitchFamily="34" charset="0"/>
              </a:endParaRPr>
            </a:p>
          </p:txBody>
        </p:sp>
        <p:sp>
          <p:nvSpPr>
            <p:cNvPr id="9" name="Rounded Rectangle 8"/>
            <p:cNvSpPr/>
            <p:nvPr/>
          </p:nvSpPr>
          <p:spPr bwMode="auto">
            <a:xfrm>
              <a:off x="2705100" y="2819400"/>
              <a:ext cx="2133600" cy="1676400"/>
            </a:xfrm>
            <a:prstGeom prst="roundRect">
              <a:avLst/>
            </a:prstGeom>
            <a:solidFill>
              <a:srgbClr val="185BA1"/>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s-CO" sz="2400" dirty="0">
                  <a:solidFill>
                    <a:srgbClr val="FFFFFF"/>
                  </a:solidFill>
                  <a:latin typeface="Arial" panose="020B0604020202020204" pitchFamily="34" charset="0"/>
                  <a:cs typeface="Arial" panose="020B0604020202020204" pitchFamily="34" charset="0"/>
                </a:rPr>
                <a:t>Albúmina</a:t>
              </a:r>
            </a:p>
            <a:p>
              <a:pPr algn="ctr" eaLnBrk="0" fontAlgn="base" hangingPunct="0">
                <a:spcBef>
                  <a:spcPct val="0"/>
                </a:spcBef>
                <a:spcAft>
                  <a:spcPct val="0"/>
                </a:spcAft>
              </a:pPr>
              <a:r>
                <a:rPr lang="es-CO" sz="2400" dirty="0">
                  <a:solidFill>
                    <a:srgbClr val="FFFFFF"/>
                  </a:solidFill>
                  <a:latin typeface="Arial" panose="020B0604020202020204" pitchFamily="34" charset="0"/>
                  <a:cs typeface="Arial" panose="020B0604020202020204" pitchFamily="34" charset="0"/>
                </a:rPr>
                <a:t>Prealbúmina</a:t>
              </a:r>
            </a:p>
            <a:p>
              <a:pPr algn="ctr" eaLnBrk="0" fontAlgn="base" hangingPunct="0">
                <a:spcBef>
                  <a:spcPct val="0"/>
                </a:spcBef>
                <a:spcAft>
                  <a:spcPct val="0"/>
                </a:spcAft>
              </a:pPr>
              <a:r>
                <a:rPr lang="es-CO" sz="2400" dirty="0">
                  <a:solidFill>
                    <a:srgbClr val="FFFFFF"/>
                  </a:solidFill>
                  <a:latin typeface="Arial" panose="020B0604020202020204" pitchFamily="34" charset="0"/>
                  <a:cs typeface="Arial" panose="020B0604020202020204" pitchFamily="34" charset="0"/>
                </a:rPr>
                <a:t>Transferrina</a:t>
              </a:r>
            </a:p>
          </p:txBody>
        </p:sp>
        <p:sp>
          <p:nvSpPr>
            <p:cNvPr id="10" name="Rounded Rectangle 9"/>
            <p:cNvSpPr/>
            <p:nvPr/>
          </p:nvSpPr>
          <p:spPr bwMode="auto">
            <a:xfrm>
              <a:off x="7429500" y="2057400"/>
              <a:ext cx="1981200" cy="1752600"/>
            </a:xfrm>
            <a:prstGeom prst="roundRect">
              <a:avLst/>
            </a:prstGeom>
            <a:solidFill>
              <a:srgbClr val="BDD7EE"/>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s-CO" sz="2400" dirty="0">
                  <a:solidFill>
                    <a:srgbClr val="1D68B4"/>
                  </a:solidFill>
                  <a:latin typeface="Arial" panose="020B0604020202020204" pitchFamily="34" charset="0"/>
                  <a:cs typeface="Arial" panose="020B0604020202020204" pitchFamily="34" charset="0"/>
                </a:rPr>
                <a:t>Proteínas de fase aguda</a:t>
              </a:r>
            </a:p>
            <a:p>
              <a:pPr algn="ctr" eaLnBrk="0" fontAlgn="base" hangingPunct="0">
                <a:spcBef>
                  <a:spcPct val="0"/>
                </a:spcBef>
              </a:pPr>
              <a:r>
                <a:rPr lang="es-CO" sz="1600" dirty="0">
                  <a:solidFill>
                    <a:srgbClr val="1D68B4"/>
                  </a:solidFill>
                  <a:latin typeface="Arial" panose="020B0604020202020204" pitchFamily="34" charset="0"/>
                  <a:cs typeface="Arial" panose="020B0604020202020204" pitchFamily="34" charset="0"/>
                </a:rPr>
                <a:t>(ej. Proteína C</a:t>
              </a:r>
            </a:p>
            <a:p>
              <a:pPr algn="ctr" eaLnBrk="0" fontAlgn="base" hangingPunct="0">
                <a:spcBef>
                  <a:spcPct val="0"/>
                </a:spcBef>
              </a:pPr>
              <a:r>
                <a:rPr lang="es-CO" sz="1600" dirty="0">
                  <a:solidFill>
                    <a:srgbClr val="1D68B4"/>
                  </a:solidFill>
                  <a:latin typeface="Arial" panose="020B0604020202020204" pitchFamily="34" charset="0"/>
                  <a:cs typeface="Arial" panose="020B0604020202020204" pitchFamily="34" charset="0"/>
                </a:rPr>
                <a:t>reactiva</a:t>
              </a:r>
              <a:r>
                <a:rPr lang="en-US" sz="1600" dirty="0">
                  <a:solidFill>
                    <a:srgbClr val="1D68B4"/>
                  </a:solidFill>
                  <a:latin typeface="Arial" panose="020B0604020202020204" pitchFamily="34" charset="0"/>
                  <a:cs typeface="Arial" panose="020B0604020202020204" pitchFamily="34" charset="0"/>
                </a:rPr>
                <a:t>)</a:t>
              </a:r>
            </a:p>
          </p:txBody>
        </p:sp>
      </p:grpSp>
      <p:sp>
        <p:nvSpPr>
          <p:cNvPr id="11" name="TextBox 6"/>
          <p:cNvSpPr txBox="1">
            <a:spLocks noChangeArrowheads="1"/>
          </p:cNvSpPr>
          <p:nvPr/>
        </p:nvSpPr>
        <p:spPr bwMode="auto">
          <a:xfrm>
            <a:off x="1828800" y="6086605"/>
            <a:ext cx="5053494" cy="230832"/>
          </a:xfrm>
          <a:prstGeom prst="rect">
            <a:avLst/>
          </a:prstGeom>
          <a:noFill/>
          <a:ln w="9525">
            <a:noFill/>
            <a:miter lim="800000"/>
            <a:headEnd/>
            <a:tailEnd/>
          </a:ln>
        </p:spPr>
        <p:txBody>
          <a:bodyPr wrap="square">
            <a:prstTxWarp prst="textNoShape">
              <a:avLst/>
            </a:prstTxWarp>
            <a:spAutoFit/>
          </a:bodyPr>
          <a:lstStyle/>
          <a:p>
            <a:pPr>
              <a:lnSpc>
                <a:spcPct val="90000"/>
              </a:lnSpc>
            </a:pPr>
            <a:r>
              <a:rPr lang="en-US" sz="1000" i="1" dirty="0">
                <a:solidFill>
                  <a:srgbClr val="1D68B4"/>
                </a:solidFill>
                <a:latin typeface="Arial" panose="020B0604020202020204" pitchFamily="34" charset="0"/>
                <a:cs typeface="Arial" panose="020B0604020202020204" pitchFamily="34" charset="0"/>
              </a:rPr>
              <a:t>Jensen GL. JPEN J </a:t>
            </a:r>
            <a:r>
              <a:rPr lang="en-US" sz="1000" i="1" dirty="0" err="1">
                <a:solidFill>
                  <a:srgbClr val="1D68B4"/>
                </a:solidFill>
                <a:latin typeface="Arial" panose="020B0604020202020204" pitchFamily="34" charset="0"/>
                <a:cs typeface="Arial" panose="020B0604020202020204" pitchFamily="34" charset="0"/>
              </a:rPr>
              <a:t>Parenter</a:t>
            </a:r>
            <a:r>
              <a:rPr lang="en-US" sz="1000" i="1" dirty="0">
                <a:solidFill>
                  <a:srgbClr val="1D68B4"/>
                </a:solidFill>
                <a:latin typeface="Arial" panose="020B0604020202020204" pitchFamily="34" charset="0"/>
                <a:cs typeface="Arial" panose="020B0604020202020204" pitchFamily="34" charset="0"/>
              </a:rPr>
              <a:t> </a:t>
            </a:r>
            <a:r>
              <a:rPr lang="en-US" sz="1000" i="1" dirty="0" err="1">
                <a:solidFill>
                  <a:srgbClr val="1D68B4"/>
                </a:solidFill>
                <a:latin typeface="Arial" panose="020B0604020202020204" pitchFamily="34" charset="0"/>
                <a:cs typeface="Arial" panose="020B0604020202020204" pitchFamily="34" charset="0"/>
              </a:rPr>
              <a:t>Enteral</a:t>
            </a:r>
            <a:r>
              <a:rPr lang="en-US" sz="1000" i="1" dirty="0">
                <a:solidFill>
                  <a:srgbClr val="1D68B4"/>
                </a:solidFill>
                <a:latin typeface="Arial" panose="020B0604020202020204" pitchFamily="34" charset="0"/>
                <a:cs typeface="Arial" panose="020B0604020202020204" pitchFamily="34" charset="0"/>
              </a:rPr>
              <a:t> </a:t>
            </a:r>
            <a:r>
              <a:rPr lang="en-US" sz="1000" i="1" dirty="0" err="1">
                <a:solidFill>
                  <a:srgbClr val="1D68B4"/>
                </a:solidFill>
                <a:latin typeface="Arial" panose="020B0604020202020204" pitchFamily="34" charset="0"/>
                <a:cs typeface="Arial" panose="020B0604020202020204" pitchFamily="34" charset="0"/>
              </a:rPr>
              <a:t>Nutr</a:t>
            </a:r>
            <a:r>
              <a:rPr lang="en-US" sz="1000" i="1" dirty="0">
                <a:solidFill>
                  <a:srgbClr val="1D68B4"/>
                </a:solidFill>
                <a:latin typeface="Arial" panose="020B0604020202020204" pitchFamily="34" charset="0"/>
                <a:cs typeface="Arial" panose="020B0604020202020204" pitchFamily="34" charset="0"/>
              </a:rPr>
              <a:t> 2006;30:453-463</a:t>
            </a:r>
            <a:r>
              <a:rPr lang="en-US" sz="1000" i="1" dirty="0">
                <a:solidFill>
                  <a:srgbClr val="595959"/>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42961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2F2C96-8CC9-44B8-9914-12FECC4F59C0}"/>
              </a:ext>
            </a:extLst>
          </p:cNvPr>
          <p:cNvSpPr>
            <a:spLocks noGrp="1"/>
          </p:cNvSpPr>
          <p:nvPr>
            <p:ph type="title" idx="4294967295"/>
          </p:nvPr>
        </p:nvSpPr>
        <p:spPr>
          <a:xfrm>
            <a:off x="1658428" y="79394"/>
            <a:ext cx="8875143" cy="1325563"/>
          </a:xfrm>
        </p:spPr>
        <p:txBody>
          <a:bodyPr>
            <a:normAutofit/>
          </a:bodyPr>
          <a:lstStyle/>
          <a:p>
            <a:pPr algn="ctr"/>
            <a:r>
              <a:rPr lang="es-CO" sz="3200" b="1" dirty="0">
                <a:solidFill>
                  <a:srgbClr val="1D68B4"/>
                </a:solidFill>
                <a:latin typeface="Arial" panose="020B0604020202020204" pitchFamily="34" charset="0"/>
                <a:cs typeface="Arial" panose="020B0604020202020204" pitchFamily="34" charset="0"/>
              </a:rPr>
              <a:t>Evaluación </a:t>
            </a:r>
            <a:r>
              <a:rPr lang="es-CO" sz="3200" b="1" dirty="0" err="1">
                <a:solidFill>
                  <a:srgbClr val="1D68B4"/>
                </a:solidFill>
                <a:latin typeface="Arial" panose="020B0604020202020204" pitchFamily="34" charset="0"/>
                <a:cs typeface="Arial" panose="020B0604020202020204" pitchFamily="34" charset="0"/>
              </a:rPr>
              <a:t>imagenológica</a:t>
            </a:r>
            <a:r>
              <a:rPr lang="es-CO" sz="3200" b="1" dirty="0">
                <a:solidFill>
                  <a:srgbClr val="1D68B4"/>
                </a:solidFill>
                <a:latin typeface="Arial" panose="020B0604020202020204" pitchFamily="34" charset="0"/>
                <a:cs typeface="Arial" panose="020B0604020202020204" pitchFamily="34" charset="0"/>
              </a:rPr>
              <a:t> </a:t>
            </a:r>
            <a:br>
              <a:rPr lang="es-CO" sz="3200" b="1" dirty="0">
                <a:solidFill>
                  <a:srgbClr val="1D68B4"/>
                </a:solidFill>
                <a:latin typeface="Arial" panose="020B0604020202020204" pitchFamily="34" charset="0"/>
                <a:cs typeface="Arial" panose="020B0604020202020204" pitchFamily="34" charset="0"/>
              </a:rPr>
            </a:br>
            <a:r>
              <a:rPr lang="es-CO" sz="3200" b="1" dirty="0">
                <a:solidFill>
                  <a:srgbClr val="1D68B4"/>
                </a:solidFill>
                <a:latin typeface="Arial" panose="020B0604020202020204" pitchFamily="34" charset="0"/>
                <a:cs typeface="Arial" panose="020B0604020202020204" pitchFamily="34" charset="0"/>
              </a:rPr>
              <a:t>de la masa muscular</a:t>
            </a:r>
          </a:p>
        </p:txBody>
      </p:sp>
      <p:pic>
        <p:nvPicPr>
          <p:cNvPr id="4" name="Picture 2" descr="Example of an axial computed tomography (CT) image of the third lumbar vertebra region with the analyzed skeletal muscles highlighted in red.">
            <a:extLst>
              <a:ext uri="{FF2B5EF4-FFF2-40B4-BE49-F238E27FC236}">
                <a16:creationId xmlns:a16="http://schemas.microsoft.com/office/drawing/2014/main" id="{B36AA8DE-88BD-4E8E-A1C9-B4225A895545}"/>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2803599" y="1599191"/>
            <a:ext cx="2159660" cy="18686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sultado de imagen para quadriceps muscle ultrasound">
            <a:extLst>
              <a:ext uri="{FF2B5EF4-FFF2-40B4-BE49-F238E27FC236}">
                <a16:creationId xmlns:a16="http://schemas.microsoft.com/office/drawing/2014/main" id="{26492A20-CE8F-4E99-B487-4D11D5D0ED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66790" y="1616444"/>
            <a:ext cx="2387308" cy="186153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cto de flecha 8">
            <a:extLst>
              <a:ext uri="{FF2B5EF4-FFF2-40B4-BE49-F238E27FC236}">
                <a16:creationId xmlns:a16="http://schemas.microsoft.com/office/drawing/2014/main" id="{80AE4621-E7B5-4022-96BB-6258D2D90975}"/>
              </a:ext>
            </a:extLst>
          </p:cNvPr>
          <p:cNvCxnSpPr>
            <a:cxnSpLocks/>
          </p:cNvCxnSpPr>
          <p:nvPr/>
        </p:nvCxnSpPr>
        <p:spPr bwMode="auto">
          <a:xfrm>
            <a:off x="7801882" y="1795620"/>
            <a:ext cx="0" cy="1296144"/>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4" name="CuadroTexto 13">
            <a:extLst>
              <a:ext uri="{FF2B5EF4-FFF2-40B4-BE49-F238E27FC236}">
                <a16:creationId xmlns:a16="http://schemas.microsoft.com/office/drawing/2014/main" id="{BA0C99C4-29D5-43F6-ACB5-BAFEC2A118C8}"/>
              </a:ext>
            </a:extLst>
          </p:cNvPr>
          <p:cNvSpPr txBox="1"/>
          <p:nvPr/>
        </p:nvSpPr>
        <p:spPr>
          <a:xfrm>
            <a:off x="6566790" y="3617048"/>
            <a:ext cx="2412426" cy="338554"/>
          </a:xfrm>
          <a:prstGeom prst="rect">
            <a:avLst/>
          </a:prstGeom>
          <a:noFill/>
        </p:spPr>
        <p:txBody>
          <a:bodyPr wrap="square" rtlCol="0">
            <a:spAutoFit/>
          </a:bodyPr>
          <a:lstStyle/>
          <a:p>
            <a:r>
              <a:rPr lang="es-CO" sz="1600" dirty="0">
                <a:solidFill>
                  <a:srgbClr val="1D68B4"/>
                </a:solidFill>
                <a:latin typeface="Arial" panose="020B0604020202020204" pitchFamily="34" charset="0"/>
                <a:cs typeface="Arial" panose="020B0604020202020204" pitchFamily="34" charset="0"/>
              </a:rPr>
              <a:t>Ultrasonido (cuádriceps)</a:t>
            </a:r>
          </a:p>
        </p:txBody>
      </p:sp>
      <p:sp>
        <p:nvSpPr>
          <p:cNvPr id="15" name="CuadroTexto 14">
            <a:extLst>
              <a:ext uri="{FF2B5EF4-FFF2-40B4-BE49-F238E27FC236}">
                <a16:creationId xmlns:a16="http://schemas.microsoft.com/office/drawing/2014/main" id="{17B774D5-DF05-4257-A43D-5D11F576ED31}"/>
              </a:ext>
            </a:extLst>
          </p:cNvPr>
          <p:cNvSpPr txBox="1"/>
          <p:nvPr/>
        </p:nvSpPr>
        <p:spPr>
          <a:xfrm>
            <a:off x="2903715" y="3599795"/>
            <a:ext cx="2224097" cy="338554"/>
          </a:xfrm>
          <a:prstGeom prst="rect">
            <a:avLst/>
          </a:prstGeom>
          <a:noFill/>
        </p:spPr>
        <p:txBody>
          <a:bodyPr wrap="square" rtlCol="0">
            <a:spAutoFit/>
          </a:bodyPr>
          <a:lstStyle/>
          <a:p>
            <a:r>
              <a:rPr lang="es-CO" sz="1600" dirty="0">
                <a:solidFill>
                  <a:srgbClr val="1D68B4"/>
                </a:solidFill>
                <a:latin typeface="Arial" panose="020B0604020202020204" pitchFamily="34" charset="0"/>
                <a:cs typeface="Arial" panose="020B0604020202020204" pitchFamily="34" charset="0"/>
              </a:rPr>
              <a:t>TAC Abdominal (L3)</a:t>
            </a:r>
          </a:p>
        </p:txBody>
      </p:sp>
      <p:sp>
        <p:nvSpPr>
          <p:cNvPr id="16" name="CuadroTexto 15">
            <a:extLst>
              <a:ext uri="{FF2B5EF4-FFF2-40B4-BE49-F238E27FC236}">
                <a16:creationId xmlns:a16="http://schemas.microsoft.com/office/drawing/2014/main" id="{BD7B0A5F-190D-40B5-81A7-4ED8636AF883}"/>
              </a:ext>
            </a:extLst>
          </p:cNvPr>
          <p:cNvSpPr txBox="1"/>
          <p:nvPr/>
        </p:nvSpPr>
        <p:spPr>
          <a:xfrm flipH="1">
            <a:off x="2092982" y="5833438"/>
            <a:ext cx="6516180" cy="400110"/>
          </a:xfrm>
          <a:prstGeom prst="rect">
            <a:avLst/>
          </a:prstGeom>
          <a:noFill/>
        </p:spPr>
        <p:txBody>
          <a:bodyPr wrap="square" rtlCol="0">
            <a:spAutoFit/>
          </a:bodyPr>
          <a:lstStyle/>
          <a:p>
            <a:r>
              <a:rPr lang="es-CO" sz="1000" i="1" dirty="0">
                <a:solidFill>
                  <a:srgbClr val="1D68B4"/>
                </a:solidFill>
                <a:latin typeface="Arial" panose="020B0604020202020204" pitchFamily="34" charset="0"/>
                <a:cs typeface="Arial" panose="020B0604020202020204" pitchFamily="34" charset="0"/>
              </a:rPr>
              <a:t>Gómez </a:t>
            </a:r>
            <a:r>
              <a:rPr lang="es-CO" sz="1000" i="1" dirty="0" err="1">
                <a:solidFill>
                  <a:srgbClr val="1D68B4"/>
                </a:solidFill>
                <a:latin typeface="Arial" panose="020B0604020202020204" pitchFamily="34" charset="0"/>
                <a:cs typeface="Arial" panose="020B0604020202020204" pitchFamily="34" charset="0"/>
              </a:rPr>
              <a:t>Perez</a:t>
            </a:r>
            <a:r>
              <a:rPr lang="es-CO" sz="1000" i="1" dirty="0">
                <a:solidFill>
                  <a:srgbClr val="1D68B4"/>
                </a:solidFill>
                <a:latin typeface="Arial" panose="020B0604020202020204" pitchFamily="34" charset="0"/>
                <a:cs typeface="Arial" panose="020B0604020202020204" pitchFamily="34" charset="0"/>
              </a:rPr>
              <a:t> SL </a:t>
            </a:r>
            <a:r>
              <a:rPr lang="es-CO" sz="1000" i="1" dirty="0" err="1">
                <a:solidFill>
                  <a:srgbClr val="1D68B4"/>
                </a:solidFill>
                <a:latin typeface="Arial" panose="020B0604020202020204" pitchFamily="34" charset="0"/>
                <a:cs typeface="Arial" panose="020B0604020202020204" pitchFamily="34" charset="0"/>
              </a:rPr>
              <a:t>Haus</a:t>
            </a:r>
            <a:r>
              <a:rPr lang="es-CO" sz="1000" i="1" dirty="0">
                <a:solidFill>
                  <a:srgbClr val="1D68B4"/>
                </a:solidFill>
                <a:latin typeface="Arial" panose="020B0604020202020204" pitchFamily="34" charset="0"/>
                <a:cs typeface="Arial" panose="020B0604020202020204" pitchFamily="34" charset="0"/>
              </a:rPr>
              <a:t> JM et al  JPEN 2016 , 40  (3) 308 – 318.</a:t>
            </a:r>
          </a:p>
          <a:p>
            <a:r>
              <a:rPr lang="es-CO" sz="1000" i="1" dirty="0">
                <a:solidFill>
                  <a:srgbClr val="1D68B4"/>
                </a:solidFill>
                <a:latin typeface="Arial" panose="020B0604020202020204" pitchFamily="34" charset="0"/>
                <a:cs typeface="Arial" panose="020B0604020202020204" pitchFamily="34" charset="0"/>
              </a:rPr>
              <a:t>Mourtzakis M, </a:t>
            </a:r>
            <a:r>
              <a:rPr lang="es-CO" sz="1000" i="1" dirty="0" err="1">
                <a:solidFill>
                  <a:srgbClr val="1D68B4"/>
                </a:solidFill>
                <a:latin typeface="Arial" panose="020B0604020202020204" pitchFamily="34" charset="0"/>
                <a:cs typeface="Arial" panose="020B0604020202020204" pitchFamily="34" charset="0"/>
              </a:rPr>
              <a:t>Wishmeyer</a:t>
            </a:r>
            <a:r>
              <a:rPr lang="es-CO" sz="1000" i="1" dirty="0">
                <a:solidFill>
                  <a:srgbClr val="1D68B4"/>
                </a:solidFill>
                <a:latin typeface="Arial" panose="020B0604020202020204" pitchFamily="34" charset="0"/>
                <a:cs typeface="Arial" panose="020B0604020202020204" pitchFamily="34" charset="0"/>
              </a:rPr>
              <a:t> P.  </a:t>
            </a:r>
            <a:r>
              <a:rPr lang="es-CO" sz="1000" i="1" dirty="0" err="1">
                <a:solidFill>
                  <a:srgbClr val="1D68B4"/>
                </a:solidFill>
                <a:latin typeface="Arial" panose="020B0604020202020204" pitchFamily="34" charset="0"/>
                <a:cs typeface="Arial" panose="020B0604020202020204" pitchFamily="34" charset="0"/>
              </a:rPr>
              <a:t>Curr</a:t>
            </a:r>
            <a:r>
              <a:rPr lang="es-CO" sz="1000" i="1" dirty="0">
                <a:solidFill>
                  <a:srgbClr val="1D68B4"/>
                </a:solidFill>
                <a:latin typeface="Arial" panose="020B0604020202020204" pitchFamily="34" charset="0"/>
                <a:cs typeface="Arial" panose="020B0604020202020204" pitchFamily="34" charset="0"/>
              </a:rPr>
              <a:t> </a:t>
            </a:r>
            <a:r>
              <a:rPr lang="es-CO" sz="1000" i="1" dirty="0" err="1">
                <a:solidFill>
                  <a:srgbClr val="1D68B4"/>
                </a:solidFill>
                <a:latin typeface="Arial" panose="020B0604020202020204" pitchFamily="34" charset="0"/>
                <a:cs typeface="Arial" panose="020B0604020202020204" pitchFamily="34" charset="0"/>
              </a:rPr>
              <a:t>Opin</a:t>
            </a:r>
            <a:r>
              <a:rPr lang="es-CO" sz="1000" i="1" dirty="0">
                <a:solidFill>
                  <a:srgbClr val="1D68B4"/>
                </a:solidFill>
                <a:latin typeface="Arial" panose="020B0604020202020204" pitchFamily="34" charset="0"/>
                <a:cs typeface="Arial" panose="020B0604020202020204" pitchFamily="34" charset="0"/>
              </a:rPr>
              <a:t> Clin </a:t>
            </a:r>
            <a:r>
              <a:rPr lang="es-CO" sz="1000" i="1" dirty="0" err="1">
                <a:solidFill>
                  <a:srgbClr val="1D68B4"/>
                </a:solidFill>
                <a:latin typeface="Arial" panose="020B0604020202020204" pitchFamily="34" charset="0"/>
                <a:cs typeface="Arial" panose="020B0604020202020204" pitchFamily="34" charset="0"/>
              </a:rPr>
              <a:t>Nutr</a:t>
            </a:r>
            <a:r>
              <a:rPr lang="es-CO" sz="1000" i="1" dirty="0">
                <a:solidFill>
                  <a:srgbClr val="1D68B4"/>
                </a:solidFill>
                <a:latin typeface="Arial" panose="020B0604020202020204" pitchFamily="34" charset="0"/>
                <a:cs typeface="Arial" panose="020B0604020202020204" pitchFamily="34" charset="0"/>
              </a:rPr>
              <a:t> </a:t>
            </a:r>
            <a:r>
              <a:rPr lang="es-CO" sz="1000" i="1" dirty="0" err="1">
                <a:solidFill>
                  <a:srgbClr val="1D68B4"/>
                </a:solidFill>
                <a:latin typeface="Arial" panose="020B0604020202020204" pitchFamily="34" charset="0"/>
                <a:cs typeface="Arial" panose="020B0604020202020204" pitchFamily="34" charset="0"/>
              </a:rPr>
              <a:t>Metab</a:t>
            </a:r>
            <a:r>
              <a:rPr lang="es-CO" sz="1000" i="1" dirty="0">
                <a:solidFill>
                  <a:srgbClr val="1D68B4"/>
                </a:solidFill>
                <a:latin typeface="Arial" panose="020B0604020202020204" pitchFamily="34" charset="0"/>
                <a:cs typeface="Arial" panose="020B0604020202020204" pitchFamily="34" charset="0"/>
              </a:rPr>
              <a:t> </a:t>
            </a:r>
            <a:r>
              <a:rPr lang="es-CO" sz="1000" i="1" dirty="0" err="1">
                <a:solidFill>
                  <a:srgbClr val="1D68B4"/>
                </a:solidFill>
                <a:latin typeface="Arial" panose="020B0604020202020204" pitchFamily="34" charset="0"/>
                <a:cs typeface="Arial" panose="020B0604020202020204" pitchFamily="34" charset="0"/>
              </a:rPr>
              <a:t>Care</a:t>
            </a:r>
            <a:r>
              <a:rPr lang="es-CO" sz="1000" i="1" dirty="0">
                <a:solidFill>
                  <a:srgbClr val="1D68B4"/>
                </a:solidFill>
                <a:latin typeface="Arial" panose="020B0604020202020204" pitchFamily="34" charset="0"/>
                <a:cs typeface="Arial" panose="020B0604020202020204" pitchFamily="34" charset="0"/>
              </a:rPr>
              <a:t> 2014, 17: 389 - 395.</a:t>
            </a:r>
          </a:p>
        </p:txBody>
      </p:sp>
      <p:sp>
        <p:nvSpPr>
          <p:cNvPr id="17" name="CuadroTexto 16">
            <a:extLst>
              <a:ext uri="{FF2B5EF4-FFF2-40B4-BE49-F238E27FC236}">
                <a16:creationId xmlns:a16="http://schemas.microsoft.com/office/drawing/2014/main" id="{4AA7AA66-0FE9-47BB-8757-1C8AB76C6518}"/>
              </a:ext>
            </a:extLst>
          </p:cNvPr>
          <p:cNvSpPr txBox="1"/>
          <p:nvPr/>
        </p:nvSpPr>
        <p:spPr>
          <a:xfrm>
            <a:off x="2248257" y="4184570"/>
            <a:ext cx="3394623" cy="954107"/>
          </a:xfrm>
          <a:prstGeom prst="rect">
            <a:avLst/>
          </a:prstGeom>
          <a:noFill/>
        </p:spPr>
        <p:txBody>
          <a:bodyPr wrap="square" rtlCol="0">
            <a:spAutoFit/>
          </a:bodyPr>
          <a:lstStyle/>
          <a:p>
            <a:pPr algn="ctr"/>
            <a:r>
              <a:rPr lang="es-CO" sz="1400" b="1" dirty="0">
                <a:solidFill>
                  <a:srgbClr val="1D68B4"/>
                </a:solidFill>
                <a:latin typeface="Arial" panose="020B0604020202020204" pitchFamily="34" charset="0"/>
                <a:ea typeface="Brandon Grotesque Medium" charset="0"/>
                <a:cs typeface="Arial" panose="020B0604020202020204" pitchFamily="34" charset="0"/>
              </a:rPr>
              <a:t>Índice muscular esquelético: </a:t>
            </a:r>
          </a:p>
          <a:p>
            <a:pPr algn="ctr"/>
            <a:r>
              <a:rPr lang="es-CO" sz="1400" dirty="0">
                <a:solidFill>
                  <a:srgbClr val="1D68B4"/>
                </a:solidFill>
                <a:latin typeface="Arial" panose="020B0604020202020204" pitchFamily="34" charset="0"/>
                <a:ea typeface="Brandon Grotesque Medium" charset="0"/>
                <a:cs typeface="Arial" panose="020B0604020202020204" pitchFamily="34" charset="0"/>
              </a:rPr>
              <a:t>IMC &lt;25: &gt; 43 cm2/m2 </a:t>
            </a:r>
          </a:p>
          <a:p>
            <a:pPr algn="ctr"/>
            <a:r>
              <a:rPr lang="es-CO" sz="1400" dirty="0">
                <a:solidFill>
                  <a:srgbClr val="1D68B4"/>
                </a:solidFill>
                <a:latin typeface="Arial" panose="020B0604020202020204" pitchFamily="34" charset="0"/>
                <a:ea typeface="Brandon Grotesque Medium" charset="0"/>
                <a:cs typeface="Arial" panose="020B0604020202020204" pitchFamily="34" charset="0"/>
              </a:rPr>
              <a:t>IMC ≥ 25: &gt; 41 cm2/m2 (mujer) y &gt;  53 cm2/m2 (hombre) </a:t>
            </a:r>
          </a:p>
        </p:txBody>
      </p:sp>
      <p:graphicFrame>
        <p:nvGraphicFramePr>
          <p:cNvPr id="18" name="Tabla 17">
            <a:extLst>
              <a:ext uri="{FF2B5EF4-FFF2-40B4-BE49-F238E27FC236}">
                <a16:creationId xmlns:a16="http://schemas.microsoft.com/office/drawing/2014/main" id="{97C88098-C751-4E73-B98C-344A5D152418}"/>
              </a:ext>
            </a:extLst>
          </p:cNvPr>
          <p:cNvGraphicFramePr>
            <a:graphicFrameLocks noGrp="1"/>
          </p:cNvGraphicFramePr>
          <p:nvPr>
            <p:extLst>
              <p:ext uri="{D42A27DB-BD31-4B8C-83A1-F6EECF244321}">
                <p14:modId xmlns:p14="http://schemas.microsoft.com/office/powerpoint/2010/main" val="538610774"/>
              </p:ext>
            </p:extLst>
          </p:nvPr>
        </p:nvGraphicFramePr>
        <p:xfrm>
          <a:off x="6556631" y="3983253"/>
          <a:ext cx="4755924" cy="1686560"/>
        </p:xfrm>
        <a:graphic>
          <a:graphicData uri="http://schemas.openxmlformats.org/drawingml/2006/table">
            <a:tbl>
              <a:tblPr firstRow="1" bandRow="1">
                <a:tableStyleId>{5C22544A-7EE6-4342-B048-85BDC9FD1C3A}</a:tableStyleId>
              </a:tblPr>
              <a:tblGrid>
                <a:gridCol w="2205646">
                  <a:extLst>
                    <a:ext uri="{9D8B030D-6E8A-4147-A177-3AD203B41FA5}">
                      <a16:colId xmlns:a16="http://schemas.microsoft.com/office/drawing/2014/main" val="4228496697"/>
                    </a:ext>
                  </a:extLst>
                </a:gridCol>
                <a:gridCol w="1102823">
                  <a:extLst>
                    <a:ext uri="{9D8B030D-6E8A-4147-A177-3AD203B41FA5}">
                      <a16:colId xmlns:a16="http://schemas.microsoft.com/office/drawing/2014/main" val="2975566368"/>
                    </a:ext>
                  </a:extLst>
                </a:gridCol>
                <a:gridCol w="1447455">
                  <a:extLst>
                    <a:ext uri="{9D8B030D-6E8A-4147-A177-3AD203B41FA5}">
                      <a16:colId xmlns:a16="http://schemas.microsoft.com/office/drawing/2014/main" val="3962262987"/>
                    </a:ext>
                  </a:extLst>
                </a:gridCol>
              </a:tblGrid>
              <a:tr h="329956">
                <a:tc>
                  <a:txBody>
                    <a:bodyPr/>
                    <a:lstStyle/>
                    <a:p>
                      <a:endParaRPr lang="es-CO" dirty="0"/>
                    </a:p>
                  </a:txBody>
                  <a:tcPr>
                    <a:solidFill>
                      <a:srgbClr val="0988BA"/>
                    </a:solidFill>
                  </a:tcPr>
                </a:tc>
                <a:tc>
                  <a:txBody>
                    <a:bodyPr/>
                    <a:lstStyle/>
                    <a:p>
                      <a:r>
                        <a:rPr lang="es-CO" sz="1600" dirty="0"/>
                        <a:t>TAC (L3)</a:t>
                      </a:r>
                    </a:p>
                  </a:txBody>
                  <a:tcPr>
                    <a:solidFill>
                      <a:srgbClr val="0988BA"/>
                    </a:solidFill>
                  </a:tcPr>
                </a:tc>
                <a:tc>
                  <a:txBody>
                    <a:bodyPr/>
                    <a:lstStyle/>
                    <a:p>
                      <a:r>
                        <a:rPr lang="es-CO" sz="1600" dirty="0"/>
                        <a:t>Ultrasonido </a:t>
                      </a:r>
                    </a:p>
                  </a:txBody>
                  <a:tcPr>
                    <a:solidFill>
                      <a:srgbClr val="0988BA"/>
                    </a:solidFill>
                  </a:tcPr>
                </a:tc>
                <a:extLst>
                  <a:ext uri="{0D108BD9-81ED-4DB2-BD59-A6C34878D82A}">
                    <a16:rowId xmlns:a16="http://schemas.microsoft.com/office/drawing/2014/main" val="4135865471"/>
                  </a:ext>
                </a:extLst>
              </a:tr>
              <a:tr h="370840">
                <a:tc>
                  <a:txBody>
                    <a:bodyPr/>
                    <a:lstStyle/>
                    <a:p>
                      <a:r>
                        <a:rPr lang="es-CO" sz="1600" dirty="0">
                          <a:solidFill>
                            <a:schemeClr val="bg1"/>
                          </a:solidFill>
                        </a:rPr>
                        <a:t>Validación</a:t>
                      </a:r>
                    </a:p>
                  </a:txBody>
                  <a:tcPr>
                    <a:solidFill>
                      <a:srgbClr val="0988BA"/>
                    </a:solidFill>
                  </a:tcPr>
                </a:tc>
                <a:tc>
                  <a:txBody>
                    <a:bodyPr/>
                    <a:lstStyle/>
                    <a:p>
                      <a:pPr algn="ctr"/>
                      <a:r>
                        <a:rPr lang="es-CO" dirty="0">
                          <a:solidFill>
                            <a:schemeClr val="bg1"/>
                          </a:solidFill>
                        </a:rPr>
                        <a:t>++</a:t>
                      </a:r>
                    </a:p>
                  </a:txBody>
                  <a:tcPr>
                    <a:solidFill>
                      <a:srgbClr val="0988BA"/>
                    </a:solidFill>
                  </a:tcPr>
                </a:tc>
                <a:tc>
                  <a:txBody>
                    <a:bodyPr/>
                    <a:lstStyle/>
                    <a:p>
                      <a:pPr algn="ctr"/>
                      <a:r>
                        <a:rPr lang="es-CO" dirty="0">
                          <a:solidFill>
                            <a:schemeClr val="bg1"/>
                          </a:solidFill>
                        </a:rPr>
                        <a:t>+</a:t>
                      </a:r>
                    </a:p>
                  </a:txBody>
                  <a:tcPr>
                    <a:solidFill>
                      <a:srgbClr val="0988BA"/>
                    </a:solidFill>
                  </a:tcPr>
                </a:tc>
                <a:extLst>
                  <a:ext uri="{0D108BD9-81ED-4DB2-BD59-A6C34878D82A}">
                    <a16:rowId xmlns:a16="http://schemas.microsoft.com/office/drawing/2014/main" val="2662511548"/>
                  </a:ext>
                </a:extLst>
              </a:tr>
              <a:tr h="370840">
                <a:tc>
                  <a:txBody>
                    <a:bodyPr/>
                    <a:lstStyle/>
                    <a:p>
                      <a:r>
                        <a:rPr lang="es-CO" sz="1600" dirty="0">
                          <a:solidFill>
                            <a:schemeClr val="bg1"/>
                          </a:solidFill>
                        </a:rPr>
                        <a:t>Exactitud</a:t>
                      </a:r>
                    </a:p>
                  </a:txBody>
                  <a:tcPr>
                    <a:solidFill>
                      <a:srgbClr val="0988BA"/>
                    </a:solidFill>
                  </a:tcPr>
                </a:tc>
                <a:tc>
                  <a:txBody>
                    <a:bodyPr/>
                    <a:lstStyle/>
                    <a:p>
                      <a:pPr algn="ctr"/>
                      <a:r>
                        <a:rPr lang="es-CO" dirty="0">
                          <a:solidFill>
                            <a:schemeClr val="bg1"/>
                          </a:solidFill>
                        </a:rPr>
                        <a:t>++</a:t>
                      </a:r>
                    </a:p>
                  </a:txBody>
                  <a:tcPr>
                    <a:solidFill>
                      <a:srgbClr val="0988BA"/>
                    </a:solidFill>
                  </a:tcPr>
                </a:tc>
                <a:tc>
                  <a:txBody>
                    <a:bodyPr/>
                    <a:lstStyle/>
                    <a:p>
                      <a:pPr algn="ctr"/>
                      <a:r>
                        <a:rPr lang="es-CO" dirty="0">
                          <a:solidFill>
                            <a:schemeClr val="bg1"/>
                          </a:solidFill>
                        </a:rPr>
                        <a:t>+</a:t>
                      </a:r>
                    </a:p>
                  </a:txBody>
                  <a:tcPr>
                    <a:solidFill>
                      <a:srgbClr val="0988BA"/>
                    </a:solidFill>
                  </a:tcPr>
                </a:tc>
                <a:extLst>
                  <a:ext uri="{0D108BD9-81ED-4DB2-BD59-A6C34878D82A}">
                    <a16:rowId xmlns:a16="http://schemas.microsoft.com/office/drawing/2014/main" val="1817443501"/>
                  </a:ext>
                </a:extLst>
              </a:tr>
              <a:tr h="370840">
                <a:tc>
                  <a:txBody>
                    <a:bodyPr/>
                    <a:lstStyle/>
                    <a:p>
                      <a:r>
                        <a:rPr lang="es-CO" sz="1600" dirty="0">
                          <a:solidFill>
                            <a:schemeClr val="bg1"/>
                          </a:solidFill>
                        </a:rPr>
                        <a:t>Disponibilidad y repetibilidad</a:t>
                      </a:r>
                    </a:p>
                  </a:txBody>
                  <a:tcPr>
                    <a:solidFill>
                      <a:srgbClr val="0988BA"/>
                    </a:solidFill>
                  </a:tcPr>
                </a:tc>
                <a:tc>
                  <a:txBody>
                    <a:bodyPr/>
                    <a:lstStyle/>
                    <a:p>
                      <a:pPr algn="ctr"/>
                      <a:r>
                        <a:rPr lang="es-CO" dirty="0">
                          <a:solidFill>
                            <a:schemeClr val="bg1"/>
                          </a:solidFill>
                        </a:rPr>
                        <a:t>+</a:t>
                      </a:r>
                    </a:p>
                  </a:txBody>
                  <a:tcPr>
                    <a:solidFill>
                      <a:srgbClr val="0988BA"/>
                    </a:solidFill>
                  </a:tcPr>
                </a:tc>
                <a:tc>
                  <a:txBody>
                    <a:bodyPr/>
                    <a:lstStyle/>
                    <a:p>
                      <a:pPr algn="ctr"/>
                      <a:r>
                        <a:rPr lang="es-CO" dirty="0">
                          <a:solidFill>
                            <a:schemeClr val="bg1"/>
                          </a:solidFill>
                        </a:rPr>
                        <a:t>++</a:t>
                      </a:r>
                    </a:p>
                  </a:txBody>
                  <a:tcPr>
                    <a:solidFill>
                      <a:srgbClr val="0988BA"/>
                    </a:solidFill>
                  </a:tcPr>
                </a:tc>
                <a:extLst>
                  <a:ext uri="{0D108BD9-81ED-4DB2-BD59-A6C34878D82A}">
                    <a16:rowId xmlns:a16="http://schemas.microsoft.com/office/drawing/2014/main" val="1170259014"/>
                  </a:ext>
                </a:extLst>
              </a:tr>
            </a:tbl>
          </a:graphicData>
        </a:graphic>
      </p:graphicFrame>
    </p:spTree>
    <p:extLst>
      <p:ext uri="{BB962C8B-B14F-4D97-AF65-F5344CB8AC3E}">
        <p14:creationId xmlns:p14="http://schemas.microsoft.com/office/powerpoint/2010/main" val="1270728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95059" y="283896"/>
            <a:ext cx="8201882" cy="1354217"/>
          </a:xfrm>
          <a:prstGeom prst="rect">
            <a:avLst/>
          </a:prstGeom>
          <a:noFill/>
        </p:spPr>
        <p:txBody>
          <a:bodyPr wrap="square" rtlCol="0">
            <a:spAutoFit/>
          </a:bodyPr>
          <a:lstStyle/>
          <a:p>
            <a:pPr algn="ctr"/>
            <a:r>
              <a:rPr lang="es-CO" sz="3200" b="1" dirty="0">
                <a:solidFill>
                  <a:srgbClr val="1D68B4"/>
                </a:solidFill>
                <a:latin typeface="Arial" panose="020B0604020202020204" pitchFamily="34" charset="0"/>
                <a:cs typeface="Arial" panose="020B0604020202020204" pitchFamily="34" charset="0"/>
              </a:rPr>
              <a:t>Mortalidad a largo plazo </a:t>
            </a:r>
          </a:p>
          <a:p>
            <a:pPr algn="ctr"/>
            <a:r>
              <a:rPr lang="es-CO" sz="3200" b="1" dirty="0">
                <a:solidFill>
                  <a:srgbClr val="1D68B4"/>
                </a:solidFill>
                <a:latin typeface="Arial" panose="020B0604020202020204" pitchFamily="34" charset="0"/>
                <a:cs typeface="Arial" panose="020B0604020202020204" pitchFamily="34" charset="0"/>
              </a:rPr>
              <a:t>en sepsis severa</a:t>
            </a:r>
            <a:endParaRPr lang="es-ES_tradnl" sz="3200" b="1" dirty="0">
              <a:solidFill>
                <a:srgbClr val="1D68B4"/>
              </a:solidFill>
              <a:latin typeface="Arial" panose="020B0604020202020204" pitchFamily="34" charset="0"/>
              <a:cs typeface="Arial" panose="020B0604020202020204" pitchFamily="34" charset="0"/>
            </a:endParaRPr>
          </a:p>
          <a:p>
            <a:pPr algn="ctr"/>
            <a:endParaRPr lang="es-ES_tradnl" b="1" dirty="0">
              <a:solidFill>
                <a:srgbClr val="1D68B4"/>
              </a:solidFill>
              <a:latin typeface="Arial" panose="020B0604020202020204" pitchFamily="34" charset="0"/>
              <a:cs typeface="Arial" panose="020B0604020202020204" pitchFamily="34" charset="0"/>
            </a:endParaRPr>
          </a:p>
        </p:txBody>
      </p:sp>
      <p:pic>
        <p:nvPicPr>
          <p:cNvPr id="5" name="Picture 4" descr="graficoBS.jpg"/>
          <p:cNvPicPr>
            <a:picLocks noChangeAspect="1"/>
          </p:cNvPicPr>
          <p:nvPr/>
        </p:nvPicPr>
        <p:blipFill>
          <a:blip r:embed="rId3"/>
          <a:stretch>
            <a:fillRect/>
          </a:stretch>
        </p:blipFill>
        <p:spPr>
          <a:xfrm>
            <a:off x="3204443" y="1496424"/>
            <a:ext cx="5783114" cy="4321164"/>
          </a:xfrm>
          <a:prstGeom prst="rect">
            <a:avLst/>
          </a:prstGeom>
          <a:ln>
            <a:solidFill>
              <a:srgbClr val="162E73"/>
            </a:solidFill>
          </a:ln>
          <a:effectLst>
            <a:outerShdw blurRad="50800" dist="38100" dir="2700000" algn="tl" rotWithShape="0">
              <a:srgbClr val="000000">
                <a:alpha val="43000"/>
              </a:srgbClr>
            </a:outerShdw>
          </a:effectLst>
        </p:spPr>
      </p:pic>
      <p:sp>
        <p:nvSpPr>
          <p:cNvPr id="6" name="TextBox 5"/>
          <p:cNvSpPr txBox="1"/>
          <p:nvPr/>
        </p:nvSpPr>
        <p:spPr>
          <a:xfrm>
            <a:off x="2909404" y="6041876"/>
            <a:ext cx="4970907" cy="400110"/>
          </a:xfrm>
          <a:prstGeom prst="rect">
            <a:avLst/>
          </a:prstGeom>
          <a:noFill/>
        </p:spPr>
        <p:txBody>
          <a:bodyPr wrap="square" rtlCol="0">
            <a:spAutoFit/>
          </a:bodyPr>
          <a:lstStyle/>
          <a:p>
            <a:r>
              <a:rPr lang="en-US" sz="1000" i="1" dirty="0" err="1">
                <a:solidFill>
                  <a:srgbClr val="1D68B4"/>
                </a:solidFill>
                <a:latin typeface="Arial" panose="020B0604020202020204" pitchFamily="34" charset="0"/>
                <a:cs typeface="Arial" panose="020B0604020202020204" pitchFamily="34" charset="0"/>
                <a:sym typeface="Arial" charset="0"/>
              </a:rPr>
              <a:t>Weycker</a:t>
            </a:r>
            <a:r>
              <a:rPr lang="en-US" sz="1000" i="1" dirty="0">
                <a:solidFill>
                  <a:srgbClr val="1D68B4"/>
                </a:solidFill>
                <a:latin typeface="Arial" panose="020B0604020202020204" pitchFamily="34" charset="0"/>
                <a:cs typeface="Arial" panose="020B0604020202020204" pitchFamily="34" charset="0"/>
                <a:sym typeface="Arial" charset="0"/>
              </a:rPr>
              <a:t>, et al. </a:t>
            </a:r>
            <a:r>
              <a:rPr lang="en-US" sz="1000" i="1" dirty="0" err="1">
                <a:solidFill>
                  <a:srgbClr val="1D68B4"/>
                </a:solidFill>
                <a:latin typeface="Arial" panose="020B0604020202020204" pitchFamily="34" charset="0"/>
                <a:cs typeface="Arial" panose="020B0604020202020204" pitchFamily="34" charset="0"/>
                <a:sym typeface="Arial" charset="0"/>
              </a:rPr>
              <a:t>Crit</a:t>
            </a:r>
            <a:r>
              <a:rPr lang="en-US" sz="1000" i="1" dirty="0">
                <a:solidFill>
                  <a:srgbClr val="1D68B4"/>
                </a:solidFill>
                <a:latin typeface="Arial" panose="020B0604020202020204" pitchFamily="34" charset="0"/>
                <a:cs typeface="Arial" panose="020B0604020202020204" pitchFamily="34" charset="0"/>
                <a:sym typeface="Arial" charset="0"/>
              </a:rPr>
              <a:t> Care Med. 2003;31:2316-2323</a:t>
            </a:r>
            <a:r>
              <a:rPr lang="en-US" sz="1000" i="1" dirty="0">
                <a:solidFill>
                  <a:srgbClr val="595959"/>
                </a:solidFill>
                <a:latin typeface="Arial" panose="020B0604020202020204" pitchFamily="34" charset="0"/>
                <a:cs typeface="Arial" panose="020B0604020202020204" pitchFamily="34" charset="0"/>
                <a:sym typeface="Arial" charset="0"/>
              </a:rPr>
              <a:t>.</a:t>
            </a:r>
          </a:p>
          <a:p>
            <a:endParaRPr lang="es-ES_tradnl"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5734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5"/>
          <p:cNvSpPr txBox="1"/>
          <p:nvPr/>
        </p:nvSpPr>
        <p:spPr>
          <a:xfrm>
            <a:off x="1946695" y="214257"/>
            <a:ext cx="8229600" cy="1077218"/>
          </a:xfrm>
          <a:prstGeom prst="rect">
            <a:avLst/>
          </a:prstGeom>
          <a:noFill/>
        </p:spPr>
        <p:txBody>
          <a:bodyPr wrap="square" rtlCol="0">
            <a:spAutoFit/>
          </a:bodyPr>
          <a:lstStyle/>
          <a:p>
            <a:pPr algn="ctr"/>
            <a:r>
              <a:rPr lang="en-US" sz="3200" b="1" dirty="0" err="1">
                <a:solidFill>
                  <a:srgbClr val="1D68B4"/>
                </a:solidFill>
                <a:latin typeface="Arial" panose="020B0604020202020204" pitchFamily="34" charset="0"/>
                <a:cs typeface="Arial" panose="020B0604020202020204" pitchFamily="34" charset="0"/>
              </a:rPr>
              <a:t>Discapacidad</a:t>
            </a:r>
            <a:r>
              <a:rPr lang="en-US" sz="3200" b="1" dirty="0">
                <a:solidFill>
                  <a:srgbClr val="1D68B4"/>
                </a:solidFill>
                <a:latin typeface="Arial" panose="020B0604020202020204" pitchFamily="34" charset="0"/>
                <a:cs typeface="Arial" panose="020B0604020202020204" pitchFamily="34" charset="0"/>
              </a:rPr>
              <a:t> </a:t>
            </a:r>
            <a:r>
              <a:rPr lang="en-US" sz="3200" b="1" dirty="0" err="1">
                <a:solidFill>
                  <a:srgbClr val="1D68B4"/>
                </a:solidFill>
                <a:latin typeface="Arial" panose="020B0604020202020204" pitchFamily="34" charset="0"/>
                <a:cs typeface="Arial" panose="020B0604020202020204" pitchFamily="34" charset="0"/>
              </a:rPr>
              <a:t>funcional</a:t>
            </a:r>
            <a:r>
              <a:rPr lang="en-US" sz="3200" b="1" dirty="0">
                <a:solidFill>
                  <a:srgbClr val="1D68B4"/>
                </a:solidFill>
                <a:latin typeface="Arial" panose="020B0604020202020204" pitchFamily="34" charset="0"/>
                <a:cs typeface="Arial" panose="020B0604020202020204" pitchFamily="34" charset="0"/>
              </a:rPr>
              <a:t> </a:t>
            </a:r>
          </a:p>
          <a:p>
            <a:pPr algn="ctr"/>
            <a:r>
              <a:rPr lang="en-US" sz="3200" b="1" dirty="0">
                <a:solidFill>
                  <a:srgbClr val="1D68B4"/>
                </a:solidFill>
                <a:latin typeface="Arial" panose="020B0604020202020204" pitchFamily="34" charset="0"/>
                <a:cs typeface="Arial" panose="020B0604020202020204" pitchFamily="34" charset="0"/>
              </a:rPr>
              <a:t>5 </a:t>
            </a:r>
            <a:r>
              <a:rPr lang="en-US" sz="3200" b="1" dirty="0" err="1">
                <a:solidFill>
                  <a:srgbClr val="1D68B4"/>
                </a:solidFill>
                <a:latin typeface="Arial" panose="020B0604020202020204" pitchFamily="34" charset="0"/>
                <a:cs typeface="Arial" panose="020B0604020202020204" pitchFamily="34" charset="0"/>
              </a:rPr>
              <a:t>años</a:t>
            </a:r>
            <a:r>
              <a:rPr lang="en-US" sz="3200" b="1" dirty="0">
                <a:solidFill>
                  <a:srgbClr val="1D68B4"/>
                </a:solidFill>
                <a:latin typeface="Arial" panose="020B0604020202020204" pitchFamily="34" charset="0"/>
                <a:cs typeface="Arial" panose="020B0604020202020204" pitchFamily="34" charset="0"/>
              </a:rPr>
              <a:t> </a:t>
            </a:r>
            <a:r>
              <a:rPr lang="en-US" sz="3200" b="1" dirty="0" err="1">
                <a:solidFill>
                  <a:srgbClr val="1D68B4"/>
                </a:solidFill>
                <a:latin typeface="Arial" panose="020B0604020202020204" pitchFamily="34" charset="0"/>
                <a:cs typeface="Arial" panose="020B0604020202020204" pitchFamily="34" charset="0"/>
              </a:rPr>
              <a:t>después</a:t>
            </a:r>
            <a:r>
              <a:rPr lang="en-US" sz="3200" b="1" dirty="0">
                <a:solidFill>
                  <a:srgbClr val="1D68B4"/>
                </a:solidFill>
                <a:latin typeface="Arial" panose="020B0604020202020204" pitchFamily="34" charset="0"/>
                <a:cs typeface="Arial" panose="020B0604020202020204" pitchFamily="34" charset="0"/>
              </a:rPr>
              <a:t> del SDRA</a:t>
            </a:r>
            <a:endParaRPr lang="es-ES_tradnl" sz="3200" b="1" dirty="0">
              <a:solidFill>
                <a:srgbClr val="1D68B4"/>
              </a:solidFill>
              <a:latin typeface="Arial" panose="020B0604020202020204" pitchFamily="34" charset="0"/>
              <a:cs typeface="Arial" panose="020B0604020202020204" pitchFamily="34" charset="0"/>
            </a:endParaRPr>
          </a:p>
        </p:txBody>
      </p:sp>
      <p:sp>
        <p:nvSpPr>
          <p:cNvPr id="5" name="CuadroTexto 6"/>
          <p:cNvSpPr txBox="1"/>
          <p:nvPr/>
        </p:nvSpPr>
        <p:spPr>
          <a:xfrm>
            <a:off x="1946695" y="1858050"/>
            <a:ext cx="4343400" cy="3667671"/>
          </a:xfrm>
          <a:prstGeom prst="rect">
            <a:avLst/>
          </a:prstGeom>
          <a:noFill/>
        </p:spPr>
        <p:txBody>
          <a:bodyPr wrap="square" rtlCol="0">
            <a:spAutoFit/>
          </a:bodyPr>
          <a:lstStyle/>
          <a:p>
            <a:pPr>
              <a:lnSpc>
                <a:spcPts val="2480"/>
              </a:lnSpc>
            </a:pPr>
            <a:r>
              <a:rPr lang="es-CO" sz="2400" dirty="0">
                <a:solidFill>
                  <a:srgbClr val="1D68B4"/>
                </a:solidFill>
                <a:latin typeface="Arial" panose="020B0604020202020204" pitchFamily="34" charset="0"/>
                <a:cs typeface="Arial" panose="020B0604020202020204" pitchFamily="34" charset="0"/>
              </a:rPr>
              <a:t>Funcionalidad  y calidad</a:t>
            </a:r>
          </a:p>
          <a:p>
            <a:pPr>
              <a:lnSpc>
                <a:spcPts val="2480"/>
              </a:lnSpc>
            </a:pPr>
            <a:r>
              <a:rPr lang="es-CO" sz="2400" dirty="0">
                <a:solidFill>
                  <a:srgbClr val="1D68B4"/>
                </a:solidFill>
                <a:latin typeface="Arial" panose="020B0604020202020204" pitchFamily="34" charset="0"/>
                <a:cs typeface="Arial" panose="020B0604020202020204" pitchFamily="34" charset="0"/>
              </a:rPr>
              <a:t>de vida disminuidas</a:t>
            </a:r>
          </a:p>
          <a:p>
            <a:pPr>
              <a:lnSpc>
                <a:spcPts val="2480"/>
              </a:lnSpc>
            </a:pPr>
            <a:endParaRPr lang="es-CO" sz="2400" dirty="0">
              <a:solidFill>
                <a:srgbClr val="1D68B4"/>
              </a:solidFill>
              <a:latin typeface="Arial" panose="020B0604020202020204" pitchFamily="34" charset="0"/>
              <a:cs typeface="Arial" panose="020B0604020202020204" pitchFamily="34" charset="0"/>
            </a:endParaRPr>
          </a:p>
          <a:p>
            <a:pPr>
              <a:lnSpc>
                <a:spcPts val="2480"/>
              </a:lnSpc>
            </a:pPr>
            <a:r>
              <a:rPr lang="es-CO" sz="2400" dirty="0">
                <a:solidFill>
                  <a:srgbClr val="1D68B4"/>
                </a:solidFill>
                <a:latin typeface="Arial" panose="020B0604020202020204" pitchFamily="34" charset="0"/>
                <a:cs typeface="Arial" panose="020B0604020202020204" pitchFamily="34" charset="0"/>
              </a:rPr>
              <a:t>Limitación de actividad física</a:t>
            </a:r>
          </a:p>
          <a:p>
            <a:pPr>
              <a:lnSpc>
                <a:spcPts val="2480"/>
              </a:lnSpc>
            </a:pPr>
            <a:endParaRPr lang="es-CO" sz="2400" dirty="0">
              <a:solidFill>
                <a:srgbClr val="1D68B4"/>
              </a:solidFill>
              <a:latin typeface="Arial" panose="020B0604020202020204" pitchFamily="34" charset="0"/>
              <a:cs typeface="Arial" panose="020B0604020202020204" pitchFamily="34" charset="0"/>
            </a:endParaRPr>
          </a:p>
          <a:p>
            <a:pPr>
              <a:lnSpc>
                <a:spcPts val="2480"/>
              </a:lnSpc>
            </a:pPr>
            <a:r>
              <a:rPr lang="es-CO" sz="2400" dirty="0">
                <a:solidFill>
                  <a:srgbClr val="1D68B4"/>
                </a:solidFill>
                <a:latin typeface="Arial" panose="020B0604020202020204" pitchFamily="34" charset="0"/>
                <a:cs typeface="Arial" panose="020B0604020202020204" pitchFamily="34" charset="0"/>
              </a:rPr>
              <a:t>Secuelas psicológicas</a:t>
            </a:r>
          </a:p>
          <a:p>
            <a:pPr>
              <a:lnSpc>
                <a:spcPts val="2480"/>
              </a:lnSpc>
            </a:pPr>
            <a:r>
              <a:rPr lang="es-CO" sz="2400" dirty="0">
                <a:solidFill>
                  <a:srgbClr val="1D68B4"/>
                </a:solidFill>
                <a:latin typeface="Arial" panose="020B0604020202020204" pitchFamily="34" charset="0"/>
                <a:cs typeface="Arial" panose="020B0604020202020204" pitchFamily="34" charset="0"/>
              </a:rPr>
              <a:t>incluidos cuidadores</a:t>
            </a:r>
          </a:p>
          <a:p>
            <a:pPr>
              <a:lnSpc>
                <a:spcPts val="2480"/>
              </a:lnSpc>
            </a:pPr>
            <a:endParaRPr lang="es-CO" sz="2400" dirty="0">
              <a:solidFill>
                <a:srgbClr val="1D68B4"/>
              </a:solidFill>
              <a:latin typeface="Arial" panose="020B0604020202020204" pitchFamily="34" charset="0"/>
              <a:cs typeface="Arial" panose="020B0604020202020204" pitchFamily="34" charset="0"/>
            </a:endParaRPr>
          </a:p>
          <a:p>
            <a:pPr>
              <a:lnSpc>
                <a:spcPts val="2480"/>
              </a:lnSpc>
            </a:pPr>
            <a:r>
              <a:rPr lang="es-CO" sz="2400" dirty="0">
                <a:solidFill>
                  <a:srgbClr val="1D68B4"/>
                </a:solidFill>
                <a:latin typeface="Arial" panose="020B0604020202020204" pitchFamily="34" charset="0"/>
                <a:cs typeface="Arial" panose="020B0604020202020204" pitchFamily="34" charset="0"/>
              </a:rPr>
              <a:t>Mayor utilización</a:t>
            </a:r>
            <a:br>
              <a:rPr lang="es-CO" sz="2400" dirty="0">
                <a:solidFill>
                  <a:srgbClr val="1D68B4"/>
                </a:solidFill>
                <a:latin typeface="Arial" panose="020B0604020202020204" pitchFamily="34" charset="0"/>
                <a:cs typeface="Arial" panose="020B0604020202020204" pitchFamily="34" charset="0"/>
              </a:rPr>
            </a:br>
            <a:r>
              <a:rPr lang="es-CO" sz="2400" dirty="0">
                <a:solidFill>
                  <a:srgbClr val="1D68B4"/>
                </a:solidFill>
                <a:latin typeface="Arial" panose="020B0604020202020204" pitchFamily="34" charset="0"/>
                <a:cs typeface="Arial" panose="020B0604020202020204" pitchFamily="34" charset="0"/>
              </a:rPr>
              <a:t>de recursos en salud</a:t>
            </a:r>
          </a:p>
          <a:p>
            <a:endParaRPr lang="es-ES_tradnl" sz="2400" dirty="0">
              <a:latin typeface="Arial" panose="020B0604020202020204" pitchFamily="34" charset="0"/>
              <a:cs typeface="Arial" panose="020B0604020202020204" pitchFamily="34" charset="0"/>
            </a:endParaRPr>
          </a:p>
        </p:txBody>
      </p:sp>
      <p:sp>
        <p:nvSpPr>
          <p:cNvPr id="6" name="CuadroTexto 7"/>
          <p:cNvSpPr txBox="1"/>
          <p:nvPr/>
        </p:nvSpPr>
        <p:spPr>
          <a:xfrm>
            <a:off x="1946695" y="5695971"/>
            <a:ext cx="5557236" cy="400110"/>
          </a:xfrm>
          <a:prstGeom prst="rect">
            <a:avLst/>
          </a:prstGeom>
          <a:noFill/>
        </p:spPr>
        <p:txBody>
          <a:bodyPr wrap="square" rtlCol="0">
            <a:spAutoFit/>
          </a:bodyPr>
          <a:lstStyle/>
          <a:p>
            <a:r>
              <a:rPr lang="es-CO" sz="1000" i="1" dirty="0" err="1">
                <a:solidFill>
                  <a:srgbClr val="1D68B4"/>
                </a:solidFill>
                <a:latin typeface="Arial" panose="020B0604020202020204" pitchFamily="34" charset="0"/>
                <a:cs typeface="Arial" panose="020B0604020202020204" pitchFamily="34" charset="0"/>
              </a:rPr>
              <a:t>Herridge</a:t>
            </a:r>
            <a:r>
              <a:rPr lang="es-CO" sz="1000" i="1" dirty="0">
                <a:solidFill>
                  <a:srgbClr val="1D68B4"/>
                </a:solidFill>
                <a:latin typeface="Arial" panose="020B0604020202020204" pitchFamily="34" charset="0"/>
                <a:cs typeface="Arial" panose="020B0604020202020204" pitchFamily="34" charset="0"/>
              </a:rPr>
              <a:t> MS, </a:t>
            </a:r>
            <a:r>
              <a:rPr lang="es-CO" sz="1000" i="1" dirty="0" err="1">
                <a:solidFill>
                  <a:srgbClr val="1D68B4"/>
                </a:solidFill>
                <a:latin typeface="Arial" panose="020B0604020202020204" pitchFamily="34" charset="0"/>
                <a:cs typeface="Arial" panose="020B0604020202020204" pitchFamily="34" charset="0"/>
              </a:rPr>
              <a:t>Tansey</a:t>
            </a:r>
            <a:r>
              <a:rPr lang="es-CO" sz="1000" i="1" dirty="0">
                <a:solidFill>
                  <a:srgbClr val="1D68B4"/>
                </a:solidFill>
                <a:latin typeface="Arial" panose="020B0604020202020204" pitchFamily="34" charset="0"/>
                <a:cs typeface="Arial" panose="020B0604020202020204" pitchFamily="34" charset="0"/>
              </a:rPr>
              <a:t> CM et al N Engl J </a:t>
            </a:r>
            <a:r>
              <a:rPr lang="es-CO" sz="1000" i="1" dirty="0" err="1">
                <a:solidFill>
                  <a:srgbClr val="1D68B4"/>
                </a:solidFill>
                <a:latin typeface="Arial" panose="020B0604020202020204" pitchFamily="34" charset="0"/>
                <a:cs typeface="Arial" panose="020B0604020202020204" pitchFamily="34" charset="0"/>
              </a:rPr>
              <a:t>Med</a:t>
            </a:r>
            <a:r>
              <a:rPr lang="es-CO" sz="1000" i="1" dirty="0">
                <a:solidFill>
                  <a:srgbClr val="1D68B4"/>
                </a:solidFill>
                <a:latin typeface="Arial" panose="020B0604020202020204" pitchFamily="34" charset="0"/>
                <a:cs typeface="Arial" panose="020B0604020202020204" pitchFamily="34" charset="0"/>
              </a:rPr>
              <a:t> 2011, 364: 1293 – 304.</a:t>
            </a:r>
          </a:p>
          <a:p>
            <a:endParaRPr lang="es-ES_tradnl" sz="1000" dirty="0">
              <a:latin typeface="Arial" panose="020B0604020202020204" pitchFamily="34" charset="0"/>
              <a:cs typeface="Arial" panose="020B0604020202020204" pitchFamily="34" charset="0"/>
            </a:endParaRPr>
          </a:p>
        </p:txBody>
      </p:sp>
      <p:pic>
        <p:nvPicPr>
          <p:cNvPr id="7" name="Imagen 8" descr="cuadr02.jpg"/>
          <p:cNvPicPr>
            <a:picLocks noChangeAspect="1"/>
          </p:cNvPicPr>
          <p:nvPr/>
        </p:nvPicPr>
        <p:blipFill>
          <a:blip r:embed="rId3"/>
          <a:stretch>
            <a:fillRect/>
          </a:stretch>
        </p:blipFill>
        <p:spPr>
          <a:xfrm>
            <a:off x="6460783" y="1291475"/>
            <a:ext cx="3715512" cy="4736592"/>
          </a:xfrm>
          <a:prstGeom prst="rect">
            <a:avLst/>
          </a:prstGeom>
          <a:ln w="19050">
            <a:solidFill>
              <a:srgbClr val="185BA1"/>
            </a:solidFill>
          </a:ln>
        </p:spPr>
      </p:pic>
    </p:spTree>
    <p:extLst>
      <p:ext uri="{BB962C8B-B14F-4D97-AF65-F5344CB8AC3E}">
        <p14:creationId xmlns:p14="http://schemas.microsoft.com/office/powerpoint/2010/main" val="239797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795769" y="272234"/>
            <a:ext cx="8591872" cy="1522917"/>
          </a:xfrm>
          <a:prstGeom prst="rect">
            <a:avLst/>
          </a:prstGeom>
          <a:noFill/>
        </p:spPr>
        <p:txBody>
          <a:bodyPr wrap="square" rtlCol="0">
            <a:spAutoFit/>
          </a:bodyPr>
          <a:lstStyle/>
          <a:p>
            <a:pPr algn="ctr">
              <a:lnSpc>
                <a:spcPts val="3800"/>
              </a:lnSpc>
            </a:pPr>
            <a:r>
              <a:rPr lang="es-419" sz="3100" b="1" dirty="0">
                <a:solidFill>
                  <a:srgbClr val="1D68B4"/>
                </a:solidFill>
                <a:latin typeface="Arial" panose="020B0604020202020204" pitchFamily="34" charset="0"/>
                <a:cs typeface="Arial" panose="020B0604020202020204" pitchFamily="34" charset="0"/>
              </a:rPr>
              <a:t>Mejorando los resultados </a:t>
            </a:r>
          </a:p>
          <a:p>
            <a:pPr algn="ctr">
              <a:lnSpc>
                <a:spcPts val="3800"/>
              </a:lnSpc>
            </a:pPr>
            <a:r>
              <a:rPr lang="es-419" sz="3100" b="1" dirty="0">
                <a:solidFill>
                  <a:srgbClr val="1D68B4"/>
                </a:solidFill>
                <a:latin typeface="Arial" panose="020B0604020202020204" pitchFamily="34" charset="0"/>
                <a:cs typeface="Arial" panose="020B0604020202020204" pitchFamily="34" charset="0"/>
              </a:rPr>
              <a:t>a través de la terapia nutricional y la </a:t>
            </a:r>
          </a:p>
          <a:p>
            <a:pPr algn="ctr">
              <a:lnSpc>
                <a:spcPts val="3800"/>
              </a:lnSpc>
            </a:pPr>
            <a:r>
              <a:rPr lang="es-419" sz="3100" b="1" dirty="0">
                <a:solidFill>
                  <a:srgbClr val="1D68B4"/>
                </a:solidFill>
                <a:latin typeface="Arial" panose="020B0604020202020204" pitchFamily="34" charset="0"/>
                <a:cs typeface="Arial" panose="020B0604020202020204" pitchFamily="34" charset="0"/>
              </a:rPr>
              <a:t>rehabilitación precoz</a:t>
            </a:r>
          </a:p>
        </p:txBody>
      </p:sp>
      <p:sp>
        <p:nvSpPr>
          <p:cNvPr id="5" name="CuadroTexto 4"/>
          <p:cNvSpPr txBox="1"/>
          <p:nvPr/>
        </p:nvSpPr>
        <p:spPr>
          <a:xfrm>
            <a:off x="590191" y="1956433"/>
            <a:ext cx="7005368" cy="3946658"/>
          </a:xfrm>
          <a:prstGeom prst="rect">
            <a:avLst/>
          </a:prstGeom>
          <a:noFill/>
        </p:spPr>
        <p:txBody>
          <a:bodyPr wrap="square" rtlCol="0">
            <a:spAutoFit/>
          </a:bodyPr>
          <a:lstStyle/>
          <a:p>
            <a:r>
              <a:rPr lang="es-CO" sz="2000" dirty="0">
                <a:solidFill>
                  <a:srgbClr val="185BA1"/>
                </a:solidFill>
                <a:latin typeface="Arial" panose="020B0604020202020204" pitchFamily="34" charset="0"/>
                <a:cs typeface="Arial" panose="020B0604020202020204" pitchFamily="34" charset="0"/>
              </a:rPr>
              <a:t>Consecuencias de la inmovilidad</a:t>
            </a:r>
          </a:p>
          <a:p>
            <a:endParaRPr lang="es-CO" sz="2000" dirty="0">
              <a:solidFill>
                <a:srgbClr val="185BA1"/>
              </a:solidFill>
              <a:latin typeface="Arial" panose="020B0604020202020204" pitchFamily="34" charset="0"/>
              <a:cs typeface="Arial" panose="020B0604020202020204" pitchFamily="34" charset="0"/>
            </a:endParaRPr>
          </a:p>
          <a:p>
            <a:pPr indent="-277200">
              <a:lnSpc>
                <a:spcPts val="3200"/>
              </a:lnSpc>
              <a:buSzPct val="101000"/>
              <a:buFont typeface="Arial"/>
              <a:buChar char="•"/>
            </a:pPr>
            <a:r>
              <a:rPr lang="es-CO" sz="2000" dirty="0">
                <a:solidFill>
                  <a:srgbClr val="1D68B4"/>
                </a:solidFill>
                <a:latin typeface="Arial" panose="020B0604020202020204" pitchFamily="34" charset="0"/>
                <a:cs typeface="Arial" panose="020B0604020202020204" pitchFamily="34" charset="0"/>
              </a:rPr>
              <a:t>Pérdida rápida de masa y fuerza muscular </a:t>
            </a:r>
          </a:p>
          <a:p>
            <a:pPr marL="270000" indent="-277200">
              <a:lnSpc>
                <a:spcPts val="3200"/>
              </a:lnSpc>
              <a:buSzPct val="101000"/>
              <a:buFont typeface="Arial"/>
              <a:buChar char="•"/>
            </a:pPr>
            <a:r>
              <a:rPr lang="es-CO" sz="2000" dirty="0">
                <a:solidFill>
                  <a:srgbClr val="1D68B4"/>
                </a:solidFill>
                <a:latin typeface="Arial" panose="020B0604020202020204" pitchFamily="34" charset="0"/>
                <a:cs typeface="Arial" panose="020B0604020202020204" pitchFamily="34" charset="0"/>
              </a:rPr>
              <a:t>Inflamación, necrosis muscular y reemplazo por tejido adiposo y conectivo</a:t>
            </a:r>
          </a:p>
          <a:p>
            <a:pPr marL="270000" indent="-277200">
              <a:lnSpc>
                <a:spcPts val="3200"/>
              </a:lnSpc>
              <a:buSzPct val="101000"/>
              <a:buFont typeface="Arial"/>
              <a:buChar char="•"/>
            </a:pPr>
            <a:r>
              <a:rPr lang="es-CO" sz="2000" dirty="0">
                <a:solidFill>
                  <a:srgbClr val="1D68B4"/>
                </a:solidFill>
                <a:latin typeface="Arial" panose="020B0604020202020204" pitchFamily="34" charset="0"/>
                <a:cs typeface="Arial" panose="020B0604020202020204" pitchFamily="34" charset="0"/>
              </a:rPr>
              <a:t>Debilidad muscular en el largo plazo</a:t>
            </a:r>
          </a:p>
          <a:p>
            <a:pPr marL="270000" indent="-277200">
              <a:lnSpc>
                <a:spcPts val="3200"/>
              </a:lnSpc>
              <a:buSzPct val="101000"/>
              <a:buFont typeface="Arial"/>
              <a:buChar char="•"/>
            </a:pPr>
            <a:r>
              <a:rPr lang="es-CO" sz="2000" dirty="0">
                <a:solidFill>
                  <a:srgbClr val="1D68B4"/>
                </a:solidFill>
                <a:latin typeface="Arial" panose="020B0604020202020204" pitchFamily="34" charset="0"/>
                <a:cs typeface="Arial" panose="020B0604020202020204" pitchFamily="34" charset="0"/>
              </a:rPr>
              <a:t>Debilidad adquirida en la UCI</a:t>
            </a:r>
          </a:p>
          <a:p>
            <a:pPr>
              <a:lnSpc>
                <a:spcPts val="3200"/>
              </a:lnSpc>
              <a:buSzPct val="101000"/>
            </a:pPr>
            <a:endParaRPr lang="es-CO" sz="2000" b="1" dirty="0">
              <a:solidFill>
                <a:srgbClr val="1D68B4"/>
              </a:solidFill>
              <a:latin typeface="Arial" panose="020B0604020202020204" pitchFamily="34" charset="0"/>
              <a:cs typeface="Arial" panose="020B0604020202020204" pitchFamily="34" charset="0"/>
            </a:endParaRPr>
          </a:p>
          <a:p>
            <a:pPr algn="ctr">
              <a:lnSpc>
                <a:spcPts val="3200"/>
              </a:lnSpc>
              <a:buSzPct val="101000"/>
            </a:pPr>
            <a:r>
              <a:rPr lang="es-CO" sz="2000" b="1" dirty="0">
                <a:solidFill>
                  <a:srgbClr val="1D68B4"/>
                </a:solidFill>
                <a:latin typeface="Arial" panose="020B0604020202020204" pitchFamily="34" charset="0"/>
                <a:cs typeface="Arial" panose="020B0604020202020204" pitchFamily="34" charset="0"/>
              </a:rPr>
              <a:t>Superar la resistencia anabólica combinando la terapia nutricional con rehabilitación precoz</a:t>
            </a:r>
          </a:p>
        </p:txBody>
      </p:sp>
      <p:sp>
        <p:nvSpPr>
          <p:cNvPr id="6" name="CuadroTexto 5"/>
          <p:cNvSpPr txBox="1"/>
          <p:nvPr/>
        </p:nvSpPr>
        <p:spPr>
          <a:xfrm>
            <a:off x="590191" y="6064373"/>
            <a:ext cx="5120496" cy="415498"/>
          </a:xfrm>
          <a:prstGeom prst="rect">
            <a:avLst/>
          </a:prstGeom>
          <a:noFill/>
        </p:spPr>
        <p:txBody>
          <a:bodyPr wrap="square" rtlCol="0">
            <a:spAutoFit/>
          </a:bodyPr>
          <a:lstStyle/>
          <a:p>
            <a:r>
              <a:rPr lang="es-CO" sz="1000" i="1" dirty="0" err="1">
                <a:solidFill>
                  <a:schemeClr val="accent1">
                    <a:lumMod val="75000"/>
                  </a:schemeClr>
                </a:solidFill>
                <a:latin typeface="Arial" panose="020B0604020202020204" pitchFamily="34" charset="0"/>
                <a:cs typeface="Arial" panose="020B0604020202020204" pitchFamily="34" charset="0"/>
              </a:rPr>
              <a:t>Hashem</a:t>
            </a:r>
            <a:r>
              <a:rPr lang="es-CO" sz="1000" i="1" dirty="0">
                <a:solidFill>
                  <a:schemeClr val="accent1">
                    <a:lumMod val="75000"/>
                  </a:schemeClr>
                </a:solidFill>
                <a:latin typeface="Arial" panose="020B0604020202020204" pitchFamily="34" charset="0"/>
                <a:cs typeface="Arial" panose="020B0604020202020204" pitchFamily="34" charset="0"/>
              </a:rPr>
              <a:t> MD, </a:t>
            </a:r>
            <a:r>
              <a:rPr lang="es-CO" sz="1000" i="1" dirty="0" err="1">
                <a:solidFill>
                  <a:schemeClr val="accent1">
                    <a:lumMod val="75000"/>
                  </a:schemeClr>
                </a:solidFill>
                <a:latin typeface="Arial" panose="020B0604020202020204" pitchFamily="34" charset="0"/>
                <a:cs typeface="Arial" panose="020B0604020202020204" pitchFamily="34" charset="0"/>
              </a:rPr>
              <a:t>Nelliot</a:t>
            </a:r>
            <a:r>
              <a:rPr lang="es-CO" sz="1000" i="1" dirty="0">
                <a:solidFill>
                  <a:schemeClr val="accent1">
                    <a:lumMod val="75000"/>
                  </a:schemeClr>
                </a:solidFill>
                <a:latin typeface="Arial" panose="020B0604020202020204" pitchFamily="34" charset="0"/>
                <a:cs typeface="Arial" panose="020B0604020202020204" pitchFamily="34" charset="0"/>
              </a:rPr>
              <a:t> A, </a:t>
            </a:r>
            <a:r>
              <a:rPr lang="es-CO" sz="1000" i="1" dirty="0" err="1">
                <a:solidFill>
                  <a:schemeClr val="accent1">
                    <a:lumMod val="75000"/>
                  </a:schemeClr>
                </a:solidFill>
                <a:latin typeface="Arial" panose="020B0604020202020204" pitchFamily="34" charset="0"/>
                <a:cs typeface="Arial" panose="020B0604020202020204" pitchFamily="34" charset="0"/>
              </a:rPr>
              <a:t>Needham</a:t>
            </a:r>
            <a:r>
              <a:rPr lang="es-CO" sz="1000" i="1" dirty="0">
                <a:solidFill>
                  <a:schemeClr val="accent1">
                    <a:lumMod val="75000"/>
                  </a:schemeClr>
                </a:solidFill>
                <a:latin typeface="Arial" panose="020B0604020202020204" pitchFamily="34" charset="0"/>
                <a:cs typeface="Arial" panose="020B0604020202020204" pitchFamily="34" charset="0"/>
              </a:rPr>
              <a:t> DM. </a:t>
            </a:r>
            <a:r>
              <a:rPr lang="es-CO" sz="1000" i="1" dirty="0" err="1">
                <a:solidFill>
                  <a:schemeClr val="accent1">
                    <a:lumMod val="75000"/>
                  </a:schemeClr>
                </a:solidFill>
                <a:latin typeface="Arial" panose="020B0604020202020204" pitchFamily="34" charset="0"/>
                <a:cs typeface="Arial" panose="020B0604020202020204" pitchFamily="34" charset="0"/>
              </a:rPr>
              <a:t>Resp</a:t>
            </a:r>
            <a:r>
              <a:rPr lang="es-CO" sz="1000" i="1" dirty="0">
                <a:solidFill>
                  <a:schemeClr val="accent1">
                    <a:lumMod val="75000"/>
                  </a:schemeClr>
                </a:solidFill>
                <a:latin typeface="Arial" panose="020B0604020202020204" pitchFamily="34" charset="0"/>
                <a:cs typeface="Arial" panose="020B0604020202020204" pitchFamily="34" charset="0"/>
              </a:rPr>
              <a:t> </a:t>
            </a:r>
            <a:r>
              <a:rPr lang="es-CO" sz="1000" i="1" dirty="0" err="1">
                <a:solidFill>
                  <a:schemeClr val="accent1">
                    <a:lumMod val="75000"/>
                  </a:schemeClr>
                </a:solidFill>
                <a:latin typeface="Arial" panose="020B0604020202020204" pitchFamily="34" charset="0"/>
                <a:cs typeface="Arial" panose="020B0604020202020204" pitchFamily="34" charset="0"/>
              </a:rPr>
              <a:t>Care</a:t>
            </a:r>
            <a:r>
              <a:rPr lang="es-CO" sz="1000" i="1" dirty="0">
                <a:solidFill>
                  <a:schemeClr val="accent1">
                    <a:lumMod val="75000"/>
                  </a:schemeClr>
                </a:solidFill>
                <a:latin typeface="Arial" panose="020B0604020202020204" pitchFamily="34" charset="0"/>
                <a:cs typeface="Arial" panose="020B0604020202020204" pitchFamily="34" charset="0"/>
              </a:rPr>
              <a:t>  2016; 61 (7): 971 -979.</a:t>
            </a:r>
          </a:p>
          <a:p>
            <a:endParaRPr lang="es-ES_tradnl" sz="1100" dirty="0">
              <a:latin typeface="Arial" panose="020B0604020202020204" pitchFamily="34" charset="0"/>
              <a:cs typeface="Arial" panose="020B0604020202020204" pitchFamily="34" charset="0"/>
            </a:endParaRPr>
          </a:p>
        </p:txBody>
      </p:sp>
      <p:pic>
        <p:nvPicPr>
          <p:cNvPr id="7" name="Imagen 6" descr="doctora-1.jpg"/>
          <p:cNvPicPr>
            <a:picLocks noChangeAspect="1"/>
          </p:cNvPicPr>
          <p:nvPr/>
        </p:nvPicPr>
        <p:blipFill>
          <a:blip r:embed="rId3"/>
          <a:stretch>
            <a:fillRect/>
          </a:stretch>
        </p:blipFill>
        <p:spPr>
          <a:xfrm>
            <a:off x="7762283" y="2329131"/>
            <a:ext cx="3665079" cy="2717749"/>
          </a:xfrm>
          <a:prstGeom prst="rect">
            <a:avLst/>
          </a:prstGeom>
        </p:spPr>
      </p:pic>
    </p:spTree>
    <p:extLst>
      <p:ext uri="{BB962C8B-B14F-4D97-AF65-F5344CB8AC3E}">
        <p14:creationId xmlns:p14="http://schemas.microsoft.com/office/powerpoint/2010/main" val="1051325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295669" y="1943965"/>
            <a:ext cx="9600661" cy="3785652"/>
          </a:xfrm>
          <a:prstGeom prst="rect">
            <a:avLst/>
          </a:prstGeom>
          <a:noFill/>
        </p:spPr>
        <p:txBody>
          <a:bodyPr wrap="square" rtlCol="0">
            <a:spAutoFit/>
          </a:bodyPr>
          <a:lstStyle/>
          <a:p>
            <a:pPr marL="278550" indent="-285750">
              <a:buFont typeface="Arial"/>
              <a:buChar char="•"/>
            </a:pPr>
            <a:r>
              <a:rPr lang="es-CO" sz="2000" dirty="0">
                <a:solidFill>
                  <a:srgbClr val="1D68B4"/>
                </a:solidFill>
                <a:latin typeface="Arial" panose="020B0604020202020204" pitchFamily="34" charset="0"/>
                <a:cs typeface="Arial" panose="020B0604020202020204" pitchFamily="34" charset="0"/>
              </a:rPr>
              <a:t>Evaluar el riesgo nutricional al ingreso a UCI.</a:t>
            </a:r>
          </a:p>
          <a:p>
            <a:pPr marL="278550" indent="-285750">
              <a:buFont typeface="Arial"/>
              <a:buChar char="•"/>
            </a:pPr>
            <a:endParaRPr lang="es-CO" sz="2000" dirty="0">
              <a:solidFill>
                <a:srgbClr val="1D68B4"/>
              </a:solidFill>
              <a:latin typeface="Arial" panose="020B0604020202020204" pitchFamily="34" charset="0"/>
              <a:cs typeface="Arial" panose="020B0604020202020204" pitchFamily="34" charset="0"/>
            </a:endParaRPr>
          </a:p>
          <a:p>
            <a:pPr marL="278550" indent="-285750">
              <a:buFont typeface="Arial"/>
              <a:buChar char="•"/>
            </a:pPr>
            <a:r>
              <a:rPr lang="es-CO" sz="2000" dirty="0">
                <a:solidFill>
                  <a:srgbClr val="1D68B4"/>
                </a:solidFill>
                <a:latin typeface="Arial" panose="020B0604020202020204" pitchFamily="34" charset="0"/>
                <a:cs typeface="Arial" panose="020B0604020202020204" pitchFamily="34" charset="0"/>
              </a:rPr>
              <a:t>Determinar los requerimientos de energía y proteínas estableciéndolos como metas de la terapia nutricional.</a:t>
            </a:r>
          </a:p>
          <a:p>
            <a:pPr marL="278550" indent="-285750">
              <a:buFont typeface="Arial"/>
              <a:buChar char="•"/>
            </a:pPr>
            <a:endParaRPr lang="es-CO" sz="2000" dirty="0">
              <a:solidFill>
                <a:srgbClr val="1D68B4"/>
              </a:solidFill>
              <a:latin typeface="Arial" panose="020B0604020202020204" pitchFamily="34" charset="0"/>
              <a:cs typeface="Arial" panose="020B0604020202020204" pitchFamily="34" charset="0"/>
            </a:endParaRPr>
          </a:p>
          <a:p>
            <a:pPr marL="278550" indent="-285750">
              <a:buFont typeface="Arial"/>
              <a:buChar char="•"/>
            </a:pPr>
            <a:r>
              <a:rPr lang="es-CO" sz="2000" dirty="0">
                <a:solidFill>
                  <a:srgbClr val="1D68B4"/>
                </a:solidFill>
                <a:latin typeface="Arial" panose="020B0604020202020204" pitchFamily="34" charset="0"/>
                <a:cs typeface="Arial" panose="020B0604020202020204" pitchFamily="34" charset="0"/>
              </a:rPr>
              <a:t>Iniciación temprana (24 – 48 horas) de nutrición enteral con logro de las metas en la primera semana.</a:t>
            </a:r>
          </a:p>
          <a:p>
            <a:pPr marL="278550" indent="-285750">
              <a:buFont typeface="Arial"/>
              <a:buChar char="•"/>
            </a:pPr>
            <a:endParaRPr lang="es-CO" sz="2000" dirty="0">
              <a:solidFill>
                <a:srgbClr val="1D68B4"/>
              </a:solidFill>
              <a:latin typeface="Arial" panose="020B0604020202020204" pitchFamily="34" charset="0"/>
              <a:cs typeface="Arial" panose="020B0604020202020204" pitchFamily="34" charset="0"/>
            </a:endParaRPr>
          </a:p>
          <a:p>
            <a:pPr marL="278550" indent="-285750">
              <a:buFont typeface="Arial"/>
              <a:buChar char="•"/>
            </a:pPr>
            <a:r>
              <a:rPr lang="es-CO" sz="2000" dirty="0">
                <a:solidFill>
                  <a:srgbClr val="1D68B4"/>
                </a:solidFill>
                <a:latin typeface="Arial" panose="020B0604020202020204" pitchFamily="34" charset="0"/>
                <a:cs typeface="Arial" panose="020B0604020202020204" pitchFamily="34" charset="0"/>
              </a:rPr>
              <a:t>Nutrición gástrica tomando medidas a necesidad para prevención de aspiración y mejoramiento de la tolerancia (proquinéticos, infusión contínua, enjuague oral con clorhexidina, posición semi-recumbente, avance de sonda enteral a intestino delgado).</a:t>
            </a:r>
            <a:endParaRPr lang="es-ES_tradnl" sz="1600" dirty="0">
              <a:latin typeface="Arial" panose="020B0604020202020204" pitchFamily="34" charset="0"/>
              <a:cs typeface="Arial" panose="020B0604020202020204" pitchFamily="34" charset="0"/>
            </a:endParaRPr>
          </a:p>
        </p:txBody>
      </p:sp>
      <p:sp>
        <p:nvSpPr>
          <p:cNvPr id="5" name="CuadroTexto 5"/>
          <p:cNvSpPr txBox="1"/>
          <p:nvPr/>
        </p:nvSpPr>
        <p:spPr>
          <a:xfrm>
            <a:off x="2472906" y="337379"/>
            <a:ext cx="7239000" cy="1077218"/>
          </a:xfrm>
          <a:prstGeom prst="rect">
            <a:avLst/>
          </a:prstGeom>
          <a:noFill/>
        </p:spPr>
        <p:txBody>
          <a:bodyPr wrap="square" rtlCol="0">
            <a:spAutoFit/>
          </a:bodyPr>
          <a:lstStyle/>
          <a:p>
            <a:pPr algn="ctr"/>
            <a:r>
              <a:rPr lang="en-US" sz="3200" b="1" dirty="0" err="1">
                <a:solidFill>
                  <a:srgbClr val="1D68B4"/>
                </a:solidFill>
                <a:latin typeface="Arial" panose="020B0604020202020204" pitchFamily="34" charset="0"/>
                <a:cs typeface="Arial" panose="020B0604020202020204" pitchFamily="34" charset="0"/>
              </a:rPr>
              <a:t>Principios</a:t>
            </a:r>
            <a:r>
              <a:rPr lang="en-US" sz="3200" b="1" dirty="0">
                <a:solidFill>
                  <a:srgbClr val="1D68B4"/>
                </a:solidFill>
                <a:latin typeface="Arial" panose="020B0604020202020204" pitchFamily="34" charset="0"/>
                <a:cs typeface="Arial" panose="020B0604020202020204" pitchFamily="34" charset="0"/>
              </a:rPr>
              <a:t> de la </a:t>
            </a:r>
            <a:r>
              <a:rPr lang="en-US" sz="3200" b="1" dirty="0" err="1">
                <a:solidFill>
                  <a:srgbClr val="1D68B4"/>
                </a:solidFill>
                <a:latin typeface="Arial" panose="020B0604020202020204" pitchFamily="34" charset="0"/>
                <a:cs typeface="Arial" panose="020B0604020202020204" pitchFamily="34" charset="0"/>
              </a:rPr>
              <a:t>terapia</a:t>
            </a:r>
            <a:r>
              <a:rPr lang="en-US" sz="3200" b="1" dirty="0">
                <a:solidFill>
                  <a:srgbClr val="1D68B4"/>
                </a:solidFill>
                <a:latin typeface="Arial" panose="020B0604020202020204" pitchFamily="34" charset="0"/>
                <a:cs typeface="Arial" panose="020B0604020202020204" pitchFamily="34" charset="0"/>
              </a:rPr>
              <a:t> </a:t>
            </a:r>
            <a:r>
              <a:rPr lang="en-US" sz="3200" b="1" dirty="0" err="1">
                <a:solidFill>
                  <a:srgbClr val="1D68B4"/>
                </a:solidFill>
                <a:latin typeface="Arial" panose="020B0604020202020204" pitchFamily="34" charset="0"/>
                <a:cs typeface="Arial" panose="020B0604020202020204" pitchFamily="34" charset="0"/>
              </a:rPr>
              <a:t>nutricional</a:t>
            </a:r>
            <a:br>
              <a:rPr lang="en-US" sz="3200" b="1" dirty="0">
                <a:solidFill>
                  <a:srgbClr val="1D68B4"/>
                </a:solidFill>
                <a:latin typeface="Arial" panose="020B0604020202020204" pitchFamily="34" charset="0"/>
                <a:cs typeface="Arial" panose="020B0604020202020204" pitchFamily="34" charset="0"/>
              </a:rPr>
            </a:br>
            <a:r>
              <a:rPr lang="en-US" sz="3200" b="1" dirty="0" err="1">
                <a:solidFill>
                  <a:srgbClr val="1D68B4"/>
                </a:solidFill>
                <a:latin typeface="Arial" panose="020B0604020202020204" pitchFamily="34" charset="0"/>
                <a:cs typeface="Arial" panose="020B0604020202020204" pitchFamily="34" charset="0"/>
              </a:rPr>
              <a:t>en</a:t>
            </a:r>
            <a:r>
              <a:rPr lang="en-US" sz="3200" b="1" dirty="0">
                <a:solidFill>
                  <a:srgbClr val="1D68B4"/>
                </a:solidFill>
                <a:latin typeface="Arial" panose="020B0604020202020204" pitchFamily="34" charset="0"/>
                <a:cs typeface="Arial" panose="020B0604020202020204" pitchFamily="34" charset="0"/>
              </a:rPr>
              <a:t> UCI (I)</a:t>
            </a:r>
            <a:endParaRPr lang="es-ES_tradnl" sz="3200" b="1" dirty="0">
              <a:solidFill>
                <a:srgbClr val="1D68B4"/>
              </a:solidFill>
              <a:latin typeface="Arial" panose="020B0604020202020204" pitchFamily="34" charset="0"/>
              <a:cs typeface="Arial" panose="020B0604020202020204" pitchFamily="34" charset="0"/>
            </a:endParaRPr>
          </a:p>
        </p:txBody>
      </p:sp>
      <p:sp>
        <p:nvSpPr>
          <p:cNvPr id="6" name="CuadroTexto 4"/>
          <p:cNvSpPr txBox="1"/>
          <p:nvPr/>
        </p:nvSpPr>
        <p:spPr>
          <a:xfrm>
            <a:off x="1282281" y="5827323"/>
            <a:ext cx="7584057" cy="415498"/>
          </a:xfrm>
          <a:prstGeom prst="rect">
            <a:avLst/>
          </a:prstGeom>
          <a:noFill/>
        </p:spPr>
        <p:txBody>
          <a:bodyPr wrap="square" rtlCol="0">
            <a:spAutoFit/>
          </a:bodyPr>
          <a:lstStyle/>
          <a:p>
            <a:r>
              <a:rPr lang="es-CO" sz="1000" i="1" dirty="0">
                <a:solidFill>
                  <a:schemeClr val="accent1">
                    <a:lumMod val="75000"/>
                  </a:schemeClr>
                </a:solidFill>
                <a:latin typeface="Arial" panose="020B0604020202020204" pitchFamily="34" charset="0"/>
                <a:ea typeface="Calibri" panose="020F0502020204030204" pitchFamily="34" charset="0"/>
                <a:cs typeface="Arial" panose="020B0604020202020204" pitchFamily="34" charset="0"/>
              </a:rPr>
              <a:t>Mc Clave SA et al JPEN (2009) 33, 277 – 316. Schlein MS, Peskoe SS NCP (2014) 29, 44 – 55.</a:t>
            </a:r>
            <a:endParaRPr lang="es-CO" sz="1000" i="1" dirty="0">
              <a:solidFill>
                <a:schemeClr val="accent1">
                  <a:lumMod val="75000"/>
                </a:schemeClr>
              </a:solidFill>
              <a:latin typeface="Arial" panose="020B0604020202020204" pitchFamily="34" charset="0"/>
              <a:cs typeface="Arial" panose="020B0604020202020204" pitchFamily="34" charset="0"/>
            </a:endParaRPr>
          </a:p>
          <a:p>
            <a:endParaRPr lang="es-ES_tradnl"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2660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00150" y="1744527"/>
            <a:ext cx="9791700" cy="4062651"/>
          </a:xfrm>
          <a:prstGeom prst="rect">
            <a:avLst/>
          </a:prstGeom>
          <a:noFill/>
        </p:spPr>
        <p:txBody>
          <a:bodyPr wrap="square" rtlCol="0">
            <a:spAutoFit/>
          </a:bodyPr>
          <a:lstStyle/>
          <a:p>
            <a:pPr marL="324000" indent="-313200">
              <a:buFont typeface="Arial"/>
              <a:buChar char="•"/>
            </a:pPr>
            <a:r>
              <a:rPr lang="es-CO" sz="2000" dirty="0">
                <a:solidFill>
                  <a:srgbClr val="1D68B4"/>
                </a:solidFill>
                <a:latin typeface="Arial" panose="020B0604020202020204" pitchFamily="34" charset="0"/>
                <a:cs typeface="Arial" panose="020B0604020202020204" pitchFamily="34" charset="0"/>
              </a:rPr>
              <a:t>Implementación de protocolos de nutrición con estrategias específicas por institución para favorecer la utilización efectiva de nutrición enteral.</a:t>
            </a:r>
          </a:p>
          <a:p>
            <a:pPr marL="324000" indent="-313200">
              <a:buFont typeface="Arial"/>
              <a:buChar char="•"/>
            </a:pPr>
            <a:endParaRPr lang="es-CO" sz="2000" dirty="0">
              <a:solidFill>
                <a:srgbClr val="1D68B4"/>
              </a:solidFill>
              <a:latin typeface="Arial" panose="020B0604020202020204" pitchFamily="34" charset="0"/>
              <a:cs typeface="Arial" panose="020B0604020202020204" pitchFamily="34" charset="0"/>
            </a:endParaRPr>
          </a:p>
          <a:p>
            <a:pPr marL="324000" indent="-313200">
              <a:buFont typeface="Arial"/>
              <a:buChar char="•"/>
            </a:pPr>
            <a:r>
              <a:rPr lang="es-CO" sz="2000" dirty="0">
                <a:solidFill>
                  <a:srgbClr val="1D68B4"/>
                </a:solidFill>
                <a:latin typeface="Arial" panose="020B0604020202020204" pitchFamily="34" charset="0"/>
                <a:cs typeface="Arial" panose="020B0604020202020204" pitchFamily="34" charset="0"/>
              </a:rPr>
              <a:t>No utilización de residuos gástricos de manera rutinaria para monitorizar la tolerancia a la nutrición enteral.</a:t>
            </a:r>
          </a:p>
          <a:p>
            <a:pPr marL="324000" indent="-313200">
              <a:buFont typeface="Arial"/>
              <a:buChar char="•"/>
            </a:pPr>
            <a:endParaRPr lang="es-CO" sz="2000" dirty="0">
              <a:solidFill>
                <a:srgbClr val="1D68B4"/>
              </a:solidFill>
              <a:latin typeface="Arial" panose="020B0604020202020204" pitchFamily="34" charset="0"/>
              <a:cs typeface="Arial" panose="020B0604020202020204" pitchFamily="34" charset="0"/>
            </a:endParaRPr>
          </a:p>
          <a:p>
            <a:pPr marL="324000" indent="-313200">
              <a:buFont typeface="Arial"/>
              <a:buChar char="•"/>
            </a:pPr>
            <a:r>
              <a:rPr lang="es-CO" sz="2000" dirty="0">
                <a:solidFill>
                  <a:srgbClr val="1D68B4"/>
                </a:solidFill>
                <a:latin typeface="Arial" panose="020B0604020202020204" pitchFamily="34" charset="0"/>
                <a:cs typeface="Arial" panose="020B0604020202020204" pitchFamily="34" charset="0"/>
              </a:rPr>
              <a:t>Iniciar nutrición parenteral de manera precoz cuando la nutrición enteral no sea posible o sea insuficiente en pacientes de alto riesgo o con malnutrición manifiesta.</a:t>
            </a:r>
          </a:p>
          <a:p>
            <a:pPr marL="324000" indent="-313200">
              <a:buFont typeface="Arial"/>
              <a:buChar char="•"/>
            </a:pPr>
            <a:endParaRPr lang="es-CO" sz="2000" dirty="0">
              <a:solidFill>
                <a:srgbClr val="1D68B4"/>
              </a:solidFill>
              <a:latin typeface="Arial" panose="020B0604020202020204" pitchFamily="34" charset="0"/>
              <a:cs typeface="Arial" panose="020B0604020202020204" pitchFamily="34" charset="0"/>
            </a:endParaRPr>
          </a:p>
          <a:p>
            <a:pPr marL="324000" indent="-313200">
              <a:buFont typeface="Arial"/>
              <a:buChar char="•"/>
            </a:pPr>
            <a:r>
              <a:rPr lang="es-CO" sz="2000" dirty="0">
                <a:solidFill>
                  <a:srgbClr val="1D68B4"/>
                </a:solidFill>
                <a:latin typeface="Arial" panose="020B0604020202020204" pitchFamily="34" charset="0"/>
                <a:cs typeface="Arial" panose="020B0604020202020204" pitchFamily="34" charset="0"/>
              </a:rPr>
              <a:t>Utilización de fórmulas nutricionales poliméricas estándar excepto en situaciones clínicas  específicas con base en la evidencia científica.</a:t>
            </a:r>
          </a:p>
          <a:p>
            <a:pPr marL="324000" indent="-313200"/>
            <a:endParaRPr lang="en-US" sz="1600" dirty="0">
              <a:latin typeface="Arial" panose="020B0604020202020204" pitchFamily="34" charset="0"/>
              <a:cs typeface="Arial" panose="020B0604020202020204" pitchFamily="34" charset="0"/>
            </a:endParaRPr>
          </a:p>
        </p:txBody>
      </p:sp>
      <p:sp>
        <p:nvSpPr>
          <p:cNvPr id="6" name="CuadroTexto 5"/>
          <p:cNvSpPr txBox="1"/>
          <p:nvPr/>
        </p:nvSpPr>
        <p:spPr>
          <a:xfrm>
            <a:off x="1200150" y="5736998"/>
            <a:ext cx="3810000" cy="400110"/>
          </a:xfrm>
          <a:prstGeom prst="rect">
            <a:avLst/>
          </a:prstGeom>
          <a:noFill/>
        </p:spPr>
        <p:txBody>
          <a:bodyPr wrap="square" rtlCol="0">
            <a:spAutoFit/>
          </a:bodyPr>
          <a:lstStyle/>
          <a:p>
            <a:r>
              <a:rPr lang="es-CO" sz="1000" i="1" dirty="0">
                <a:solidFill>
                  <a:schemeClr val="accent1">
                    <a:lumMod val="75000"/>
                  </a:schemeClr>
                </a:solidFill>
                <a:latin typeface="Arial" panose="020B0604020202020204" pitchFamily="34" charset="0"/>
                <a:ea typeface="Calibri" panose="020F0502020204030204" pitchFamily="34" charset="0"/>
                <a:cs typeface="Arial" panose="020B0604020202020204" pitchFamily="34" charset="0"/>
              </a:rPr>
              <a:t>Mc  Clave et al JPEN(2016) 40, 159 – 211.</a:t>
            </a:r>
            <a:endParaRPr lang="es-CO" sz="1000" i="1" dirty="0">
              <a:solidFill>
                <a:schemeClr val="accent1">
                  <a:lumMod val="75000"/>
                </a:schemeClr>
              </a:solidFill>
              <a:latin typeface="Arial" panose="020B0604020202020204" pitchFamily="34" charset="0"/>
              <a:cs typeface="Arial" panose="020B0604020202020204" pitchFamily="34" charset="0"/>
            </a:endParaRPr>
          </a:p>
          <a:p>
            <a:endParaRPr lang="es-ES_tradnl" sz="1000" dirty="0">
              <a:latin typeface="Arial" panose="020B0604020202020204" pitchFamily="34" charset="0"/>
              <a:cs typeface="Arial" panose="020B0604020202020204" pitchFamily="34" charset="0"/>
            </a:endParaRPr>
          </a:p>
        </p:txBody>
      </p:sp>
      <p:sp>
        <p:nvSpPr>
          <p:cNvPr id="7" name="CuadroTexto 5">
            <a:extLst>
              <a:ext uri="{FF2B5EF4-FFF2-40B4-BE49-F238E27FC236}">
                <a16:creationId xmlns:a16="http://schemas.microsoft.com/office/drawing/2014/main" id="{8106BC4F-5C2E-FA47-B04A-C4C9474D486C}"/>
              </a:ext>
            </a:extLst>
          </p:cNvPr>
          <p:cNvSpPr txBox="1"/>
          <p:nvPr/>
        </p:nvSpPr>
        <p:spPr>
          <a:xfrm>
            <a:off x="2472906" y="337379"/>
            <a:ext cx="7239000" cy="1077218"/>
          </a:xfrm>
          <a:prstGeom prst="rect">
            <a:avLst/>
          </a:prstGeom>
          <a:noFill/>
        </p:spPr>
        <p:txBody>
          <a:bodyPr wrap="square" rtlCol="0">
            <a:spAutoFit/>
          </a:bodyPr>
          <a:lstStyle/>
          <a:p>
            <a:pPr algn="ctr"/>
            <a:r>
              <a:rPr lang="en-US" sz="3200" b="1" dirty="0" err="1">
                <a:solidFill>
                  <a:srgbClr val="1D68B4"/>
                </a:solidFill>
                <a:latin typeface="Arial" panose="020B0604020202020204" pitchFamily="34" charset="0"/>
                <a:cs typeface="Arial" panose="020B0604020202020204" pitchFamily="34" charset="0"/>
              </a:rPr>
              <a:t>Principios</a:t>
            </a:r>
            <a:r>
              <a:rPr lang="en-US" sz="3200" b="1" dirty="0">
                <a:solidFill>
                  <a:srgbClr val="1D68B4"/>
                </a:solidFill>
                <a:latin typeface="Arial" panose="020B0604020202020204" pitchFamily="34" charset="0"/>
                <a:cs typeface="Arial" panose="020B0604020202020204" pitchFamily="34" charset="0"/>
              </a:rPr>
              <a:t> de la </a:t>
            </a:r>
            <a:r>
              <a:rPr lang="en-US" sz="3200" b="1" dirty="0" err="1">
                <a:solidFill>
                  <a:srgbClr val="1D68B4"/>
                </a:solidFill>
                <a:latin typeface="Arial" panose="020B0604020202020204" pitchFamily="34" charset="0"/>
                <a:cs typeface="Arial" panose="020B0604020202020204" pitchFamily="34" charset="0"/>
              </a:rPr>
              <a:t>terapia</a:t>
            </a:r>
            <a:r>
              <a:rPr lang="en-US" sz="3200" b="1" dirty="0">
                <a:solidFill>
                  <a:srgbClr val="1D68B4"/>
                </a:solidFill>
                <a:latin typeface="Arial" panose="020B0604020202020204" pitchFamily="34" charset="0"/>
                <a:cs typeface="Arial" panose="020B0604020202020204" pitchFamily="34" charset="0"/>
              </a:rPr>
              <a:t> </a:t>
            </a:r>
            <a:r>
              <a:rPr lang="en-US" sz="3200" b="1" dirty="0" err="1">
                <a:solidFill>
                  <a:srgbClr val="1D68B4"/>
                </a:solidFill>
                <a:latin typeface="Arial" panose="020B0604020202020204" pitchFamily="34" charset="0"/>
                <a:cs typeface="Arial" panose="020B0604020202020204" pitchFamily="34" charset="0"/>
              </a:rPr>
              <a:t>nutricional</a:t>
            </a:r>
            <a:br>
              <a:rPr lang="en-US" sz="3200" b="1" dirty="0">
                <a:solidFill>
                  <a:srgbClr val="1D68B4"/>
                </a:solidFill>
                <a:latin typeface="Arial" panose="020B0604020202020204" pitchFamily="34" charset="0"/>
                <a:cs typeface="Arial" panose="020B0604020202020204" pitchFamily="34" charset="0"/>
              </a:rPr>
            </a:br>
            <a:r>
              <a:rPr lang="en-US" sz="3200" b="1" dirty="0" err="1">
                <a:solidFill>
                  <a:srgbClr val="1D68B4"/>
                </a:solidFill>
                <a:latin typeface="Arial" panose="020B0604020202020204" pitchFamily="34" charset="0"/>
                <a:cs typeface="Arial" panose="020B0604020202020204" pitchFamily="34" charset="0"/>
              </a:rPr>
              <a:t>en</a:t>
            </a:r>
            <a:r>
              <a:rPr lang="en-US" sz="3200" b="1" dirty="0">
                <a:solidFill>
                  <a:srgbClr val="1D68B4"/>
                </a:solidFill>
                <a:latin typeface="Arial" panose="020B0604020202020204" pitchFamily="34" charset="0"/>
                <a:cs typeface="Arial" panose="020B0604020202020204" pitchFamily="34" charset="0"/>
              </a:rPr>
              <a:t> UCI (I)</a:t>
            </a:r>
            <a:endParaRPr lang="es-ES_tradnl" sz="3200" b="1" dirty="0">
              <a:solidFill>
                <a:srgbClr val="1D68B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8345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3"/>
          <p:cNvSpPr>
            <a:spLocks noChangeArrowheads="1"/>
          </p:cNvSpPr>
          <p:nvPr/>
        </p:nvSpPr>
        <p:spPr bwMode="auto">
          <a:xfrm>
            <a:off x="2182407" y="2432336"/>
            <a:ext cx="6248400" cy="3416320"/>
          </a:xfrm>
          <a:prstGeom prst="rect">
            <a:avLst/>
          </a:prstGeom>
          <a:noFill/>
          <a:ln w="9525">
            <a:noFill/>
            <a:miter lim="800000"/>
            <a:headEnd/>
            <a:tailEnd/>
          </a:ln>
        </p:spPr>
        <p:txBody>
          <a:bodyPr wrap="square">
            <a:prstTxWarp prst="textNoShape">
              <a:avLst/>
            </a:prstTxWarp>
            <a:spAutoFit/>
          </a:bodyPr>
          <a:lstStyle/>
          <a:p>
            <a:pPr indent="187200">
              <a:buClr>
                <a:srgbClr val="1D68B4"/>
              </a:buClr>
              <a:buFont typeface="Arial"/>
              <a:buChar char="•"/>
            </a:pPr>
            <a:r>
              <a:rPr lang="es-CO" sz="2400" dirty="0">
                <a:solidFill>
                  <a:srgbClr val="1D68B4"/>
                </a:solidFill>
                <a:latin typeface="Arial" panose="020B0604020202020204" pitchFamily="34" charset="0"/>
                <a:cs typeface="Arial" panose="020B0604020202020204" pitchFamily="34" charset="0"/>
              </a:rPr>
              <a:t>Masa muscular</a:t>
            </a:r>
          </a:p>
          <a:p>
            <a:pPr indent="187200">
              <a:buClr>
                <a:srgbClr val="1D68B4"/>
              </a:buClr>
              <a:buFont typeface="Arial"/>
              <a:buChar char="•"/>
            </a:pPr>
            <a:r>
              <a:rPr lang="es-CO" sz="2400" dirty="0">
                <a:solidFill>
                  <a:srgbClr val="1D68B4"/>
                </a:solidFill>
                <a:latin typeface="Arial" panose="020B0604020202020204" pitchFamily="34" charset="0"/>
                <a:cs typeface="Arial" panose="020B0604020202020204" pitchFamily="34" charset="0"/>
              </a:rPr>
              <a:t>Tejido conectivo</a:t>
            </a:r>
          </a:p>
          <a:p>
            <a:pPr indent="187200">
              <a:buClr>
                <a:srgbClr val="1D68B4"/>
              </a:buClr>
              <a:buFont typeface="Arial"/>
              <a:buChar char="•"/>
            </a:pPr>
            <a:r>
              <a:rPr lang="es-CO" sz="2400" dirty="0">
                <a:solidFill>
                  <a:srgbClr val="1D68B4"/>
                </a:solidFill>
                <a:latin typeface="Arial" panose="020B0604020202020204" pitchFamily="34" charset="0"/>
                <a:cs typeface="Arial" panose="020B0604020202020204" pitchFamily="34" charset="0"/>
              </a:rPr>
              <a:t>Proteínas circulantes (o hepáticas)</a:t>
            </a:r>
          </a:p>
          <a:p>
            <a:pPr indent="187200">
              <a:buClr>
                <a:srgbClr val="1D68B4"/>
              </a:buClr>
              <a:buFont typeface="Arial"/>
              <a:buChar char="•"/>
            </a:pPr>
            <a:r>
              <a:rPr lang="es-CO" sz="2400" dirty="0">
                <a:solidFill>
                  <a:srgbClr val="1D68B4"/>
                </a:solidFill>
                <a:latin typeface="Arial" panose="020B0604020202020204" pitchFamily="34" charset="0"/>
                <a:cs typeface="Arial" panose="020B0604020202020204" pitchFamily="34" charset="0"/>
              </a:rPr>
              <a:t>Células inmunológicas (p. ej. linfocitos,</a:t>
            </a:r>
          </a:p>
          <a:p>
            <a:pPr marL="180975" indent="-180975">
              <a:buClr>
                <a:srgbClr val="1D68B4"/>
              </a:buClr>
            </a:pPr>
            <a:r>
              <a:rPr lang="es-CO" sz="2400" dirty="0">
                <a:solidFill>
                  <a:srgbClr val="1D68B4"/>
                </a:solidFill>
                <a:latin typeface="Arial" panose="020B0604020202020204" pitchFamily="34" charset="0"/>
                <a:cs typeface="Arial" panose="020B0604020202020204" pitchFamily="34" charset="0"/>
              </a:rPr>
              <a:t>  macrófagos, neutrófilos)</a:t>
            </a:r>
          </a:p>
          <a:p>
            <a:pPr indent="187200">
              <a:buClr>
                <a:srgbClr val="1D68B4"/>
              </a:buClr>
              <a:buFont typeface="Arial"/>
              <a:buChar char="•"/>
            </a:pPr>
            <a:r>
              <a:rPr lang="es-CO" sz="2400" dirty="0">
                <a:solidFill>
                  <a:srgbClr val="1D68B4"/>
                </a:solidFill>
                <a:latin typeface="Arial" panose="020B0604020202020204" pitchFamily="34" charset="0"/>
                <a:cs typeface="Arial" panose="020B0604020202020204" pitchFamily="34" charset="0"/>
              </a:rPr>
              <a:t>Células sanguíneas</a:t>
            </a:r>
          </a:p>
          <a:p>
            <a:pPr indent="187200">
              <a:buClr>
                <a:srgbClr val="1D68B4"/>
              </a:buClr>
              <a:buFont typeface="Arial"/>
              <a:buChar char="•"/>
            </a:pPr>
            <a:r>
              <a:rPr lang="es-CO" sz="2400" dirty="0">
                <a:solidFill>
                  <a:srgbClr val="1D68B4"/>
                </a:solidFill>
                <a:latin typeface="Arial" panose="020B0604020202020204" pitchFamily="34" charset="0"/>
                <a:cs typeface="Arial" panose="020B0604020202020204" pitchFamily="34" charset="0"/>
              </a:rPr>
              <a:t>Hormonas</a:t>
            </a:r>
          </a:p>
          <a:p>
            <a:pPr indent="187200">
              <a:buClr>
                <a:srgbClr val="1D68B4"/>
              </a:buClr>
              <a:buFont typeface="Arial"/>
              <a:buChar char="•"/>
            </a:pPr>
            <a:r>
              <a:rPr lang="es-CO" sz="2400" dirty="0">
                <a:solidFill>
                  <a:srgbClr val="1D68B4"/>
                </a:solidFill>
                <a:latin typeface="Arial" panose="020B0604020202020204" pitchFamily="34" charset="0"/>
                <a:cs typeface="Arial" panose="020B0604020202020204" pitchFamily="34" charset="0"/>
              </a:rPr>
              <a:t>Factores de crecimiento</a:t>
            </a:r>
          </a:p>
          <a:p>
            <a:pPr indent="187200">
              <a:buClr>
                <a:srgbClr val="1D68B4"/>
              </a:buClr>
              <a:buFont typeface="Arial"/>
              <a:buChar char="•"/>
            </a:pPr>
            <a:r>
              <a:rPr lang="es-CO" sz="2400" dirty="0">
                <a:solidFill>
                  <a:srgbClr val="1D68B4"/>
                </a:solidFill>
                <a:latin typeface="Arial" panose="020B0604020202020204" pitchFamily="34" charset="0"/>
                <a:cs typeface="Arial" panose="020B0604020202020204" pitchFamily="34" charset="0"/>
              </a:rPr>
              <a:t>Otros</a:t>
            </a:r>
          </a:p>
        </p:txBody>
      </p:sp>
      <p:sp>
        <p:nvSpPr>
          <p:cNvPr id="20483" name="TextBox 14"/>
          <p:cNvSpPr txBox="1">
            <a:spLocks noChangeArrowheads="1"/>
          </p:cNvSpPr>
          <p:nvPr/>
        </p:nvSpPr>
        <p:spPr bwMode="auto">
          <a:xfrm>
            <a:off x="2209800" y="1699397"/>
            <a:ext cx="5943600" cy="461665"/>
          </a:xfrm>
          <a:prstGeom prst="rect">
            <a:avLst/>
          </a:prstGeom>
          <a:noFill/>
          <a:ln w="9525">
            <a:noFill/>
            <a:miter lim="800000"/>
            <a:headEnd/>
            <a:tailEnd/>
          </a:ln>
        </p:spPr>
        <p:txBody>
          <a:bodyPr wrap="square">
            <a:prstTxWarp prst="textNoShape">
              <a:avLst/>
            </a:prstTxWarp>
            <a:spAutoFit/>
          </a:bodyPr>
          <a:lstStyle/>
          <a:p>
            <a:r>
              <a:rPr lang="es-CO" sz="2400" dirty="0">
                <a:solidFill>
                  <a:srgbClr val="1D68B4"/>
                </a:solidFill>
                <a:latin typeface="Arial" panose="020B0604020202020204" pitchFamily="34" charset="0"/>
                <a:cs typeface="Arial" panose="020B0604020202020204" pitchFamily="34" charset="0"/>
              </a:rPr>
              <a:t>Masa corporal magra = tejido funcional</a:t>
            </a:r>
          </a:p>
        </p:txBody>
      </p:sp>
      <p:sp>
        <p:nvSpPr>
          <p:cNvPr id="20484" name="TextBox 15"/>
          <p:cNvSpPr txBox="1">
            <a:spLocks noChangeArrowheads="1"/>
          </p:cNvSpPr>
          <p:nvPr/>
        </p:nvSpPr>
        <p:spPr bwMode="auto">
          <a:xfrm>
            <a:off x="2182407" y="5996821"/>
            <a:ext cx="5334000" cy="246221"/>
          </a:xfrm>
          <a:prstGeom prst="rect">
            <a:avLst/>
          </a:prstGeom>
          <a:noFill/>
          <a:ln w="9525">
            <a:noFill/>
            <a:miter lim="800000"/>
            <a:headEnd/>
            <a:tailEnd/>
          </a:ln>
        </p:spPr>
        <p:txBody>
          <a:bodyPr wrap="square">
            <a:prstTxWarp prst="textNoShape">
              <a:avLst/>
            </a:prstTxWarp>
            <a:spAutoFit/>
          </a:bodyPr>
          <a:lstStyle/>
          <a:p>
            <a:r>
              <a:rPr lang="en-US" sz="1000" i="1" dirty="0" err="1">
                <a:solidFill>
                  <a:srgbClr val="1D68B4"/>
                </a:solidFill>
                <a:latin typeface="Arial" panose="020B0604020202020204" pitchFamily="34" charset="0"/>
                <a:cs typeface="Arial" panose="020B0604020202020204" pitchFamily="34" charset="0"/>
              </a:rPr>
              <a:t>Demling</a:t>
            </a:r>
            <a:r>
              <a:rPr lang="en-US" sz="1000" i="1" dirty="0">
                <a:solidFill>
                  <a:srgbClr val="1D68B4"/>
                </a:solidFill>
                <a:latin typeface="Arial" panose="020B0604020202020204" pitchFamily="34" charset="0"/>
                <a:cs typeface="Arial" panose="020B0604020202020204" pitchFamily="34" charset="0"/>
              </a:rPr>
              <a:t> RH. </a:t>
            </a:r>
            <a:r>
              <a:rPr lang="en-US" sz="1000" i="1" dirty="0" err="1">
                <a:solidFill>
                  <a:srgbClr val="1D68B4"/>
                </a:solidFill>
                <a:latin typeface="Arial" panose="020B0604020202020204" pitchFamily="34" charset="0"/>
                <a:cs typeface="Arial" panose="020B0604020202020204" pitchFamily="34" charset="0"/>
              </a:rPr>
              <a:t>Eplasty</a:t>
            </a:r>
            <a:r>
              <a:rPr lang="en-US" sz="1000" i="1" dirty="0">
                <a:solidFill>
                  <a:srgbClr val="1D68B4"/>
                </a:solidFill>
                <a:latin typeface="Arial" panose="020B0604020202020204" pitchFamily="34" charset="0"/>
                <a:cs typeface="Arial" panose="020B0604020202020204" pitchFamily="34" charset="0"/>
              </a:rPr>
              <a:t> 2009;9:e9.</a:t>
            </a:r>
          </a:p>
        </p:txBody>
      </p:sp>
      <p:pic>
        <p:nvPicPr>
          <p:cNvPr id="20487" name="Picture 7"/>
          <p:cNvPicPr>
            <a:picLocks noChangeAspect="1" noChangeArrowheads="1"/>
          </p:cNvPicPr>
          <p:nvPr/>
        </p:nvPicPr>
        <p:blipFill>
          <a:blip r:embed="rId3">
            <a:clrChange>
              <a:clrFrom>
                <a:srgbClr val="FFFFFF"/>
              </a:clrFrom>
              <a:clrTo>
                <a:srgbClr val="FFFFFF">
                  <a:alpha val="0"/>
                </a:srgbClr>
              </a:clrTo>
            </a:clrChange>
          </a:blip>
          <a:srcRect l="47582"/>
          <a:stretch>
            <a:fillRect/>
          </a:stretch>
        </p:blipFill>
        <p:spPr bwMode="auto">
          <a:xfrm>
            <a:off x="8535529" y="2950567"/>
            <a:ext cx="1479550" cy="3292475"/>
          </a:xfrm>
          <a:prstGeom prst="rect">
            <a:avLst/>
          </a:prstGeom>
          <a:noFill/>
          <a:ln w="9525">
            <a:noFill/>
            <a:miter lim="800000"/>
            <a:headEnd/>
            <a:tailEnd/>
          </a:ln>
        </p:spPr>
      </p:pic>
      <p:sp>
        <p:nvSpPr>
          <p:cNvPr id="9" name="Rectangle 2"/>
          <p:cNvSpPr>
            <a:spLocks noGrp="1" noChangeArrowheads="1"/>
          </p:cNvSpPr>
          <p:nvPr>
            <p:ph type="title" idx="4294967295"/>
          </p:nvPr>
        </p:nvSpPr>
        <p:spPr>
          <a:xfrm>
            <a:off x="2019300" y="291546"/>
            <a:ext cx="8153400" cy="1063625"/>
          </a:xfrm>
        </p:spPr>
        <p:txBody>
          <a:bodyPr/>
          <a:lstStyle/>
          <a:p>
            <a:pPr algn="ctr"/>
            <a:r>
              <a:rPr lang="es-CO" sz="3200" b="1" dirty="0">
                <a:solidFill>
                  <a:srgbClr val="1D68B4"/>
                </a:solidFill>
                <a:latin typeface="Arial" panose="020B0604020202020204" pitchFamily="34" charset="0"/>
                <a:ea typeface="ヒラギノ角ゴ Pro W3" charset="-128"/>
                <a:cs typeface="Arial" panose="020B0604020202020204" pitchFamily="34" charset="0"/>
              </a:rPr>
              <a:t>Composición y función</a:t>
            </a:r>
          </a:p>
        </p:txBody>
      </p:sp>
      <p:pic>
        <p:nvPicPr>
          <p:cNvPr id="8" name="Picture 7" descr="escudos azul. copy"/>
          <p:cNvPicPr>
            <a:picLocks noChangeAspect="1"/>
          </p:cNvPicPr>
          <p:nvPr/>
        </p:nvPicPr>
        <p:blipFill>
          <a:blip r:embed="rId4"/>
          <a:stretch>
            <a:fillRect/>
          </a:stretch>
        </p:blipFill>
        <p:spPr>
          <a:xfrm>
            <a:off x="8708213" y="1402986"/>
            <a:ext cx="1239012" cy="1490472"/>
          </a:xfrm>
          <a:prstGeom prst="rect">
            <a:avLst/>
          </a:prstGeom>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03125" y="390019"/>
            <a:ext cx="8185749" cy="1815882"/>
          </a:xfrm>
          <a:prstGeom prst="rect">
            <a:avLst/>
          </a:prstGeom>
          <a:noFill/>
        </p:spPr>
        <p:txBody>
          <a:bodyPr wrap="square" rtlCol="0">
            <a:spAutoFit/>
          </a:bodyPr>
          <a:lstStyle/>
          <a:p>
            <a:pPr algn="ctr"/>
            <a:r>
              <a:rPr lang="es-ES_tradnl" sz="2800" b="1" dirty="0">
                <a:solidFill>
                  <a:srgbClr val="1D68B4"/>
                </a:solidFill>
                <a:latin typeface="Arial" panose="020B0604020202020204" pitchFamily="34" charset="0"/>
                <a:cs typeface="Arial" panose="020B0604020202020204" pitchFamily="34" charset="0"/>
              </a:rPr>
              <a:t>La desnutrición hospitalaria y su asociación con resultados clínicos pobres, condujo a varias organizaciones a desarrollar </a:t>
            </a:r>
          </a:p>
          <a:p>
            <a:pPr algn="ctr"/>
            <a:r>
              <a:rPr lang="es-ES_tradnl" sz="2800" b="1" dirty="0">
                <a:solidFill>
                  <a:srgbClr val="1D68B4"/>
                </a:solidFill>
                <a:latin typeface="Arial" panose="020B0604020202020204" pitchFamily="34" charset="0"/>
                <a:cs typeface="Arial" panose="020B0604020202020204" pitchFamily="34" charset="0"/>
              </a:rPr>
              <a:t>guías de terapia nutricional</a:t>
            </a:r>
          </a:p>
        </p:txBody>
      </p:sp>
      <p:sp>
        <p:nvSpPr>
          <p:cNvPr id="5" name="TextBox 4"/>
          <p:cNvSpPr txBox="1"/>
          <p:nvPr/>
        </p:nvSpPr>
        <p:spPr>
          <a:xfrm>
            <a:off x="1981200" y="2568695"/>
            <a:ext cx="8229600" cy="3170099"/>
          </a:xfrm>
          <a:prstGeom prst="rect">
            <a:avLst/>
          </a:prstGeom>
          <a:noFill/>
        </p:spPr>
        <p:txBody>
          <a:bodyPr wrap="square" rtlCol="0">
            <a:spAutoFit/>
          </a:bodyPr>
          <a:lstStyle/>
          <a:p>
            <a:pPr marL="270000" indent="-234000">
              <a:buClr>
                <a:srgbClr val="1D68B4"/>
              </a:buClr>
              <a:buFont typeface="Arial"/>
              <a:buChar char="•"/>
            </a:pPr>
            <a:r>
              <a:rPr lang="es-ES_tradnl" sz="2000" dirty="0">
                <a:solidFill>
                  <a:srgbClr val="1D68B4"/>
                </a:solidFill>
                <a:latin typeface="Arial" panose="020B0604020202020204" pitchFamily="34" charset="0"/>
                <a:cs typeface="Arial" panose="020B0604020202020204" pitchFamily="34" charset="0"/>
              </a:rPr>
              <a:t>Guías para la provisión y evaluación de la Terapia de Soporte</a:t>
            </a:r>
            <a:br>
              <a:rPr lang="es-ES_tradnl" sz="2000" dirty="0">
                <a:solidFill>
                  <a:srgbClr val="1D68B4"/>
                </a:solidFill>
                <a:latin typeface="Arial" panose="020B0604020202020204" pitchFamily="34" charset="0"/>
                <a:cs typeface="Arial" panose="020B0604020202020204" pitchFamily="34" charset="0"/>
              </a:rPr>
            </a:br>
            <a:r>
              <a:rPr lang="es-ES_tradnl" sz="2000" dirty="0">
                <a:solidFill>
                  <a:srgbClr val="1D68B4"/>
                </a:solidFill>
                <a:latin typeface="Arial" panose="020B0604020202020204" pitchFamily="34" charset="0"/>
                <a:cs typeface="Arial" panose="020B0604020202020204" pitchFamily="34" charset="0"/>
              </a:rPr>
              <a:t>Nutricional en el paciente adulto críticamente enfermo</a:t>
            </a:r>
          </a:p>
          <a:p>
            <a:pPr marL="450000" indent="234000">
              <a:buClr>
                <a:srgbClr val="1D68B4"/>
              </a:buClr>
              <a:buFont typeface="Arial"/>
              <a:buChar char="•"/>
            </a:pPr>
            <a:r>
              <a:rPr lang="es-ES_tradnl" sz="2000" dirty="0">
                <a:solidFill>
                  <a:srgbClr val="1D68B4"/>
                </a:solidFill>
                <a:latin typeface="Arial" panose="020B0604020202020204" pitchFamily="34" charset="0"/>
                <a:cs typeface="Arial" panose="020B0604020202020204" pitchFamily="34" charset="0"/>
              </a:rPr>
              <a:t>Sociedad Americana de Nutrición Parenteral y Enteral (ASPEN)</a:t>
            </a:r>
          </a:p>
          <a:p>
            <a:pPr marL="450000" indent="234000">
              <a:buClr>
                <a:srgbClr val="1D68B4"/>
              </a:buClr>
              <a:buFont typeface="Arial"/>
              <a:buChar char="•"/>
            </a:pPr>
            <a:r>
              <a:rPr lang="es-ES_tradnl" sz="2000" dirty="0">
                <a:solidFill>
                  <a:srgbClr val="1D68B4"/>
                </a:solidFill>
                <a:latin typeface="Arial" panose="020B0604020202020204" pitchFamily="34" charset="0"/>
                <a:cs typeface="Arial" panose="020B0604020202020204" pitchFamily="34" charset="0"/>
              </a:rPr>
              <a:t>Sociedad de Medicina de Cuidados Críticos (SCCM)</a:t>
            </a:r>
          </a:p>
          <a:p>
            <a:pPr indent="234000">
              <a:buClr>
                <a:srgbClr val="1D68B4"/>
              </a:buClr>
              <a:buFont typeface="Arial"/>
              <a:buChar char="•"/>
            </a:pPr>
            <a:r>
              <a:rPr lang="es-ES_tradnl" sz="2000" dirty="0">
                <a:solidFill>
                  <a:srgbClr val="1D68B4"/>
                </a:solidFill>
                <a:latin typeface="Arial" panose="020B0604020202020204" pitchFamily="34" charset="0"/>
                <a:cs typeface="Arial" panose="020B0604020202020204" pitchFamily="34" charset="0"/>
              </a:rPr>
              <a:t>Guías sobre Nutrición Enteral en Cuidado Intensivo</a:t>
            </a:r>
          </a:p>
          <a:p>
            <a:pPr marL="450000" indent="234000">
              <a:buClr>
                <a:srgbClr val="1D68B4"/>
              </a:buClr>
              <a:buFont typeface="Arial"/>
              <a:buChar char="•"/>
            </a:pPr>
            <a:r>
              <a:rPr lang="es-ES_tradnl" sz="2000" dirty="0">
                <a:solidFill>
                  <a:srgbClr val="1D68B4"/>
                </a:solidFill>
                <a:latin typeface="Arial" panose="020B0604020202020204" pitchFamily="34" charset="0"/>
                <a:cs typeface="Arial" panose="020B0604020202020204" pitchFamily="34" charset="0"/>
              </a:rPr>
              <a:t>Sociedad Europea de Nutrición Clínica y Metabolismo (ESPEN</a:t>
            </a:r>
            <a:r>
              <a:rPr lang="es-ES_tradnl" sz="2000" i="1" dirty="0">
                <a:solidFill>
                  <a:srgbClr val="1D68B4"/>
                </a:solidFill>
                <a:latin typeface="Arial" panose="020B0604020202020204" pitchFamily="34" charset="0"/>
                <a:cs typeface="Arial" panose="020B0604020202020204" pitchFamily="34" charset="0"/>
              </a:rPr>
              <a:t>)</a:t>
            </a:r>
          </a:p>
          <a:p>
            <a:pPr marL="270000" indent="-234000">
              <a:buClr>
                <a:srgbClr val="1D68B4"/>
              </a:buClr>
              <a:buFont typeface="Arial"/>
              <a:buChar char="•"/>
            </a:pPr>
            <a:r>
              <a:rPr lang="es-ES_tradnl" sz="2000" dirty="0">
                <a:solidFill>
                  <a:srgbClr val="1D68B4"/>
                </a:solidFill>
                <a:latin typeface="Arial" panose="020B0604020202020204" pitchFamily="34" charset="0"/>
                <a:cs typeface="Arial" panose="020B0604020202020204" pitchFamily="34" charset="0"/>
              </a:rPr>
              <a:t>Guías Canadienses de práctica clínica Soporte Nutricional en pacientes adultos críticamente enfermos con ventilación mecánica</a:t>
            </a:r>
          </a:p>
          <a:p>
            <a:pPr marL="714375" indent="-268288">
              <a:buClr>
                <a:srgbClr val="1D68B4"/>
              </a:buClr>
              <a:buFont typeface="Arial"/>
              <a:buChar char="•"/>
            </a:pPr>
            <a:r>
              <a:rPr lang="es-ES_tradnl" sz="2000" dirty="0">
                <a:solidFill>
                  <a:srgbClr val="1D68B4"/>
                </a:solidFill>
                <a:latin typeface="Arial" panose="020B0604020202020204" pitchFamily="34" charset="0"/>
                <a:cs typeface="Arial" panose="020B0604020202020204" pitchFamily="34" charset="0"/>
              </a:rPr>
              <a:t>Comité Canadiense de Guías de Práctica Clínica de Cuidado     Crítico</a:t>
            </a:r>
          </a:p>
        </p:txBody>
      </p:sp>
      <p:sp>
        <p:nvSpPr>
          <p:cNvPr id="6" name="TextBox 5"/>
          <p:cNvSpPr txBox="1"/>
          <p:nvPr/>
        </p:nvSpPr>
        <p:spPr>
          <a:xfrm>
            <a:off x="1981200" y="5855367"/>
            <a:ext cx="5105400" cy="246221"/>
          </a:xfrm>
          <a:prstGeom prst="rect">
            <a:avLst/>
          </a:prstGeom>
          <a:noFill/>
        </p:spPr>
        <p:txBody>
          <a:bodyPr wrap="square" rtlCol="0">
            <a:spAutoFit/>
          </a:bodyPr>
          <a:lstStyle/>
          <a:p>
            <a:r>
              <a:rPr lang="es-CO" sz="1000" i="1" dirty="0">
                <a:solidFill>
                  <a:schemeClr val="accent1">
                    <a:lumMod val="75000"/>
                  </a:schemeClr>
                </a:solidFill>
                <a:latin typeface="Arial" panose="020B0604020202020204" pitchFamily="34" charset="0"/>
                <a:cs typeface="Arial" panose="020B0604020202020204" pitchFamily="34" charset="0"/>
              </a:rPr>
              <a:t>Mc  Clave et al JPEN(2016) 40, 159 – 211.</a:t>
            </a:r>
            <a:endParaRPr lang="es-ES_tradnl" sz="1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17752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43744" y="1270607"/>
            <a:ext cx="9808350" cy="5219249"/>
          </a:xfrm>
          <a:prstGeom prst="rect">
            <a:avLst/>
          </a:prstGeom>
          <a:noFill/>
        </p:spPr>
        <p:txBody>
          <a:bodyPr wrap="square" rtlCol="0">
            <a:spAutoFit/>
          </a:bodyPr>
          <a:lstStyle/>
          <a:p>
            <a:endParaRPr lang="es-CO" sz="3200" dirty="0">
              <a:solidFill>
                <a:srgbClr val="185BA1"/>
              </a:solidFill>
              <a:latin typeface="Arial" panose="020B0604020202020204" pitchFamily="34" charset="0"/>
              <a:cs typeface="Arial" panose="020B0604020202020204" pitchFamily="34" charset="0"/>
            </a:endParaRPr>
          </a:p>
          <a:p>
            <a:pPr marL="342000" indent="-277200" algn="just">
              <a:lnSpc>
                <a:spcPts val="2800"/>
              </a:lnSpc>
              <a:buClr>
                <a:srgbClr val="185BA1"/>
              </a:buClr>
              <a:buFont typeface="Arial"/>
              <a:buChar char="•"/>
            </a:pPr>
            <a:r>
              <a:rPr lang="es-CO" sz="2400" dirty="0">
                <a:solidFill>
                  <a:srgbClr val="185BA1"/>
                </a:solidFill>
                <a:latin typeface="Arial" panose="020B0604020202020204" pitchFamily="34" charset="0"/>
                <a:cs typeface="Arial" panose="020B0604020202020204" pitchFamily="34" charset="0"/>
              </a:rPr>
              <a:t>El uso de sustratos nutricionales se encuentra afectado</a:t>
            </a:r>
            <a:br>
              <a:rPr lang="es-CO" sz="2400" dirty="0">
                <a:solidFill>
                  <a:srgbClr val="185BA1"/>
                </a:solidFill>
                <a:latin typeface="Arial" panose="020B0604020202020204" pitchFamily="34" charset="0"/>
                <a:cs typeface="Arial" panose="020B0604020202020204" pitchFamily="34" charset="0"/>
              </a:rPr>
            </a:br>
            <a:r>
              <a:rPr lang="es-CO" sz="2400" dirty="0">
                <a:solidFill>
                  <a:srgbClr val="185BA1"/>
                </a:solidFill>
                <a:latin typeface="Arial" panose="020B0604020202020204" pitchFamily="34" charset="0"/>
                <a:cs typeface="Arial" panose="020B0604020202020204" pitchFamily="34" charset="0"/>
              </a:rPr>
              <a:t>de manera diferente por el ayuno y por el estrés metabólico.</a:t>
            </a:r>
          </a:p>
          <a:p>
            <a:pPr marL="342000" indent="-277200" algn="just">
              <a:lnSpc>
                <a:spcPts val="2800"/>
              </a:lnSpc>
              <a:buClr>
                <a:srgbClr val="185BA1"/>
              </a:buClr>
              <a:buFont typeface="Arial"/>
              <a:buChar char="•"/>
            </a:pPr>
            <a:r>
              <a:rPr lang="es-CO" sz="2400" dirty="0">
                <a:solidFill>
                  <a:srgbClr val="185BA1"/>
                </a:solidFill>
                <a:latin typeface="Arial" panose="020B0604020202020204" pitchFamily="34" charset="0"/>
                <a:cs typeface="Arial" panose="020B0604020202020204" pitchFamily="34" charset="0"/>
              </a:rPr>
              <a:t>Existen diferencias importantes en el metabolismo durante el ayuno y durante el estrés metabólico.</a:t>
            </a:r>
          </a:p>
          <a:p>
            <a:pPr marL="342000" indent="-277200" algn="just">
              <a:lnSpc>
                <a:spcPts val="2800"/>
              </a:lnSpc>
              <a:buClr>
                <a:srgbClr val="185BA1"/>
              </a:buClr>
              <a:buFont typeface="Arial"/>
              <a:buChar char="•"/>
            </a:pPr>
            <a:r>
              <a:rPr lang="es-CO" sz="2400" dirty="0">
                <a:solidFill>
                  <a:srgbClr val="185BA1"/>
                </a:solidFill>
                <a:latin typeface="Arial" panose="020B0604020202020204" pitchFamily="34" charset="0"/>
                <a:cs typeface="Arial" panose="020B0604020202020204" pitchFamily="34" charset="0"/>
              </a:rPr>
              <a:t>Todos los pacientes con enfermedades críticas son candidatos</a:t>
            </a:r>
            <a:br>
              <a:rPr lang="es-CO" sz="2400" dirty="0">
                <a:solidFill>
                  <a:srgbClr val="185BA1"/>
                </a:solidFill>
                <a:latin typeface="Arial" panose="020B0604020202020204" pitchFamily="34" charset="0"/>
                <a:cs typeface="Arial" panose="020B0604020202020204" pitchFamily="34" charset="0"/>
              </a:rPr>
            </a:br>
            <a:r>
              <a:rPr lang="es-CO" sz="2400" dirty="0">
                <a:solidFill>
                  <a:srgbClr val="185BA1"/>
                </a:solidFill>
                <a:latin typeface="Arial" panose="020B0604020202020204" pitchFamily="34" charset="0"/>
                <a:cs typeface="Arial" panose="020B0604020202020204" pitchFamily="34" charset="0"/>
              </a:rPr>
              <a:t>para terapia de nutrición.</a:t>
            </a:r>
          </a:p>
          <a:p>
            <a:pPr marL="342000" indent="-277200" algn="just">
              <a:lnSpc>
                <a:spcPts val="2800"/>
              </a:lnSpc>
              <a:buClr>
                <a:srgbClr val="185BA1"/>
              </a:buClr>
              <a:buFont typeface="Arial"/>
              <a:buChar char="•"/>
            </a:pPr>
            <a:r>
              <a:rPr lang="es-CO" sz="2400" dirty="0">
                <a:solidFill>
                  <a:srgbClr val="185BA1"/>
                </a:solidFill>
                <a:latin typeface="Arial" panose="020B0604020202020204" pitchFamily="34" charset="0"/>
                <a:cs typeface="Arial" panose="020B0604020202020204" pitchFamily="34" charset="0"/>
              </a:rPr>
              <a:t>La malnutrición hospitalaria tiene una prevalencia significativa</a:t>
            </a:r>
            <a:br>
              <a:rPr lang="es-CO" sz="2400" dirty="0">
                <a:solidFill>
                  <a:srgbClr val="185BA1"/>
                </a:solidFill>
                <a:latin typeface="Arial" panose="020B0604020202020204" pitchFamily="34" charset="0"/>
                <a:cs typeface="Arial" panose="020B0604020202020204" pitchFamily="34" charset="0"/>
              </a:rPr>
            </a:br>
            <a:r>
              <a:rPr lang="es-CO" sz="2400" dirty="0">
                <a:solidFill>
                  <a:srgbClr val="185BA1"/>
                </a:solidFill>
                <a:latin typeface="Arial" panose="020B0604020202020204" pitchFamily="34" charset="0"/>
                <a:cs typeface="Arial" panose="020B0604020202020204" pitchFamily="34" charset="0"/>
              </a:rPr>
              <a:t>y se asocia invariablemente con malos resultados clínicos en</a:t>
            </a:r>
            <a:br>
              <a:rPr lang="es-CO" sz="2400" dirty="0">
                <a:solidFill>
                  <a:srgbClr val="185BA1"/>
                </a:solidFill>
                <a:latin typeface="Arial" panose="020B0604020202020204" pitchFamily="34" charset="0"/>
                <a:cs typeface="Arial" panose="020B0604020202020204" pitchFamily="34" charset="0"/>
              </a:rPr>
            </a:br>
            <a:r>
              <a:rPr lang="es-CO" sz="2400" dirty="0">
                <a:solidFill>
                  <a:srgbClr val="185BA1"/>
                </a:solidFill>
                <a:latin typeface="Arial" panose="020B0604020202020204" pitchFamily="34" charset="0"/>
                <a:cs typeface="Arial" panose="020B0604020202020204" pitchFamily="34" charset="0"/>
              </a:rPr>
              <a:t>el corto y el largo plazo.</a:t>
            </a:r>
          </a:p>
          <a:p>
            <a:pPr marL="342000" indent="-277200">
              <a:lnSpc>
                <a:spcPts val="2800"/>
              </a:lnSpc>
              <a:buClr>
                <a:srgbClr val="185BA1"/>
              </a:buClr>
              <a:buFont typeface="Arial"/>
              <a:buChar char="•"/>
            </a:pPr>
            <a:r>
              <a:rPr lang="es-CO" sz="2400" dirty="0">
                <a:solidFill>
                  <a:srgbClr val="185BA1"/>
                </a:solidFill>
                <a:latin typeface="Arial" panose="020B0604020202020204" pitchFamily="34" charset="0"/>
                <a:cs typeface="Arial" panose="020B0604020202020204" pitchFamily="34" charset="0"/>
              </a:rPr>
              <a:t>Los efectos de las enfermedades críticas sobre el estado funcional</a:t>
            </a:r>
            <a:br>
              <a:rPr lang="es-CO" sz="2400" dirty="0">
                <a:solidFill>
                  <a:srgbClr val="185BA1"/>
                </a:solidFill>
                <a:latin typeface="Arial" panose="020B0604020202020204" pitchFamily="34" charset="0"/>
                <a:cs typeface="Arial" panose="020B0604020202020204" pitchFamily="34" charset="0"/>
              </a:rPr>
            </a:br>
            <a:r>
              <a:rPr lang="es-CO" sz="2400" dirty="0">
                <a:solidFill>
                  <a:srgbClr val="185BA1"/>
                </a:solidFill>
                <a:latin typeface="Arial" panose="020B0604020202020204" pitchFamily="34" charset="0"/>
                <a:cs typeface="Arial" panose="020B0604020202020204" pitchFamily="34" charset="0"/>
              </a:rPr>
              <a:t>y sobre la calidad de vida persisten por períodos prolongados después del alta de la unidad de </a:t>
            </a:r>
            <a:r>
              <a:rPr lang="es-CO" sz="2400">
                <a:solidFill>
                  <a:srgbClr val="185BA1"/>
                </a:solidFill>
                <a:latin typeface="Arial" panose="020B0604020202020204" pitchFamily="34" charset="0"/>
                <a:cs typeface="Arial" panose="020B0604020202020204" pitchFamily="34" charset="0"/>
              </a:rPr>
              <a:t>cuidado crítico.</a:t>
            </a:r>
            <a:endParaRPr lang="es-CO" sz="2400" dirty="0">
              <a:solidFill>
                <a:srgbClr val="185BA1"/>
              </a:solidFill>
              <a:latin typeface="Arial" panose="020B0604020202020204" pitchFamily="34" charset="0"/>
              <a:cs typeface="Arial" panose="020B0604020202020204" pitchFamily="34" charset="0"/>
            </a:endParaRPr>
          </a:p>
          <a:p>
            <a:pPr marL="270000" indent="-187200">
              <a:lnSpc>
                <a:spcPts val="2900"/>
              </a:lnSpc>
              <a:buClr>
                <a:srgbClr val="185BA1"/>
              </a:buClr>
              <a:buFont typeface="Arial"/>
              <a:buChar char="•"/>
            </a:pPr>
            <a:endParaRPr lang="es-ES_tradnl" sz="1600" dirty="0">
              <a:solidFill>
                <a:srgbClr val="185BA1"/>
              </a:solidFill>
              <a:latin typeface="Arial" panose="020B0604020202020204" pitchFamily="34" charset="0"/>
              <a:cs typeface="Arial" panose="020B0604020202020204" pitchFamily="34" charset="0"/>
            </a:endParaRPr>
          </a:p>
        </p:txBody>
      </p:sp>
      <p:sp>
        <p:nvSpPr>
          <p:cNvPr id="7" name="CuadroTexto 5"/>
          <p:cNvSpPr txBox="1"/>
          <p:nvPr/>
        </p:nvSpPr>
        <p:spPr>
          <a:xfrm>
            <a:off x="2472906" y="337379"/>
            <a:ext cx="7239000" cy="584775"/>
          </a:xfrm>
          <a:prstGeom prst="rect">
            <a:avLst/>
          </a:prstGeom>
          <a:noFill/>
        </p:spPr>
        <p:txBody>
          <a:bodyPr wrap="square" rtlCol="0">
            <a:spAutoFit/>
          </a:bodyPr>
          <a:lstStyle/>
          <a:p>
            <a:pPr algn="ctr"/>
            <a:r>
              <a:rPr lang="en-US" sz="3200" b="1" dirty="0" err="1">
                <a:solidFill>
                  <a:srgbClr val="185BA1"/>
                </a:solidFill>
                <a:latin typeface="Arial" panose="020B0604020202020204" pitchFamily="34" charset="0"/>
                <a:cs typeface="Arial" panose="020B0604020202020204" pitchFamily="34" charset="0"/>
              </a:rPr>
              <a:t>Conceptos</a:t>
            </a:r>
            <a:r>
              <a:rPr lang="en-US" sz="3200" b="1" dirty="0">
                <a:solidFill>
                  <a:srgbClr val="185BA1"/>
                </a:solidFill>
                <a:latin typeface="Arial" panose="020B0604020202020204" pitchFamily="34" charset="0"/>
                <a:cs typeface="Arial" panose="020B0604020202020204" pitchFamily="34" charset="0"/>
              </a:rPr>
              <a:t> clave</a:t>
            </a:r>
            <a:endParaRPr lang="es-ES_tradnl" sz="3200" b="1" dirty="0">
              <a:solidFill>
                <a:srgbClr val="185BA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3486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extBox 6"/>
          <p:cNvSpPr txBox="1">
            <a:spLocks noChangeArrowheads="1"/>
          </p:cNvSpPr>
          <p:nvPr/>
        </p:nvSpPr>
        <p:spPr bwMode="auto">
          <a:xfrm>
            <a:off x="1442624" y="4123456"/>
            <a:ext cx="9420448" cy="1569660"/>
          </a:xfrm>
          <a:prstGeom prst="rect">
            <a:avLst/>
          </a:prstGeom>
          <a:noFill/>
          <a:ln w="9525">
            <a:noFill/>
            <a:miter lim="800000"/>
            <a:headEnd/>
            <a:tailEnd/>
          </a:ln>
        </p:spPr>
        <p:txBody>
          <a:bodyPr wrap="square">
            <a:prstTxWarp prst="textNoShape">
              <a:avLst/>
            </a:prstTxWarp>
            <a:spAutoFit/>
          </a:bodyPr>
          <a:lstStyle/>
          <a:p>
            <a:pPr marL="360000" indent="-277200">
              <a:buClr>
                <a:srgbClr val="1D68B4"/>
              </a:buClr>
              <a:buFont typeface="Arial"/>
              <a:buChar char="•"/>
            </a:pPr>
            <a:r>
              <a:rPr lang="es-CO" sz="2400" dirty="0">
                <a:solidFill>
                  <a:srgbClr val="1D68B4"/>
                </a:solidFill>
                <a:latin typeface="Arial" panose="020B0604020202020204" pitchFamily="34" charset="0"/>
                <a:cs typeface="Arial" panose="020B0604020202020204" pitchFamily="34" charset="0"/>
              </a:rPr>
              <a:t>Hidratos de carbono digeridos a monosacáridos y disacáridos</a:t>
            </a:r>
          </a:p>
          <a:p>
            <a:pPr marL="360000" indent="-277200">
              <a:buClr>
                <a:srgbClr val="1D68B4"/>
              </a:buClr>
              <a:buFont typeface="Arial"/>
              <a:buChar char="•"/>
            </a:pPr>
            <a:r>
              <a:rPr lang="es-CO" sz="2400" dirty="0">
                <a:solidFill>
                  <a:srgbClr val="1D68B4"/>
                </a:solidFill>
                <a:latin typeface="Arial" panose="020B0604020202020204" pitchFamily="34" charset="0"/>
                <a:cs typeface="Arial" panose="020B0604020202020204" pitchFamily="34" charset="0"/>
              </a:rPr>
              <a:t>La glucosa produce energía en las células</a:t>
            </a:r>
          </a:p>
          <a:p>
            <a:pPr marL="360000" indent="-277200">
              <a:buClr>
                <a:srgbClr val="1D68B4"/>
              </a:buClr>
              <a:buFont typeface="Arial"/>
              <a:buChar char="•"/>
            </a:pPr>
            <a:r>
              <a:rPr lang="es-CO" sz="2400" dirty="0">
                <a:solidFill>
                  <a:srgbClr val="1D68B4"/>
                </a:solidFill>
                <a:latin typeface="Arial" panose="020B0604020202020204" pitchFamily="34" charset="0"/>
                <a:cs typeface="Arial" panose="020B0604020202020204" pitchFamily="34" charset="0"/>
              </a:rPr>
              <a:t>La glucólisis aeróbica produce 7 ATP</a:t>
            </a:r>
          </a:p>
          <a:p>
            <a:pPr marL="360000" indent="-277200">
              <a:buClr>
                <a:srgbClr val="1D68B4"/>
              </a:buClr>
              <a:buFont typeface="Arial"/>
              <a:buChar char="•"/>
            </a:pPr>
            <a:r>
              <a:rPr lang="es-CO" sz="2400" dirty="0">
                <a:solidFill>
                  <a:srgbClr val="1D68B4"/>
                </a:solidFill>
                <a:latin typeface="Arial" panose="020B0604020202020204" pitchFamily="34" charset="0"/>
                <a:cs typeface="Arial" panose="020B0604020202020204" pitchFamily="34" charset="0"/>
              </a:rPr>
              <a:t>La glucólisis anaeróbica produce 2 ATP</a:t>
            </a:r>
          </a:p>
        </p:txBody>
      </p:sp>
      <p:pic>
        <p:nvPicPr>
          <p:cNvPr id="21508" name="Picture 8" descr="http://www.crsbooks.net/images/c2.gif"/>
          <p:cNvPicPr>
            <a:picLocks noChangeAspect="1" noChangeArrowheads="1"/>
          </p:cNvPicPr>
          <p:nvPr/>
        </p:nvPicPr>
        <p:blipFill>
          <a:blip r:embed="rId3"/>
          <a:srcRect/>
          <a:stretch>
            <a:fillRect/>
          </a:stretch>
        </p:blipFill>
        <p:spPr bwMode="auto">
          <a:xfrm>
            <a:off x="1768918" y="1641565"/>
            <a:ext cx="3790634" cy="2274380"/>
          </a:xfrm>
          <a:prstGeom prst="rect">
            <a:avLst/>
          </a:prstGeom>
          <a:noFill/>
          <a:ln w="9525">
            <a:noFill/>
            <a:miter lim="800000"/>
            <a:headEnd/>
            <a:tailEnd/>
          </a:ln>
        </p:spPr>
      </p:pic>
      <p:sp>
        <p:nvSpPr>
          <p:cNvPr id="21509" name="TextBox 7"/>
          <p:cNvSpPr txBox="1">
            <a:spLocks noChangeArrowheads="1"/>
          </p:cNvSpPr>
          <p:nvPr/>
        </p:nvSpPr>
        <p:spPr bwMode="auto">
          <a:xfrm>
            <a:off x="5993605" y="2813399"/>
            <a:ext cx="5305044" cy="1200329"/>
          </a:xfrm>
          <a:prstGeom prst="rect">
            <a:avLst/>
          </a:prstGeom>
          <a:noFill/>
          <a:ln w="9525">
            <a:noFill/>
            <a:miter lim="800000"/>
            <a:headEnd/>
            <a:tailEnd/>
          </a:ln>
        </p:spPr>
        <p:txBody>
          <a:bodyPr wrap="square">
            <a:prstTxWarp prst="textNoShape">
              <a:avLst/>
            </a:prstTxWarp>
            <a:spAutoFit/>
          </a:bodyPr>
          <a:lstStyle/>
          <a:p>
            <a:pPr algn="ctr"/>
            <a:r>
              <a:rPr lang="es-CO" b="1" dirty="0">
                <a:solidFill>
                  <a:srgbClr val="185BA1"/>
                </a:solidFill>
                <a:latin typeface="Arial" panose="020B0604020202020204" pitchFamily="34" charset="0"/>
                <a:cs typeface="Arial" panose="020B0604020202020204" pitchFamily="34" charset="0"/>
              </a:rPr>
              <a:t>Hidratos de carbono simples:</a:t>
            </a:r>
          </a:p>
          <a:p>
            <a:pPr algn="ctr"/>
            <a:r>
              <a:rPr lang="es-CO" b="1" dirty="0">
                <a:solidFill>
                  <a:srgbClr val="185BA1"/>
                </a:solidFill>
                <a:latin typeface="Arial" panose="020B0604020202020204" pitchFamily="34" charset="0"/>
                <a:cs typeface="Arial" panose="020B0604020202020204" pitchFamily="34" charset="0"/>
              </a:rPr>
              <a:t>1 - 2 unidades de glucosa</a:t>
            </a:r>
          </a:p>
          <a:p>
            <a:pPr algn="ctr"/>
            <a:r>
              <a:rPr lang="es-CO" b="1" dirty="0">
                <a:solidFill>
                  <a:srgbClr val="185BA1"/>
                </a:solidFill>
                <a:latin typeface="Arial" panose="020B0604020202020204" pitchFamily="34" charset="0"/>
                <a:cs typeface="Arial" panose="020B0604020202020204" pitchFamily="34" charset="0"/>
              </a:rPr>
              <a:t>Hidratos de carbono complejos:</a:t>
            </a:r>
          </a:p>
          <a:p>
            <a:pPr algn="ctr"/>
            <a:r>
              <a:rPr lang="es-CO" b="1" dirty="0">
                <a:solidFill>
                  <a:srgbClr val="185BA1"/>
                </a:solidFill>
                <a:latin typeface="Arial" panose="020B0604020202020204" pitchFamily="34" charset="0"/>
                <a:cs typeface="Arial" panose="020B0604020202020204" pitchFamily="34" charset="0"/>
              </a:rPr>
              <a:t>unidades múltiples de glucosa</a:t>
            </a:r>
          </a:p>
        </p:txBody>
      </p:sp>
      <p:sp>
        <p:nvSpPr>
          <p:cNvPr id="21511" name="TextBox 9"/>
          <p:cNvSpPr txBox="1">
            <a:spLocks noChangeArrowheads="1"/>
          </p:cNvSpPr>
          <p:nvPr/>
        </p:nvSpPr>
        <p:spPr bwMode="auto">
          <a:xfrm>
            <a:off x="1562100" y="5827475"/>
            <a:ext cx="6555357" cy="400110"/>
          </a:xfrm>
          <a:prstGeom prst="rect">
            <a:avLst/>
          </a:prstGeom>
          <a:noFill/>
          <a:ln w="9525">
            <a:noFill/>
            <a:miter lim="800000"/>
            <a:headEnd/>
            <a:tailEnd/>
          </a:ln>
        </p:spPr>
        <p:txBody>
          <a:bodyPr wrap="square">
            <a:prstTxWarp prst="textNoShape">
              <a:avLst/>
            </a:prstTxWarp>
            <a:spAutoFit/>
          </a:bodyPr>
          <a:lstStyle/>
          <a:p>
            <a:r>
              <a:rPr lang="en-US" sz="1000" i="1" dirty="0">
                <a:solidFill>
                  <a:srgbClr val="1D68B4"/>
                </a:solidFill>
                <a:latin typeface="Arial" panose="020B0604020202020204" pitchFamily="34" charset="0"/>
                <a:cs typeface="Arial" panose="020B0604020202020204" pitchFamily="34" charset="0"/>
              </a:rPr>
              <a:t>Ling P-R, et al. Carbohydrates. In The A.S.P.E.N. Nutrition Support Core Curriculum. A Case-Based Approach: The Adult Patient. Silver Spring, MD, A.S.P.E.N., 2007:33-47</a:t>
            </a:r>
            <a:r>
              <a:rPr lang="en-US" sz="1000" dirty="0">
                <a:solidFill>
                  <a:srgbClr val="595959"/>
                </a:solidFill>
                <a:latin typeface="Arial" panose="020B0604020202020204" pitchFamily="34" charset="0"/>
                <a:cs typeface="Arial" panose="020B0604020202020204" pitchFamily="34" charset="0"/>
              </a:rPr>
              <a:t>. </a:t>
            </a:r>
          </a:p>
        </p:txBody>
      </p:sp>
      <p:sp>
        <p:nvSpPr>
          <p:cNvPr id="10" name="Rectangle 2"/>
          <p:cNvSpPr txBox="1">
            <a:spLocks noChangeArrowheads="1"/>
          </p:cNvSpPr>
          <p:nvPr/>
        </p:nvSpPr>
        <p:spPr bwMode="auto">
          <a:xfrm>
            <a:off x="2019300" y="169049"/>
            <a:ext cx="8153400" cy="12201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defRPr/>
            </a:pPr>
            <a:r>
              <a:rPr lang="es-CO" sz="3200" b="1" kern="0" dirty="0">
                <a:solidFill>
                  <a:srgbClr val="1D68B4"/>
                </a:solidFill>
                <a:latin typeface="Arial" panose="020B0604020202020204" pitchFamily="34" charset="0"/>
                <a:ea typeface="ヒラギノ角ゴ Pro W3" charset="-128"/>
                <a:cs typeface="Arial" panose="020B0604020202020204" pitchFamily="34" charset="0"/>
              </a:rPr>
              <a:t>Composición y función</a:t>
            </a:r>
          </a:p>
        </p:txBody>
      </p:sp>
      <p:pic>
        <p:nvPicPr>
          <p:cNvPr id="9" name="Picture 8" descr="escudos amarillo. copy"/>
          <p:cNvPicPr>
            <a:picLocks noChangeAspect="1"/>
          </p:cNvPicPr>
          <p:nvPr/>
        </p:nvPicPr>
        <p:blipFill>
          <a:blip r:embed="rId4"/>
          <a:stretch>
            <a:fillRect/>
          </a:stretch>
        </p:blipFill>
        <p:spPr>
          <a:xfrm>
            <a:off x="8021445" y="1270163"/>
            <a:ext cx="1252728" cy="1527048"/>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idx="4294967295"/>
          </p:nvPr>
        </p:nvSpPr>
        <p:spPr>
          <a:xfrm flipH="1">
            <a:off x="1943100" y="328132"/>
            <a:ext cx="7619070" cy="1219199"/>
          </a:xfrm>
        </p:spPr>
        <p:txBody>
          <a:bodyPr>
            <a:normAutofit fontScale="90000"/>
          </a:bodyPr>
          <a:lstStyle/>
          <a:p>
            <a:pPr algn="ctr">
              <a:lnSpc>
                <a:spcPct val="100000"/>
              </a:lnSpc>
            </a:pPr>
            <a:r>
              <a:rPr lang="es-CO" sz="3200" b="1" dirty="0">
                <a:solidFill>
                  <a:srgbClr val="1D68B4"/>
                </a:solidFill>
                <a:latin typeface="Arial" panose="020B0604020202020204" pitchFamily="34" charset="0"/>
                <a:cs typeface="Arial" panose="020B0604020202020204" pitchFamily="34" charset="0"/>
              </a:rPr>
              <a:t>Gluconeogénesis</a:t>
            </a:r>
            <a:r>
              <a:rPr lang="es-CO" sz="3200" b="1" dirty="0">
                <a:solidFill>
                  <a:srgbClr val="1D68B4"/>
                </a:solidFill>
                <a:latin typeface="Arial" panose="020B0604020202020204" pitchFamily="34" charset="0"/>
                <a:ea typeface="ヒラギノ角ゴ Pro W3" charset="-128"/>
                <a:cs typeface="Arial" panose="020B0604020202020204" pitchFamily="34" charset="0"/>
              </a:rPr>
              <a:t>: produce glucosa a partir de fuentes diferentes a los </a:t>
            </a:r>
            <a:br>
              <a:rPr lang="es-CO" sz="3200" b="1" dirty="0">
                <a:solidFill>
                  <a:srgbClr val="1D68B4"/>
                </a:solidFill>
                <a:latin typeface="Arial" panose="020B0604020202020204" pitchFamily="34" charset="0"/>
                <a:ea typeface="ヒラギノ角ゴ Pro W3" charset="-128"/>
                <a:cs typeface="Arial" panose="020B0604020202020204" pitchFamily="34" charset="0"/>
              </a:rPr>
            </a:br>
            <a:r>
              <a:rPr lang="es-CO" sz="3200" b="1" dirty="0">
                <a:solidFill>
                  <a:srgbClr val="1D68B4"/>
                </a:solidFill>
                <a:latin typeface="Arial" panose="020B0604020202020204" pitchFamily="34" charset="0"/>
                <a:ea typeface="ヒラギノ角ゴ Pro W3" charset="-128"/>
                <a:cs typeface="Arial" panose="020B0604020202020204" pitchFamily="34" charset="0"/>
              </a:rPr>
              <a:t>hidratos de carbono</a:t>
            </a:r>
          </a:p>
        </p:txBody>
      </p:sp>
      <p:sp>
        <p:nvSpPr>
          <p:cNvPr id="22532" name="TextBox 4"/>
          <p:cNvSpPr txBox="1">
            <a:spLocks noChangeArrowheads="1"/>
          </p:cNvSpPr>
          <p:nvPr/>
        </p:nvSpPr>
        <p:spPr bwMode="auto">
          <a:xfrm>
            <a:off x="2076812" y="6061141"/>
            <a:ext cx="9777593" cy="246221"/>
          </a:xfrm>
          <a:prstGeom prst="rect">
            <a:avLst/>
          </a:prstGeom>
          <a:noFill/>
          <a:ln w="9525">
            <a:noFill/>
            <a:miter lim="800000"/>
            <a:headEnd/>
            <a:tailEnd/>
          </a:ln>
        </p:spPr>
        <p:txBody>
          <a:bodyPr wrap="square">
            <a:prstTxWarp prst="textNoShape">
              <a:avLst/>
            </a:prstTxWarp>
            <a:spAutoFit/>
          </a:bodyPr>
          <a:lstStyle/>
          <a:p>
            <a:r>
              <a:rPr lang="en-US" sz="1000" i="1" dirty="0">
                <a:solidFill>
                  <a:srgbClr val="1D68B4"/>
                </a:solidFill>
                <a:latin typeface="Arial" panose="020B0604020202020204" pitchFamily="34" charset="0"/>
                <a:cs typeface="Arial" panose="020B0604020202020204" pitchFamily="34" charset="0"/>
              </a:rPr>
              <a:t>© Charles E. </a:t>
            </a:r>
            <a:r>
              <a:rPr lang="en-US" sz="1000" i="1" dirty="0" err="1">
                <a:solidFill>
                  <a:srgbClr val="1D68B4"/>
                </a:solidFill>
                <a:latin typeface="Arial" panose="020B0604020202020204" pitchFamily="34" charset="0"/>
                <a:cs typeface="Arial" panose="020B0604020202020204" pitchFamily="34" charset="0"/>
              </a:rPr>
              <a:t>Ophardt</a:t>
            </a:r>
            <a:r>
              <a:rPr lang="en-US" sz="1000" i="1" dirty="0">
                <a:solidFill>
                  <a:srgbClr val="1D68B4"/>
                </a:solidFill>
                <a:latin typeface="Arial" panose="020B0604020202020204" pitchFamily="34" charset="0"/>
                <a:cs typeface="Arial" panose="020B0604020202020204" pitchFamily="34" charset="0"/>
              </a:rPr>
              <a:t>. Used with permission </a:t>
            </a:r>
            <a:r>
              <a:rPr lang="en-US" sz="1000" i="1" dirty="0" err="1">
                <a:solidFill>
                  <a:srgbClr val="1D68B4"/>
                </a:solidFill>
                <a:latin typeface="Arial" panose="020B0604020202020204" pitchFamily="34" charset="0"/>
                <a:cs typeface="Arial" panose="020B0604020202020204" pitchFamily="34" charset="0"/>
              </a:rPr>
              <a:t>Ophardt</a:t>
            </a:r>
            <a:r>
              <a:rPr lang="en-US" sz="1000" i="1" dirty="0">
                <a:solidFill>
                  <a:srgbClr val="1D68B4"/>
                </a:solidFill>
                <a:latin typeface="Arial" panose="020B0604020202020204" pitchFamily="34" charset="0"/>
                <a:cs typeface="Arial" panose="020B0604020202020204" pitchFamily="34" charset="0"/>
              </a:rPr>
              <a:t> </a:t>
            </a:r>
            <a:r>
              <a:rPr lang="en-US" sz="1000" i="1" dirty="0" err="1">
                <a:solidFill>
                  <a:srgbClr val="1D68B4"/>
                </a:solidFill>
                <a:latin typeface="Arial" panose="020B0604020202020204" pitchFamily="34" charset="0"/>
                <a:cs typeface="Arial" panose="020B0604020202020204" pitchFamily="34" charset="0"/>
              </a:rPr>
              <a:t>CE.Virtual</a:t>
            </a:r>
            <a:r>
              <a:rPr lang="en-US" sz="1000" i="1" dirty="0">
                <a:solidFill>
                  <a:srgbClr val="1D68B4"/>
                </a:solidFill>
                <a:latin typeface="Arial" panose="020B0604020202020204" pitchFamily="34" charset="0"/>
                <a:cs typeface="Arial" panose="020B0604020202020204" pitchFamily="34" charset="0"/>
              </a:rPr>
              <a:t> </a:t>
            </a:r>
            <a:r>
              <a:rPr lang="en-US" sz="1000" i="1" dirty="0" err="1">
                <a:solidFill>
                  <a:srgbClr val="1D68B4"/>
                </a:solidFill>
                <a:latin typeface="Arial" panose="020B0604020202020204" pitchFamily="34" charset="0"/>
                <a:cs typeface="Arial" panose="020B0604020202020204" pitchFamily="34" charset="0"/>
              </a:rPr>
              <a:t>Chembook</a:t>
            </a:r>
            <a:r>
              <a:rPr lang="en-US" sz="1000" i="1" dirty="0">
                <a:solidFill>
                  <a:srgbClr val="1D68B4"/>
                </a:solidFill>
                <a:latin typeface="Arial" panose="020B0604020202020204" pitchFamily="34" charset="0"/>
                <a:cs typeface="Arial" panose="020B0604020202020204" pitchFamily="34" charset="0"/>
              </a:rPr>
              <a:t>. http://</a:t>
            </a:r>
            <a:r>
              <a:rPr lang="en-US" sz="1000" i="1" dirty="0" err="1">
                <a:solidFill>
                  <a:srgbClr val="1D68B4"/>
                </a:solidFill>
                <a:latin typeface="Arial" panose="020B0604020202020204" pitchFamily="34" charset="0"/>
                <a:cs typeface="Arial" panose="020B0604020202020204" pitchFamily="34" charset="0"/>
              </a:rPr>
              <a:t>www.elmhurst.edu/~chm/vchembook/index.html</a:t>
            </a:r>
            <a:endParaRPr lang="en-US" sz="1000" i="1" dirty="0">
              <a:solidFill>
                <a:srgbClr val="1D68B4"/>
              </a:solidFill>
              <a:latin typeface="Arial" panose="020B0604020202020204" pitchFamily="34" charset="0"/>
              <a:cs typeface="Arial" panose="020B0604020202020204" pitchFamily="34" charset="0"/>
            </a:endParaRPr>
          </a:p>
        </p:txBody>
      </p:sp>
      <p:sp>
        <p:nvSpPr>
          <p:cNvPr id="33" name="Circular Arrow 32"/>
          <p:cNvSpPr/>
          <p:nvPr/>
        </p:nvSpPr>
        <p:spPr bwMode="auto">
          <a:xfrm rot="488838">
            <a:off x="6707960" y="1670313"/>
            <a:ext cx="2115632" cy="1593899"/>
          </a:xfrm>
          <a:prstGeom prst="circularArrow">
            <a:avLst>
              <a:gd name="adj1" fmla="val 5643"/>
              <a:gd name="adj2" fmla="val 797381"/>
              <a:gd name="adj3" fmla="val 20405071"/>
              <a:gd name="adj4" fmla="val 10443821"/>
              <a:gd name="adj5" fmla="val 12576"/>
            </a:avLst>
          </a:prstGeom>
          <a:solidFill>
            <a:srgbClr val="8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35" name="Circular Arrow 34"/>
          <p:cNvSpPr/>
          <p:nvPr/>
        </p:nvSpPr>
        <p:spPr bwMode="auto">
          <a:xfrm rot="21111162" flipH="1">
            <a:off x="3639466" y="1670313"/>
            <a:ext cx="2115632" cy="1593899"/>
          </a:xfrm>
          <a:prstGeom prst="circularArrow">
            <a:avLst>
              <a:gd name="adj1" fmla="val 5643"/>
              <a:gd name="adj2" fmla="val 797381"/>
              <a:gd name="adj3" fmla="val 20405071"/>
              <a:gd name="adj4" fmla="val 10443821"/>
              <a:gd name="adj5" fmla="val 12576"/>
            </a:avLst>
          </a:prstGeom>
          <a:solidFill>
            <a:srgbClr val="8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2" name="Right Arrow 41"/>
          <p:cNvSpPr/>
          <p:nvPr/>
        </p:nvSpPr>
        <p:spPr bwMode="auto">
          <a:xfrm rot="16200000">
            <a:off x="9069250" y="2350862"/>
            <a:ext cx="779820" cy="206019"/>
          </a:xfrm>
          <a:prstGeom prst="rightArrow">
            <a:avLst>
              <a:gd name="adj1" fmla="val 39070"/>
              <a:gd name="adj2" fmla="val 74591"/>
            </a:avLst>
          </a:prstGeom>
          <a:solidFill>
            <a:srgbClr val="8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8" name="Oval 7"/>
          <p:cNvSpPr/>
          <p:nvPr/>
        </p:nvSpPr>
        <p:spPr bwMode="auto">
          <a:xfrm>
            <a:off x="4514491" y="2418426"/>
            <a:ext cx="3364977" cy="483179"/>
          </a:xfrm>
          <a:prstGeom prst="ellipse">
            <a:avLst/>
          </a:prstGeom>
          <a:solidFill>
            <a:srgbClr val="247FC1"/>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algn="ctr" eaLnBrk="0" fontAlgn="base" hangingPunct="0">
              <a:spcBef>
                <a:spcPct val="0"/>
              </a:spcBef>
              <a:spcAft>
                <a:spcPts val="1200"/>
              </a:spcAft>
            </a:pPr>
            <a:r>
              <a:rPr lang="es-CO" dirty="0">
                <a:solidFill>
                  <a:srgbClr val="FFFFFF"/>
                </a:solidFill>
                <a:latin typeface="Arial" panose="020B0604020202020204" pitchFamily="34" charset="0"/>
                <a:cs typeface="Arial" panose="020B0604020202020204" pitchFamily="34" charset="0"/>
              </a:rPr>
              <a:t>Glucosa -6- Fosfato</a:t>
            </a:r>
          </a:p>
        </p:txBody>
      </p:sp>
      <p:sp>
        <p:nvSpPr>
          <p:cNvPr id="19" name="Oval 18"/>
          <p:cNvSpPr/>
          <p:nvPr/>
        </p:nvSpPr>
        <p:spPr bwMode="auto">
          <a:xfrm>
            <a:off x="2437133" y="2418426"/>
            <a:ext cx="1888508" cy="483179"/>
          </a:xfrm>
          <a:prstGeom prst="ellipse">
            <a:avLst/>
          </a:prstGeom>
          <a:solidFill>
            <a:srgbClr val="247FC1"/>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algn="ctr" eaLnBrk="0" fontAlgn="base" hangingPunct="0">
              <a:spcBef>
                <a:spcPct val="0"/>
              </a:spcBef>
              <a:spcAft>
                <a:spcPts val="1200"/>
              </a:spcAft>
            </a:pPr>
            <a:r>
              <a:rPr lang="es-CO" dirty="0">
                <a:solidFill>
                  <a:srgbClr val="FFFFFF"/>
                </a:solidFill>
                <a:latin typeface="Arial" panose="020B0604020202020204" pitchFamily="34" charset="0"/>
                <a:cs typeface="Arial" panose="020B0604020202020204" pitchFamily="34" charset="0"/>
              </a:rPr>
              <a:t>Glucógeno</a:t>
            </a:r>
          </a:p>
        </p:txBody>
      </p:sp>
      <p:sp>
        <p:nvSpPr>
          <p:cNvPr id="20" name="Oval 19"/>
          <p:cNvSpPr/>
          <p:nvPr/>
        </p:nvSpPr>
        <p:spPr bwMode="auto">
          <a:xfrm>
            <a:off x="8068319" y="2418426"/>
            <a:ext cx="1888508" cy="483179"/>
          </a:xfrm>
          <a:prstGeom prst="ellipse">
            <a:avLst/>
          </a:prstGeom>
          <a:solidFill>
            <a:srgbClr val="247FC1"/>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algn="ctr" eaLnBrk="0" fontAlgn="base" hangingPunct="0">
              <a:spcBef>
                <a:spcPct val="0"/>
              </a:spcBef>
              <a:spcAft>
                <a:spcPts val="1200"/>
              </a:spcAft>
            </a:pPr>
            <a:r>
              <a:rPr lang="es-CO" dirty="0">
                <a:solidFill>
                  <a:srgbClr val="FFFFFF"/>
                </a:solidFill>
                <a:latin typeface="Arial" panose="020B0604020202020204" pitchFamily="34" charset="0"/>
                <a:cs typeface="Arial" panose="020B0604020202020204" pitchFamily="34" charset="0"/>
              </a:rPr>
              <a:t>Glucosa</a:t>
            </a:r>
          </a:p>
        </p:txBody>
      </p:sp>
      <p:sp>
        <p:nvSpPr>
          <p:cNvPr id="32" name="Circular Arrow 31"/>
          <p:cNvSpPr/>
          <p:nvPr/>
        </p:nvSpPr>
        <p:spPr bwMode="auto">
          <a:xfrm rot="15919171">
            <a:off x="3960202" y="3208554"/>
            <a:ext cx="3233250" cy="1785498"/>
          </a:xfrm>
          <a:prstGeom prst="circularArrow">
            <a:avLst>
              <a:gd name="adj1" fmla="val 5643"/>
              <a:gd name="adj2" fmla="val 797381"/>
              <a:gd name="adj3" fmla="val 20405071"/>
              <a:gd name="adj4" fmla="val 10443821"/>
              <a:gd name="adj5" fmla="val 12576"/>
            </a:avLst>
          </a:prstGeom>
          <a:solidFill>
            <a:srgbClr val="8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21" name="Oval 20"/>
          <p:cNvSpPr/>
          <p:nvPr/>
        </p:nvSpPr>
        <p:spPr bwMode="auto">
          <a:xfrm>
            <a:off x="5431775" y="5189931"/>
            <a:ext cx="1630984" cy="845563"/>
          </a:xfrm>
          <a:prstGeom prst="ellipse">
            <a:avLst/>
          </a:prstGeom>
          <a:solidFill>
            <a:srgbClr val="247FC1"/>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algn="ctr" eaLnBrk="0" fontAlgn="base" hangingPunct="0">
              <a:spcBef>
                <a:spcPct val="0"/>
              </a:spcBef>
              <a:spcAft>
                <a:spcPts val="1200"/>
              </a:spcAft>
            </a:pPr>
            <a:r>
              <a:rPr lang="es-CO" dirty="0">
                <a:solidFill>
                  <a:srgbClr val="FFFFFF"/>
                </a:solidFill>
                <a:latin typeface="Arial" panose="020B0604020202020204" pitchFamily="34" charset="0"/>
                <a:cs typeface="Arial" panose="020B0604020202020204" pitchFamily="34" charset="0"/>
              </a:rPr>
              <a:t>Ácido pirúvico</a:t>
            </a:r>
          </a:p>
        </p:txBody>
      </p:sp>
      <p:sp>
        <p:nvSpPr>
          <p:cNvPr id="36" name="Circular Arrow 35"/>
          <p:cNvSpPr/>
          <p:nvPr/>
        </p:nvSpPr>
        <p:spPr bwMode="auto">
          <a:xfrm rot="16200000">
            <a:off x="4950165" y="3026052"/>
            <a:ext cx="1818008" cy="2186855"/>
          </a:xfrm>
          <a:prstGeom prst="circularArrow">
            <a:avLst>
              <a:gd name="adj1" fmla="val 5643"/>
              <a:gd name="adj2" fmla="val 1077229"/>
              <a:gd name="adj3" fmla="val 20405071"/>
              <a:gd name="adj4" fmla="val 10682930"/>
              <a:gd name="adj5" fmla="val 8414"/>
            </a:avLst>
          </a:prstGeom>
          <a:solidFill>
            <a:srgbClr val="8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37" name="Right Arrow 36"/>
          <p:cNvSpPr/>
          <p:nvPr/>
        </p:nvSpPr>
        <p:spPr bwMode="auto">
          <a:xfrm>
            <a:off x="3999656" y="3907173"/>
            <a:ext cx="755403" cy="212678"/>
          </a:xfrm>
          <a:prstGeom prst="rightArrow">
            <a:avLst>
              <a:gd name="adj1" fmla="val 39070"/>
              <a:gd name="adj2" fmla="val 74591"/>
            </a:avLst>
          </a:prstGeom>
          <a:solidFill>
            <a:srgbClr val="8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0" name="Right Arrow 39"/>
          <p:cNvSpPr/>
          <p:nvPr/>
        </p:nvSpPr>
        <p:spPr bwMode="auto">
          <a:xfrm>
            <a:off x="3930983" y="4616102"/>
            <a:ext cx="961422" cy="212678"/>
          </a:xfrm>
          <a:prstGeom prst="rightArrow">
            <a:avLst>
              <a:gd name="adj1" fmla="val 39070"/>
              <a:gd name="adj2" fmla="val 74591"/>
            </a:avLst>
          </a:prstGeom>
          <a:solidFill>
            <a:srgbClr val="8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1" name="Right Arrow 40"/>
          <p:cNvSpPr/>
          <p:nvPr/>
        </p:nvSpPr>
        <p:spPr bwMode="auto">
          <a:xfrm>
            <a:off x="3862310" y="5395922"/>
            <a:ext cx="1304787" cy="212678"/>
          </a:xfrm>
          <a:prstGeom prst="rightArrow">
            <a:avLst>
              <a:gd name="adj1" fmla="val 39070"/>
              <a:gd name="adj2" fmla="val 74591"/>
            </a:avLst>
          </a:prstGeom>
          <a:solidFill>
            <a:srgbClr val="8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22" name="Oval 21"/>
          <p:cNvSpPr/>
          <p:nvPr/>
        </p:nvSpPr>
        <p:spPr bwMode="auto">
          <a:xfrm>
            <a:off x="2420177" y="4899674"/>
            <a:ext cx="1780880" cy="908864"/>
          </a:xfrm>
          <a:prstGeom prst="ellipse">
            <a:avLst/>
          </a:prstGeom>
          <a:solidFill>
            <a:srgbClr val="247FC1"/>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algn="ctr" eaLnBrk="0" fontAlgn="base" hangingPunct="0">
              <a:spcBef>
                <a:spcPct val="0"/>
              </a:spcBef>
              <a:spcAft>
                <a:spcPts val="1200"/>
              </a:spcAft>
            </a:pPr>
            <a:r>
              <a:rPr lang="es-CO" dirty="0">
                <a:solidFill>
                  <a:srgbClr val="FFFFFF"/>
                </a:solidFill>
                <a:latin typeface="Arial" charset="0"/>
              </a:rPr>
              <a:t>Ácido láctico</a:t>
            </a:r>
          </a:p>
        </p:txBody>
      </p:sp>
      <p:sp>
        <p:nvSpPr>
          <p:cNvPr id="43" name="TextBox 42"/>
          <p:cNvSpPr txBox="1"/>
          <p:nvPr/>
        </p:nvSpPr>
        <p:spPr>
          <a:xfrm>
            <a:off x="3965319" y="2066172"/>
            <a:ext cx="1579479" cy="314974"/>
          </a:xfrm>
          <a:prstGeom prst="rect">
            <a:avLst/>
          </a:prstGeom>
          <a:noFill/>
        </p:spPr>
        <p:txBody>
          <a:bodyPr wrap="square" rtlCol="0">
            <a:spAutoFit/>
          </a:bodyPr>
          <a:lstStyle/>
          <a:p>
            <a:pPr algn="ctr"/>
            <a:r>
              <a:rPr lang="es-CO" sz="1600" dirty="0">
                <a:solidFill>
                  <a:srgbClr val="595959"/>
                </a:solidFill>
                <a:latin typeface="Arial" panose="020B0604020202020204" pitchFamily="34" charset="0"/>
                <a:cs typeface="Arial" panose="020B0604020202020204" pitchFamily="34" charset="0"/>
              </a:rPr>
              <a:t>glucogénesis</a:t>
            </a:r>
          </a:p>
        </p:txBody>
      </p:sp>
      <p:sp>
        <p:nvSpPr>
          <p:cNvPr id="44" name="TextBox 43"/>
          <p:cNvSpPr txBox="1"/>
          <p:nvPr/>
        </p:nvSpPr>
        <p:spPr>
          <a:xfrm>
            <a:off x="3202670" y="2945518"/>
            <a:ext cx="1935359" cy="307777"/>
          </a:xfrm>
          <a:prstGeom prst="rect">
            <a:avLst/>
          </a:prstGeom>
          <a:noFill/>
        </p:spPr>
        <p:txBody>
          <a:bodyPr wrap="square" rtlCol="0">
            <a:spAutoFit/>
          </a:bodyPr>
          <a:lstStyle/>
          <a:p>
            <a:pPr algn="ctr"/>
            <a:r>
              <a:rPr lang="es-CO" sz="1400" b="1" dirty="0">
                <a:solidFill>
                  <a:srgbClr val="595959"/>
                </a:solidFill>
                <a:latin typeface="Arial" panose="020B0604020202020204" pitchFamily="34" charset="0"/>
                <a:cs typeface="Arial" panose="020B0604020202020204" pitchFamily="34" charset="0"/>
              </a:rPr>
              <a:t>gluconeogénesis</a:t>
            </a:r>
          </a:p>
        </p:txBody>
      </p:sp>
      <p:sp>
        <p:nvSpPr>
          <p:cNvPr id="45" name="TextBox 44"/>
          <p:cNvSpPr txBox="1"/>
          <p:nvPr/>
        </p:nvSpPr>
        <p:spPr>
          <a:xfrm>
            <a:off x="5785154" y="3198247"/>
            <a:ext cx="755403" cy="286341"/>
          </a:xfrm>
          <a:prstGeom prst="rect">
            <a:avLst/>
          </a:prstGeom>
          <a:noFill/>
        </p:spPr>
        <p:txBody>
          <a:bodyPr wrap="square" rtlCol="0">
            <a:spAutoFit/>
          </a:bodyPr>
          <a:lstStyle/>
          <a:p>
            <a:pPr algn="ctr"/>
            <a:r>
              <a:rPr lang="en-US" sz="1400" dirty="0">
                <a:solidFill>
                  <a:srgbClr val="595959"/>
                </a:solidFill>
                <a:latin typeface="Arial" panose="020B0604020202020204" pitchFamily="34" charset="0"/>
                <a:cs typeface="Arial" panose="020B0604020202020204" pitchFamily="34" charset="0"/>
              </a:rPr>
              <a:t>6 ADP</a:t>
            </a:r>
          </a:p>
        </p:txBody>
      </p:sp>
      <p:sp>
        <p:nvSpPr>
          <p:cNvPr id="46" name="TextBox 45"/>
          <p:cNvSpPr txBox="1"/>
          <p:nvPr/>
        </p:nvSpPr>
        <p:spPr>
          <a:xfrm>
            <a:off x="5785154" y="4686995"/>
            <a:ext cx="755403" cy="286341"/>
          </a:xfrm>
          <a:prstGeom prst="rect">
            <a:avLst/>
          </a:prstGeom>
          <a:noFill/>
        </p:spPr>
        <p:txBody>
          <a:bodyPr wrap="square" rtlCol="0">
            <a:spAutoFit/>
          </a:bodyPr>
          <a:lstStyle/>
          <a:p>
            <a:pPr algn="ctr"/>
            <a:r>
              <a:rPr lang="en-US" sz="1400" dirty="0">
                <a:solidFill>
                  <a:srgbClr val="595959"/>
                </a:solidFill>
                <a:latin typeface="Arial" panose="020B0604020202020204" pitchFamily="34" charset="0"/>
                <a:cs typeface="Arial" panose="020B0604020202020204" pitchFamily="34" charset="0"/>
              </a:rPr>
              <a:t>6 ATP</a:t>
            </a:r>
          </a:p>
        </p:txBody>
      </p:sp>
      <p:sp>
        <p:nvSpPr>
          <p:cNvPr id="47" name="TextBox 46"/>
          <p:cNvSpPr txBox="1"/>
          <p:nvPr/>
        </p:nvSpPr>
        <p:spPr>
          <a:xfrm>
            <a:off x="4686386" y="3765389"/>
            <a:ext cx="1645403" cy="307777"/>
          </a:xfrm>
          <a:prstGeom prst="rect">
            <a:avLst/>
          </a:prstGeom>
          <a:solidFill>
            <a:schemeClr val="bg1">
              <a:alpha val="80000"/>
            </a:schemeClr>
          </a:solidFill>
          <a:effectLst>
            <a:softEdge rad="63500"/>
          </a:effectLst>
        </p:spPr>
        <p:txBody>
          <a:bodyPr wrap="square" rtlCol="0">
            <a:spAutoFit/>
          </a:bodyPr>
          <a:lstStyle/>
          <a:p>
            <a:pPr algn="ctr"/>
            <a:r>
              <a:rPr lang="es-CO" sz="1400" dirty="0">
                <a:solidFill>
                  <a:srgbClr val="595959"/>
                </a:solidFill>
                <a:latin typeface="Arial" panose="020B0604020202020204" pitchFamily="34" charset="0"/>
                <a:cs typeface="Arial" panose="020B0604020202020204" pitchFamily="34" charset="0"/>
              </a:rPr>
              <a:t>`</a:t>
            </a:r>
            <a:r>
              <a:rPr lang="es-CO" sz="1400" dirty="0" err="1">
                <a:solidFill>
                  <a:srgbClr val="595959"/>
                </a:solidFill>
                <a:latin typeface="Arial" panose="020B0604020202020204" pitchFamily="34" charset="0"/>
                <a:cs typeface="Arial" panose="020B0604020202020204" pitchFamily="34" charset="0"/>
              </a:rPr>
              <a:t>dehidroxiacetona</a:t>
            </a:r>
            <a:endParaRPr lang="es-CO" sz="1400" dirty="0">
              <a:solidFill>
                <a:srgbClr val="595959"/>
              </a:solidFill>
              <a:latin typeface="Arial" panose="020B0604020202020204" pitchFamily="34" charset="0"/>
              <a:cs typeface="Arial" panose="020B0604020202020204" pitchFamily="34" charset="0"/>
            </a:endParaRPr>
          </a:p>
        </p:txBody>
      </p:sp>
      <p:sp>
        <p:nvSpPr>
          <p:cNvPr id="48" name="TextBox 47"/>
          <p:cNvSpPr txBox="1"/>
          <p:nvPr/>
        </p:nvSpPr>
        <p:spPr>
          <a:xfrm>
            <a:off x="2076812" y="3836283"/>
            <a:ext cx="1991517" cy="286341"/>
          </a:xfrm>
          <a:prstGeom prst="rect">
            <a:avLst/>
          </a:prstGeom>
          <a:noFill/>
        </p:spPr>
        <p:txBody>
          <a:bodyPr wrap="square" rtlCol="0">
            <a:spAutoFit/>
          </a:bodyPr>
          <a:lstStyle/>
          <a:p>
            <a:pPr algn="ctr"/>
            <a:r>
              <a:rPr lang="es-CO" sz="1400" dirty="0">
                <a:solidFill>
                  <a:srgbClr val="595959"/>
                </a:solidFill>
                <a:latin typeface="Arial" panose="020B0604020202020204" pitchFamily="34" charset="0"/>
                <a:cs typeface="Arial" panose="020B0604020202020204" pitchFamily="34" charset="0"/>
              </a:rPr>
              <a:t>glicerol de los lípidos</a:t>
            </a:r>
          </a:p>
        </p:txBody>
      </p:sp>
      <p:sp>
        <p:nvSpPr>
          <p:cNvPr id="49" name="TextBox 48"/>
          <p:cNvSpPr txBox="1"/>
          <p:nvPr/>
        </p:nvSpPr>
        <p:spPr>
          <a:xfrm>
            <a:off x="2214159" y="4371894"/>
            <a:ext cx="1716824" cy="286341"/>
          </a:xfrm>
          <a:prstGeom prst="rect">
            <a:avLst/>
          </a:prstGeom>
          <a:noFill/>
        </p:spPr>
        <p:txBody>
          <a:bodyPr wrap="square" rtlCol="0">
            <a:spAutoFit/>
          </a:bodyPr>
          <a:lstStyle/>
          <a:p>
            <a:pPr algn="ctr"/>
            <a:r>
              <a:rPr lang="es-CO" sz="1400" dirty="0">
                <a:solidFill>
                  <a:srgbClr val="595959"/>
                </a:solidFill>
                <a:latin typeface="Arial" panose="020B0604020202020204" pitchFamily="34" charset="0"/>
                <a:cs typeface="Arial" panose="020B0604020202020204" pitchFamily="34" charset="0"/>
              </a:rPr>
              <a:t>algunos aminoácidos</a:t>
            </a:r>
          </a:p>
        </p:txBody>
      </p:sp>
      <p:sp>
        <p:nvSpPr>
          <p:cNvPr id="50" name="TextBox 49"/>
          <p:cNvSpPr txBox="1"/>
          <p:nvPr/>
        </p:nvSpPr>
        <p:spPr>
          <a:xfrm>
            <a:off x="4343021" y="4828779"/>
            <a:ext cx="1236114" cy="486778"/>
          </a:xfrm>
          <a:prstGeom prst="rect">
            <a:avLst/>
          </a:prstGeom>
          <a:solidFill>
            <a:schemeClr val="bg1">
              <a:alpha val="80000"/>
            </a:schemeClr>
          </a:solidFill>
          <a:effectLst>
            <a:softEdge rad="63500"/>
          </a:effectLst>
        </p:spPr>
        <p:txBody>
          <a:bodyPr wrap="square" rtlCol="0">
            <a:spAutoFit/>
          </a:bodyPr>
          <a:lstStyle/>
          <a:p>
            <a:pPr algn="ctr"/>
            <a:r>
              <a:rPr lang="es-CO" sz="1400" dirty="0">
                <a:solidFill>
                  <a:srgbClr val="595959"/>
                </a:solidFill>
                <a:latin typeface="Arial" panose="020B0604020202020204" pitchFamily="34" charset="0"/>
                <a:cs typeface="Arial" panose="020B0604020202020204" pitchFamily="34" charset="0"/>
              </a:rPr>
              <a:t>ácido </a:t>
            </a:r>
            <a:r>
              <a:rPr lang="es-CO" sz="1400" dirty="0" err="1">
                <a:solidFill>
                  <a:srgbClr val="595959"/>
                </a:solidFill>
                <a:latin typeface="Arial" panose="020B0604020202020204" pitchFamily="34" charset="0"/>
                <a:cs typeface="Arial" panose="020B0604020202020204" pitchFamily="34" charset="0"/>
              </a:rPr>
              <a:t>oxaloacético</a:t>
            </a:r>
            <a:endParaRPr lang="es-CO" sz="1400" dirty="0">
              <a:solidFill>
                <a:srgbClr val="595959"/>
              </a:solidFill>
              <a:latin typeface="Arial" panose="020B0604020202020204" pitchFamily="34" charset="0"/>
              <a:cs typeface="Arial" panose="020B0604020202020204" pitchFamily="34" charset="0"/>
            </a:endParaRPr>
          </a:p>
        </p:txBody>
      </p:sp>
      <p:sp>
        <p:nvSpPr>
          <p:cNvPr id="51" name="TextBox 50"/>
          <p:cNvSpPr txBox="1"/>
          <p:nvPr/>
        </p:nvSpPr>
        <p:spPr>
          <a:xfrm>
            <a:off x="8669421" y="1709498"/>
            <a:ext cx="1579479" cy="372243"/>
          </a:xfrm>
          <a:prstGeom prst="rect">
            <a:avLst/>
          </a:prstGeom>
          <a:noFill/>
        </p:spPr>
        <p:txBody>
          <a:bodyPr wrap="square" rtlCol="0">
            <a:spAutoFit/>
          </a:bodyPr>
          <a:lstStyle/>
          <a:p>
            <a:pPr algn="ctr"/>
            <a:r>
              <a:rPr lang="en-US" sz="2000" b="1" dirty="0">
                <a:solidFill>
                  <a:srgbClr val="185BA1"/>
                </a:solidFill>
                <a:latin typeface="Arial" panose="020B0604020202020204" pitchFamily="34" charset="0"/>
                <a:cs typeface="Arial" panose="020B0604020202020204" pitchFamily="34" charset="0"/>
              </a:rPr>
              <a:t>Sangre</a:t>
            </a:r>
          </a:p>
        </p:txBody>
      </p:sp>
      <p:sp>
        <p:nvSpPr>
          <p:cNvPr id="54" name="TextBox 53"/>
          <p:cNvSpPr txBox="1"/>
          <p:nvPr/>
        </p:nvSpPr>
        <p:spPr>
          <a:xfrm>
            <a:off x="2076812" y="2866878"/>
            <a:ext cx="1373460" cy="916289"/>
          </a:xfrm>
          <a:prstGeom prst="rect">
            <a:avLst/>
          </a:prstGeom>
          <a:noFill/>
        </p:spPr>
        <p:txBody>
          <a:bodyPr wrap="square" rtlCol="0">
            <a:spAutoFit/>
          </a:bodyPr>
          <a:lstStyle/>
          <a:p>
            <a:pPr algn="ctr"/>
            <a:r>
              <a:rPr lang="es-CO" sz="1400" dirty="0">
                <a:solidFill>
                  <a:srgbClr val="595959"/>
                </a:solidFill>
                <a:latin typeface="Arial" panose="020B0604020202020204" pitchFamily="34" charset="0"/>
                <a:cs typeface="Arial" panose="020B0604020202020204" pitchFamily="34" charset="0"/>
              </a:rPr>
              <a:t>Se almacena</a:t>
            </a:r>
          </a:p>
          <a:p>
            <a:pPr algn="ctr"/>
            <a:r>
              <a:rPr lang="es-CO" sz="1400" dirty="0">
                <a:solidFill>
                  <a:srgbClr val="595959"/>
                </a:solidFill>
                <a:latin typeface="Arial" panose="020B0604020202020204" pitchFamily="34" charset="0"/>
                <a:cs typeface="Arial" panose="020B0604020202020204" pitchFamily="34" charset="0"/>
              </a:rPr>
              <a:t>en el hígado y los músculos</a:t>
            </a:r>
          </a:p>
          <a:p>
            <a:pPr algn="ctr"/>
            <a:endParaRPr lang="en-US" sz="1600" dirty="0">
              <a:solidFill>
                <a:srgbClr val="595959"/>
              </a:solidFill>
              <a:latin typeface="Arial" panose="020B0604020202020204" pitchFamily="34" charset="0"/>
              <a:cs typeface="Arial" panose="020B0604020202020204" pitchFamily="34" charset="0"/>
            </a:endParaRPr>
          </a:p>
        </p:txBody>
      </p:sp>
      <p:sp>
        <p:nvSpPr>
          <p:cNvPr id="55" name="TextBox 54"/>
          <p:cNvSpPr txBox="1"/>
          <p:nvPr/>
        </p:nvSpPr>
        <p:spPr>
          <a:xfrm>
            <a:off x="6677904" y="3694495"/>
            <a:ext cx="3227631" cy="1116727"/>
          </a:xfrm>
          <a:prstGeom prst="rect">
            <a:avLst/>
          </a:prstGeom>
          <a:noFill/>
        </p:spPr>
        <p:txBody>
          <a:bodyPr wrap="square" rtlCol="0">
            <a:spAutoFit/>
          </a:bodyPr>
          <a:lstStyle/>
          <a:p>
            <a:r>
              <a:rPr lang="es-CO" dirty="0">
                <a:solidFill>
                  <a:srgbClr val="185BA1"/>
                </a:solidFill>
                <a:latin typeface="Arial" panose="020B0604020202020204" pitchFamily="34" charset="0"/>
                <a:cs typeface="Arial" panose="020B0604020202020204" pitchFamily="34" charset="0"/>
              </a:rPr>
              <a:t>La gluconeogénesis ocurre principalmente en el hígado con el fin de formar glucosa para la sangre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14700" y="480968"/>
            <a:ext cx="5562600" cy="584776"/>
          </a:xfrm>
          <a:prstGeom prst="rect">
            <a:avLst/>
          </a:prstGeom>
          <a:noFill/>
        </p:spPr>
        <p:txBody>
          <a:bodyPr wrap="square" rtlCol="0">
            <a:spAutoFit/>
          </a:bodyPr>
          <a:lstStyle/>
          <a:p>
            <a:pPr algn="ctr"/>
            <a:r>
              <a:rPr lang="es-CO" sz="3200" b="1" dirty="0">
                <a:solidFill>
                  <a:srgbClr val="1D68B4"/>
                </a:solidFill>
                <a:latin typeface="Arial" panose="020B0604020202020204" pitchFamily="34" charset="0"/>
                <a:cs typeface="Arial" panose="020B0604020202020204" pitchFamily="34" charset="0"/>
              </a:rPr>
              <a:t>Composición y función</a:t>
            </a:r>
          </a:p>
        </p:txBody>
      </p:sp>
      <p:sp>
        <p:nvSpPr>
          <p:cNvPr id="7" name="Rounded Rectangle 6"/>
          <p:cNvSpPr/>
          <p:nvPr/>
        </p:nvSpPr>
        <p:spPr bwMode="auto">
          <a:xfrm>
            <a:off x="2615261" y="1525763"/>
            <a:ext cx="609600" cy="3616424"/>
          </a:xfrm>
          <a:prstGeom prst="roundRect">
            <a:avLst/>
          </a:prstGeom>
          <a:solidFill>
            <a:srgbClr val="1D68B4"/>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wordArtVert"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spc="720" dirty="0">
                <a:solidFill>
                  <a:schemeClr val="bg1"/>
                </a:solidFill>
                <a:latin typeface="Arial" panose="020B0604020202020204" pitchFamily="34" charset="0"/>
                <a:cs typeface="Arial" panose="020B0604020202020204" pitchFamily="34" charset="0"/>
              </a:rPr>
              <a:t>GLICEROL</a:t>
            </a:r>
          </a:p>
        </p:txBody>
      </p:sp>
      <p:sp>
        <p:nvSpPr>
          <p:cNvPr id="9" name="Rounded Rectangle 8"/>
          <p:cNvSpPr/>
          <p:nvPr/>
        </p:nvSpPr>
        <p:spPr bwMode="auto">
          <a:xfrm>
            <a:off x="3567761" y="1885040"/>
            <a:ext cx="3009900" cy="457200"/>
          </a:xfrm>
          <a:prstGeom prst="roundRect">
            <a:avLst/>
          </a:prstGeom>
          <a:solidFill>
            <a:srgbClr val="00B0F0"/>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460375" eaLnBrk="0" fontAlgn="base" hangingPunct="0">
              <a:spcBef>
                <a:spcPct val="0"/>
              </a:spcBef>
              <a:spcAft>
                <a:spcPct val="0"/>
              </a:spcAft>
            </a:pPr>
            <a:r>
              <a:rPr lang="es-CO" sz="2400" b="1" dirty="0">
                <a:solidFill>
                  <a:srgbClr val="FFFFFF"/>
                </a:solidFill>
                <a:latin typeface="Arial" panose="020B0604020202020204" pitchFamily="34" charset="0"/>
                <a:cs typeface="Arial" panose="020B0604020202020204" pitchFamily="34" charset="0"/>
              </a:rPr>
              <a:t>Ácido graso 1</a:t>
            </a:r>
          </a:p>
        </p:txBody>
      </p:sp>
      <p:sp>
        <p:nvSpPr>
          <p:cNvPr id="10" name="Rounded Rectangle 9"/>
          <p:cNvSpPr/>
          <p:nvPr/>
        </p:nvSpPr>
        <p:spPr bwMode="auto">
          <a:xfrm>
            <a:off x="3567761" y="2951840"/>
            <a:ext cx="3009900" cy="457200"/>
          </a:xfrm>
          <a:prstGeom prst="roundRect">
            <a:avLst/>
          </a:prstGeom>
          <a:solidFill>
            <a:srgbClr val="00B050"/>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460375" eaLnBrk="0" fontAlgn="base" hangingPunct="0">
              <a:spcBef>
                <a:spcPct val="0"/>
              </a:spcBef>
              <a:spcAft>
                <a:spcPct val="0"/>
              </a:spcAft>
            </a:pPr>
            <a:r>
              <a:rPr lang="es-CO" sz="2400" b="1" dirty="0">
                <a:solidFill>
                  <a:srgbClr val="FFFFFF"/>
                </a:solidFill>
                <a:latin typeface="Arial" panose="020B0604020202020204" pitchFamily="34" charset="0"/>
                <a:cs typeface="Arial" panose="020B0604020202020204" pitchFamily="34" charset="0"/>
              </a:rPr>
              <a:t>Ácido graso 2</a:t>
            </a:r>
          </a:p>
        </p:txBody>
      </p:sp>
      <p:sp>
        <p:nvSpPr>
          <p:cNvPr id="11" name="Rounded Rectangle 10"/>
          <p:cNvSpPr/>
          <p:nvPr/>
        </p:nvSpPr>
        <p:spPr bwMode="auto">
          <a:xfrm>
            <a:off x="3567761" y="4018640"/>
            <a:ext cx="3009900" cy="457200"/>
          </a:xfrm>
          <a:prstGeom prst="roundRect">
            <a:avLst/>
          </a:prstGeom>
          <a:solidFill>
            <a:schemeClr val="accent1">
              <a:lumMod val="75000"/>
            </a:scheme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460375" eaLnBrk="0" fontAlgn="base" hangingPunct="0">
              <a:spcBef>
                <a:spcPct val="0"/>
              </a:spcBef>
              <a:spcAft>
                <a:spcPct val="0"/>
              </a:spcAft>
            </a:pPr>
            <a:r>
              <a:rPr lang="es-CO" sz="2400" b="1" dirty="0">
                <a:solidFill>
                  <a:srgbClr val="FFFFFF"/>
                </a:solidFill>
                <a:latin typeface="Arial" panose="020B0604020202020204" pitchFamily="34" charset="0"/>
                <a:cs typeface="Arial" panose="020B0604020202020204" pitchFamily="34" charset="0"/>
              </a:rPr>
              <a:t>Ácido graso 3</a:t>
            </a:r>
          </a:p>
        </p:txBody>
      </p:sp>
      <p:sp>
        <p:nvSpPr>
          <p:cNvPr id="12" name="TextBox 11"/>
          <p:cNvSpPr txBox="1"/>
          <p:nvPr/>
        </p:nvSpPr>
        <p:spPr>
          <a:xfrm>
            <a:off x="3567760" y="4714760"/>
            <a:ext cx="8228000" cy="707886"/>
          </a:xfrm>
          <a:prstGeom prst="rect">
            <a:avLst/>
          </a:prstGeom>
          <a:noFill/>
        </p:spPr>
        <p:txBody>
          <a:bodyPr wrap="square" rtlCol="0">
            <a:spAutoFit/>
          </a:bodyPr>
          <a:lstStyle/>
          <a:p>
            <a:pPr marL="180000" indent="-457200">
              <a:lnSpc>
                <a:spcPts val="2400"/>
              </a:lnSpc>
            </a:pPr>
            <a:r>
              <a:rPr lang="es-CO" sz="2000" dirty="0">
                <a:solidFill>
                  <a:srgbClr val="185BA1"/>
                </a:solidFill>
                <a:latin typeface="Arial" panose="020B0604020202020204" pitchFamily="34" charset="0"/>
                <a:cs typeface="Arial" panose="020B0604020202020204" pitchFamily="34" charset="0"/>
              </a:rPr>
              <a:t>• Compuesto de 3 ácidos grasos enlazados a un núcleo de glicerol</a:t>
            </a:r>
          </a:p>
          <a:p>
            <a:pPr marL="180000" indent="-457200">
              <a:lnSpc>
                <a:spcPts val="2400"/>
              </a:lnSpc>
            </a:pPr>
            <a:r>
              <a:rPr lang="es-CO" sz="2000" dirty="0">
                <a:solidFill>
                  <a:srgbClr val="185BA1"/>
                </a:solidFill>
                <a:latin typeface="Arial" panose="020B0604020202020204" pitchFamily="34" charset="0"/>
                <a:cs typeface="Arial" panose="020B0604020202020204" pitchFamily="34" charset="0"/>
              </a:rPr>
              <a:t>• Proporciona 9 kcal/g</a:t>
            </a:r>
          </a:p>
        </p:txBody>
      </p:sp>
      <p:sp>
        <p:nvSpPr>
          <p:cNvPr id="13" name="TextBox 12"/>
          <p:cNvSpPr txBox="1"/>
          <p:nvPr/>
        </p:nvSpPr>
        <p:spPr>
          <a:xfrm>
            <a:off x="2560396" y="5708408"/>
            <a:ext cx="5943523" cy="553998"/>
          </a:xfrm>
          <a:prstGeom prst="rect">
            <a:avLst/>
          </a:prstGeom>
          <a:noFill/>
        </p:spPr>
        <p:txBody>
          <a:bodyPr wrap="square" rtlCol="0">
            <a:spAutoFit/>
          </a:bodyPr>
          <a:lstStyle/>
          <a:p>
            <a:r>
              <a:rPr lang="en-US" sz="1000" i="1" dirty="0">
                <a:solidFill>
                  <a:srgbClr val="1D68B4"/>
                </a:solidFill>
                <a:latin typeface="Arial" panose="020B0604020202020204" pitchFamily="34" charset="0"/>
                <a:cs typeface="Arial" panose="020B0604020202020204" pitchFamily="34" charset="0"/>
              </a:rPr>
              <a:t>Young LS, et al. Protein. In The A.S.P.E.N. Nutrition Support Core Curriculum. A Case-Based Approach: The Adult Patient. Silver Spring, MD, A.S.P.E.N., 2007:71-87</a:t>
            </a:r>
            <a:r>
              <a:rPr lang="en-US" sz="1000" i="1" dirty="0">
                <a:solidFill>
                  <a:srgbClr val="595959"/>
                </a:solidFill>
                <a:latin typeface="Arial" panose="020B0604020202020204" pitchFamily="34" charset="0"/>
                <a:cs typeface="Arial" panose="020B0604020202020204" pitchFamily="34" charset="0"/>
              </a:rPr>
              <a:t>. </a:t>
            </a:r>
          </a:p>
          <a:p>
            <a:endParaRPr lang="es-ES_tradnl" sz="1000" dirty="0">
              <a:latin typeface="Arial" panose="020B0604020202020204" pitchFamily="34" charset="0"/>
              <a:cs typeface="Arial" panose="020B0604020202020204" pitchFamily="34" charset="0"/>
            </a:endParaRPr>
          </a:p>
        </p:txBody>
      </p:sp>
      <p:pic>
        <p:nvPicPr>
          <p:cNvPr id="14" name="Picture 13" descr="escudos2 escudo verde.psd"/>
          <p:cNvPicPr>
            <a:picLocks noChangeAspect="1"/>
          </p:cNvPicPr>
          <p:nvPr/>
        </p:nvPicPr>
        <p:blipFill>
          <a:blip r:embed="rId3"/>
          <a:stretch>
            <a:fillRect/>
          </a:stretch>
        </p:blipFill>
        <p:spPr>
          <a:xfrm>
            <a:off x="7460205" y="1525763"/>
            <a:ext cx="1384686" cy="1656588"/>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4"/>
          <p:cNvSpPr txBox="1">
            <a:spLocks noChangeArrowheads="1"/>
          </p:cNvSpPr>
          <p:nvPr/>
        </p:nvSpPr>
        <p:spPr bwMode="auto">
          <a:xfrm>
            <a:off x="2322747" y="5830127"/>
            <a:ext cx="7689484" cy="538609"/>
          </a:xfrm>
          <a:prstGeom prst="rect">
            <a:avLst/>
          </a:prstGeom>
          <a:noFill/>
          <a:ln w="9525">
            <a:noFill/>
            <a:miter lim="800000"/>
            <a:headEnd/>
            <a:tailEnd/>
          </a:ln>
        </p:spPr>
        <p:txBody>
          <a:bodyPr wrap="square">
            <a:prstTxWarp prst="textNoShape">
              <a:avLst/>
            </a:prstTxWarp>
            <a:spAutoFit/>
          </a:bodyPr>
          <a:lstStyle/>
          <a:p>
            <a:r>
              <a:rPr lang="en-US" sz="1000" i="1" dirty="0">
                <a:solidFill>
                  <a:srgbClr val="1D68B4"/>
                </a:solidFill>
                <a:latin typeface="Arial" panose="020B0604020202020204" pitchFamily="34" charset="0"/>
                <a:cs typeface="Arial" panose="020B0604020202020204" pitchFamily="34" charset="0"/>
              </a:rPr>
              <a:t>Advisory Faculty: </a:t>
            </a:r>
            <a:r>
              <a:rPr lang="en-US" sz="1000" i="1" dirty="0" err="1">
                <a:solidFill>
                  <a:srgbClr val="1D68B4"/>
                </a:solidFill>
                <a:latin typeface="Arial" panose="020B0604020202020204" pitchFamily="34" charset="0"/>
                <a:cs typeface="Arial" panose="020B0604020202020204" pitchFamily="34" charset="0"/>
              </a:rPr>
              <a:t>Correia</a:t>
            </a:r>
            <a:r>
              <a:rPr lang="en-US" sz="1000" i="1" dirty="0">
                <a:solidFill>
                  <a:srgbClr val="1D68B4"/>
                </a:solidFill>
                <a:latin typeface="Arial" panose="020B0604020202020204" pitchFamily="34" charset="0"/>
                <a:cs typeface="Arial" panose="020B0604020202020204" pitchFamily="34" charset="0"/>
              </a:rPr>
              <a:t> MITD, </a:t>
            </a:r>
            <a:r>
              <a:rPr lang="en-US" sz="1000" i="1" dirty="0" err="1">
                <a:solidFill>
                  <a:srgbClr val="1D68B4"/>
                </a:solidFill>
                <a:latin typeface="Arial" panose="020B0604020202020204" pitchFamily="34" charset="0"/>
                <a:cs typeface="Arial" panose="020B0604020202020204" pitchFamily="34" charset="0"/>
              </a:rPr>
              <a:t>Hegazi</a:t>
            </a:r>
            <a:r>
              <a:rPr lang="en-US" sz="1000" i="1" dirty="0">
                <a:solidFill>
                  <a:srgbClr val="1D68B4"/>
                </a:solidFill>
                <a:latin typeface="Arial" panose="020B0604020202020204" pitchFamily="34" charset="0"/>
                <a:cs typeface="Arial" panose="020B0604020202020204" pitchFamily="34" charset="0"/>
              </a:rPr>
              <a:t> R, </a:t>
            </a:r>
            <a:r>
              <a:rPr lang="en-US" sz="1000" i="1" dirty="0" err="1">
                <a:solidFill>
                  <a:srgbClr val="1D68B4"/>
                </a:solidFill>
                <a:latin typeface="Arial" panose="020B0604020202020204" pitchFamily="34" charset="0"/>
                <a:cs typeface="Arial" panose="020B0604020202020204" pitchFamily="34" charset="0"/>
              </a:rPr>
              <a:t>Llido</a:t>
            </a:r>
            <a:r>
              <a:rPr lang="en-US" sz="1000" i="1" dirty="0">
                <a:solidFill>
                  <a:srgbClr val="1D68B4"/>
                </a:solidFill>
                <a:latin typeface="Arial" panose="020B0604020202020204" pitchFamily="34" charset="0"/>
                <a:cs typeface="Arial" panose="020B0604020202020204" pitchFamily="34" charset="0"/>
              </a:rPr>
              <a:t> L, </a:t>
            </a:r>
            <a:r>
              <a:rPr lang="en-US" sz="1000" i="1" dirty="0" err="1">
                <a:solidFill>
                  <a:srgbClr val="1D68B4"/>
                </a:solidFill>
                <a:latin typeface="Arial" panose="020B0604020202020204" pitchFamily="34" charset="0"/>
                <a:cs typeface="Arial" panose="020B0604020202020204" pitchFamily="34" charset="0"/>
              </a:rPr>
              <a:t>Rugeles</a:t>
            </a:r>
            <a:r>
              <a:rPr lang="en-US" sz="1000" i="1" dirty="0">
                <a:solidFill>
                  <a:srgbClr val="1D68B4"/>
                </a:solidFill>
                <a:latin typeface="Arial" panose="020B0604020202020204" pitchFamily="34" charset="0"/>
                <a:cs typeface="Arial" panose="020B0604020202020204" pitchFamily="34" charset="0"/>
              </a:rPr>
              <a:t> S, </a:t>
            </a:r>
            <a:r>
              <a:rPr lang="en-US" sz="1000" i="1" dirty="0" err="1">
                <a:solidFill>
                  <a:srgbClr val="1D68B4"/>
                </a:solidFill>
                <a:latin typeface="Arial" panose="020B0604020202020204" pitchFamily="34" charset="0"/>
                <a:cs typeface="Arial" panose="020B0604020202020204" pitchFamily="34" charset="0"/>
              </a:rPr>
              <a:t>Sriram</a:t>
            </a:r>
            <a:r>
              <a:rPr lang="en-US" sz="1000" i="1" dirty="0">
                <a:solidFill>
                  <a:srgbClr val="1D68B4"/>
                </a:solidFill>
                <a:latin typeface="Arial" panose="020B0604020202020204" pitchFamily="34" charset="0"/>
                <a:cs typeface="Arial" panose="020B0604020202020204" pitchFamily="34" charset="0"/>
              </a:rPr>
              <a:t> K. TNT 3.0. Total Nutrition </a:t>
            </a:r>
          </a:p>
          <a:p>
            <a:r>
              <a:rPr lang="en-US" sz="1000" i="1" dirty="0">
                <a:solidFill>
                  <a:srgbClr val="1D68B4"/>
                </a:solidFill>
                <a:latin typeface="Arial" panose="020B0604020202020204" pitchFamily="34" charset="0"/>
                <a:cs typeface="Arial" panose="020B0604020202020204" pitchFamily="34" charset="0"/>
              </a:rPr>
              <a:t>Therapy. An Integrated Approach to Patient Care. Chicago: Abbott Nutrition Health Institute. 2011.</a:t>
            </a:r>
          </a:p>
          <a:p>
            <a:pPr algn="r">
              <a:lnSpc>
                <a:spcPct val="90000"/>
              </a:lnSpc>
              <a:spcBef>
                <a:spcPct val="0"/>
              </a:spcBef>
            </a:pPr>
            <a:r>
              <a:rPr lang="en-US" sz="1000" dirty="0">
                <a:solidFill>
                  <a:srgbClr val="595959"/>
                </a:solidFill>
                <a:latin typeface="Arial" panose="020B0604020202020204" pitchFamily="34" charset="0"/>
                <a:ea typeface="Arial" charset="0"/>
                <a:cs typeface="Arial" panose="020B0604020202020204" pitchFamily="34" charset="0"/>
              </a:rPr>
              <a:t> </a:t>
            </a:r>
          </a:p>
        </p:txBody>
      </p:sp>
      <p:sp>
        <p:nvSpPr>
          <p:cNvPr id="34" name="Rectangle 2"/>
          <p:cNvSpPr txBox="1">
            <a:spLocks noChangeArrowheads="1"/>
          </p:cNvSpPr>
          <p:nvPr/>
        </p:nvSpPr>
        <p:spPr bwMode="auto">
          <a:xfrm>
            <a:off x="1790700" y="315033"/>
            <a:ext cx="8610600" cy="91439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defRPr/>
            </a:pPr>
            <a:r>
              <a:rPr lang="es-CO" sz="3200" b="1" kern="0" dirty="0">
                <a:solidFill>
                  <a:srgbClr val="1D68B4"/>
                </a:solidFill>
                <a:latin typeface="Arial" panose="020B0604020202020204" pitchFamily="34" charset="0"/>
                <a:ea typeface="ヒラギノ角ゴ Pro W3" charset="-128"/>
                <a:cs typeface="Arial" panose="020B0604020202020204" pitchFamily="34" charset="0"/>
              </a:rPr>
              <a:t>Metabolismo de los ácidos grasos</a:t>
            </a:r>
          </a:p>
        </p:txBody>
      </p:sp>
      <p:grpSp>
        <p:nvGrpSpPr>
          <p:cNvPr id="3" name="Grupo 2"/>
          <p:cNvGrpSpPr/>
          <p:nvPr/>
        </p:nvGrpSpPr>
        <p:grpSpPr>
          <a:xfrm>
            <a:off x="2054523" y="1419595"/>
            <a:ext cx="8096250" cy="4672016"/>
            <a:chOff x="2209800" y="1592125"/>
            <a:chExt cx="8096250" cy="4672016"/>
          </a:xfrm>
        </p:grpSpPr>
        <p:pic>
          <p:nvPicPr>
            <p:cNvPr id="37" name="Picture 36" descr="VENA-2.psd"/>
            <p:cNvPicPr>
              <a:picLocks noChangeAspect="1"/>
            </p:cNvPicPr>
            <p:nvPr/>
          </p:nvPicPr>
          <p:blipFill>
            <a:blip r:embed="rId3"/>
            <a:stretch>
              <a:fillRect/>
            </a:stretch>
          </p:blipFill>
          <p:spPr>
            <a:xfrm>
              <a:off x="2377281" y="1592125"/>
              <a:ext cx="7437438" cy="4672016"/>
            </a:xfrm>
            <a:prstGeom prst="rect">
              <a:avLst/>
            </a:prstGeom>
          </p:spPr>
        </p:pic>
        <p:grpSp>
          <p:nvGrpSpPr>
            <p:cNvPr id="2" name="Grupo 1"/>
            <p:cNvGrpSpPr/>
            <p:nvPr/>
          </p:nvGrpSpPr>
          <p:grpSpPr>
            <a:xfrm>
              <a:off x="2209800" y="1700123"/>
              <a:ext cx="8096250" cy="4269451"/>
              <a:chOff x="2209800" y="1700123"/>
              <a:chExt cx="8096250" cy="4269451"/>
            </a:xfrm>
          </p:grpSpPr>
          <p:sp>
            <p:nvSpPr>
              <p:cNvPr id="33" name="Text Box 4"/>
              <p:cNvSpPr txBox="1">
                <a:spLocks noChangeArrowheads="1"/>
              </p:cNvSpPr>
              <p:nvPr/>
            </p:nvSpPr>
            <p:spPr bwMode="auto">
              <a:xfrm>
                <a:off x="6096000" y="5602861"/>
                <a:ext cx="184150" cy="366713"/>
              </a:xfrm>
              <a:prstGeom prst="rect">
                <a:avLst/>
              </a:prstGeom>
              <a:noFill/>
              <a:ln w="9525">
                <a:noFill/>
                <a:miter lim="800000"/>
                <a:headEnd/>
                <a:tailEnd/>
              </a:ln>
            </p:spPr>
            <p:txBody>
              <a:bodyPr wrap="none">
                <a:prstTxWarp prst="textNoShape">
                  <a:avLst/>
                </a:prstTxWarp>
                <a:spAutoFit/>
              </a:bodyPr>
              <a:lstStyle/>
              <a:p>
                <a:endParaRPr lang="en-US">
                  <a:latin typeface="Arial" panose="020B0604020202020204" pitchFamily="34" charset="0"/>
                  <a:cs typeface="Arial" panose="020B0604020202020204" pitchFamily="34" charset="0"/>
                </a:endParaRPr>
              </a:p>
            </p:txBody>
          </p:sp>
          <p:sp>
            <p:nvSpPr>
              <p:cNvPr id="38" name="TextBox 37"/>
              <p:cNvSpPr txBox="1"/>
              <p:nvPr/>
            </p:nvSpPr>
            <p:spPr>
              <a:xfrm>
                <a:off x="3124200" y="1945260"/>
                <a:ext cx="1828800" cy="400110"/>
              </a:xfrm>
              <a:prstGeom prst="rect">
                <a:avLst/>
              </a:prstGeom>
              <a:noFill/>
            </p:spPr>
            <p:txBody>
              <a:bodyPr wrap="square" rtlCol="0">
                <a:spAutoFit/>
              </a:bodyPr>
              <a:lstStyle/>
              <a:p>
                <a:pPr algn="ctr"/>
                <a:r>
                  <a:rPr lang="es-ES_tradnl" sz="2000" b="1" dirty="0">
                    <a:ln w="3175" cap="flat" cmpd="sng">
                      <a:noFill/>
                    </a:ln>
                    <a:solidFill>
                      <a:schemeClr val="bg1"/>
                    </a:solidFill>
                    <a:latin typeface="Arial" panose="020B0604020202020204" pitchFamily="34" charset="0"/>
                    <a:cs typeface="Arial" panose="020B0604020202020204" pitchFamily="34" charset="0"/>
                  </a:rPr>
                  <a:t>Capilar</a:t>
                </a:r>
              </a:p>
            </p:txBody>
          </p:sp>
          <p:sp>
            <p:nvSpPr>
              <p:cNvPr id="39" name="TextBox 38"/>
              <p:cNvSpPr txBox="1"/>
              <p:nvPr/>
            </p:nvSpPr>
            <p:spPr>
              <a:xfrm>
                <a:off x="6172200" y="2554861"/>
                <a:ext cx="1905000" cy="461665"/>
              </a:xfrm>
              <a:prstGeom prst="rect">
                <a:avLst/>
              </a:prstGeom>
              <a:noFill/>
            </p:spPr>
            <p:txBody>
              <a:bodyPr wrap="square" rtlCol="0">
                <a:spAutoFit/>
              </a:bodyPr>
              <a:lstStyle/>
              <a:p>
                <a:pPr algn="ctr"/>
                <a:r>
                  <a:rPr lang="es-ES_tradnl" sz="2400" dirty="0">
                    <a:solidFill>
                      <a:schemeClr val="bg1"/>
                    </a:solidFill>
                    <a:latin typeface="Arial" panose="020B0604020202020204" pitchFamily="34" charset="0"/>
                    <a:cs typeface="Arial" panose="020B0604020202020204" pitchFamily="34" charset="0"/>
                  </a:rPr>
                  <a:t>Citoplasma</a:t>
                </a:r>
              </a:p>
            </p:txBody>
          </p:sp>
          <p:sp>
            <p:nvSpPr>
              <p:cNvPr id="40" name="TextBox 39"/>
              <p:cNvSpPr txBox="1"/>
              <p:nvPr/>
            </p:nvSpPr>
            <p:spPr>
              <a:xfrm>
                <a:off x="4953000" y="5145660"/>
                <a:ext cx="2286000" cy="707886"/>
              </a:xfrm>
              <a:prstGeom prst="rect">
                <a:avLst/>
              </a:prstGeom>
              <a:noFill/>
            </p:spPr>
            <p:txBody>
              <a:bodyPr wrap="square" rtlCol="0">
                <a:spAutoFit/>
              </a:bodyPr>
              <a:lstStyle/>
              <a:p>
                <a:pPr algn="ctr"/>
                <a:r>
                  <a:rPr lang="es-ES_tradnl" sz="2000" dirty="0">
                    <a:solidFill>
                      <a:schemeClr val="bg1"/>
                    </a:solidFill>
                    <a:latin typeface="Arial" panose="020B0604020202020204" pitchFamily="34" charset="0"/>
                    <a:cs typeface="Arial" panose="020B0604020202020204" pitchFamily="34" charset="0"/>
                  </a:rPr>
                  <a:t>Triglicéridos</a:t>
                </a:r>
              </a:p>
              <a:p>
                <a:endParaRPr lang="es-ES_tradnl" sz="2000" dirty="0">
                  <a:latin typeface="Arial" panose="020B0604020202020204" pitchFamily="34" charset="0"/>
                  <a:cs typeface="Arial" panose="020B0604020202020204" pitchFamily="34" charset="0"/>
                </a:endParaRPr>
              </a:p>
            </p:txBody>
          </p:sp>
          <p:sp>
            <p:nvSpPr>
              <p:cNvPr id="41" name="TextBox 40"/>
              <p:cNvSpPr txBox="1"/>
              <p:nvPr/>
            </p:nvSpPr>
            <p:spPr>
              <a:xfrm>
                <a:off x="4572000" y="2935861"/>
                <a:ext cx="2503488" cy="769441"/>
              </a:xfrm>
              <a:prstGeom prst="rect">
                <a:avLst/>
              </a:prstGeom>
              <a:noFill/>
            </p:spPr>
            <p:txBody>
              <a:bodyPr wrap="square" rtlCol="0">
                <a:spAutoFit/>
              </a:bodyPr>
              <a:lstStyle/>
              <a:p>
                <a:r>
                  <a:rPr lang="es-ES_tradnl" sz="2000" dirty="0">
                    <a:solidFill>
                      <a:schemeClr val="bg1"/>
                    </a:solidFill>
                    <a:latin typeface="Arial" panose="020B0604020202020204" pitchFamily="34" charset="0"/>
                    <a:cs typeface="Arial" panose="020B0604020202020204" pitchFamily="34" charset="0"/>
                  </a:rPr>
                  <a:t>Ácidos grasos</a:t>
                </a:r>
              </a:p>
              <a:p>
                <a:endParaRPr lang="es-ES_tradnl" sz="2400" dirty="0">
                  <a:solidFill>
                    <a:schemeClr val="bg1"/>
                  </a:solidFill>
                  <a:latin typeface="Arial" panose="020B0604020202020204" pitchFamily="34" charset="0"/>
                  <a:cs typeface="Arial" panose="020B0604020202020204" pitchFamily="34" charset="0"/>
                </a:endParaRPr>
              </a:p>
            </p:txBody>
          </p:sp>
          <p:sp>
            <p:nvSpPr>
              <p:cNvPr id="42" name="TextBox 41"/>
              <p:cNvSpPr txBox="1"/>
              <p:nvPr/>
            </p:nvSpPr>
            <p:spPr>
              <a:xfrm>
                <a:off x="6553200" y="3393060"/>
                <a:ext cx="2286000" cy="400110"/>
              </a:xfrm>
              <a:prstGeom prst="rect">
                <a:avLst/>
              </a:prstGeom>
              <a:noFill/>
            </p:spPr>
            <p:txBody>
              <a:bodyPr wrap="square" rtlCol="0">
                <a:spAutoFit/>
              </a:bodyPr>
              <a:lstStyle/>
              <a:p>
                <a:r>
                  <a:rPr lang="es-ES_tradnl" sz="2000" dirty="0">
                    <a:solidFill>
                      <a:schemeClr val="bg1"/>
                    </a:solidFill>
                    <a:latin typeface="Arial" panose="020B0604020202020204" pitchFamily="34" charset="0"/>
                    <a:cs typeface="Arial" panose="020B0604020202020204" pitchFamily="34" charset="0"/>
                  </a:rPr>
                  <a:t>Mitocondria</a:t>
                </a:r>
              </a:p>
            </p:txBody>
          </p:sp>
          <p:sp>
            <p:nvSpPr>
              <p:cNvPr id="43" name="TextBox 42"/>
              <p:cNvSpPr txBox="1"/>
              <p:nvPr/>
            </p:nvSpPr>
            <p:spPr>
              <a:xfrm>
                <a:off x="6153547" y="3958726"/>
                <a:ext cx="2362200" cy="400110"/>
              </a:xfrm>
              <a:prstGeom prst="rect">
                <a:avLst/>
              </a:prstGeom>
              <a:noFill/>
            </p:spPr>
            <p:txBody>
              <a:bodyPr wrap="square" rtlCol="0">
                <a:spAutoFit/>
              </a:bodyPr>
              <a:lstStyle/>
              <a:p>
                <a:r>
                  <a:rPr lang="es-CO" sz="2000" b="1" dirty="0" err="1">
                    <a:solidFill>
                      <a:srgbClr val="2A4063"/>
                    </a:solidFill>
                    <a:latin typeface="Arial" panose="020B0604020202020204" pitchFamily="34" charset="0"/>
                    <a:cs typeface="Arial" panose="020B0604020202020204" pitchFamily="34" charset="0"/>
                  </a:rPr>
                  <a:t>Carnitina</a:t>
                </a:r>
                <a:endParaRPr lang="es-CO" sz="2000" b="1" dirty="0">
                  <a:solidFill>
                    <a:srgbClr val="2A4063"/>
                  </a:solidFill>
                  <a:latin typeface="Arial" panose="020B0604020202020204" pitchFamily="34" charset="0"/>
                  <a:cs typeface="Arial" panose="020B0604020202020204" pitchFamily="34" charset="0"/>
                </a:endParaRPr>
              </a:p>
            </p:txBody>
          </p:sp>
          <p:sp>
            <p:nvSpPr>
              <p:cNvPr id="44" name="TextBox 43"/>
              <p:cNvSpPr txBox="1"/>
              <p:nvPr/>
            </p:nvSpPr>
            <p:spPr>
              <a:xfrm>
                <a:off x="6172200" y="4612260"/>
                <a:ext cx="3352800" cy="400110"/>
              </a:xfrm>
              <a:prstGeom prst="rect">
                <a:avLst/>
              </a:prstGeom>
              <a:noFill/>
            </p:spPr>
            <p:txBody>
              <a:bodyPr wrap="square" rtlCol="0">
                <a:spAutoFit/>
              </a:bodyPr>
              <a:lstStyle/>
              <a:p>
                <a:r>
                  <a:rPr lang="es-ES_tradnl" sz="2000" dirty="0">
                    <a:solidFill>
                      <a:schemeClr val="bg1"/>
                    </a:solidFill>
                    <a:latin typeface="Arial" panose="020B0604020202020204" pitchFamily="34" charset="0"/>
                    <a:cs typeface="Arial" panose="020B0604020202020204" pitchFamily="34" charset="0"/>
                  </a:rPr>
                  <a:t>Ácidos grasos      ATP</a:t>
                </a:r>
              </a:p>
            </p:txBody>
          </p:sp>
          <p:sp>
            <p:nvSpPr>
              <p:cNvPr id="45" name="TextBox 44"/>
              <p:cNvSpPr txBox="1"/>
              <p:nvPr/>
            </p:nvSpPr>
            <p:spPr>
              <a:xfrm>
                <a:off x="2971800" y="3164460"/>
                <a:ext cx="1828800" cy="615553"/>
              </a:xfrm>
              <a:prstGeom prst="rect">
                <a:avLst/>
              </a:prstGeom>
              <a:noFill/>
            </p:spPr>
            <p:txBody>
              <a:bodyPr wrap="square" rtlCol="0">
                <a:spAutoFit/>
              </a:bodyPr>
              <a:lstStyle/>
              <a:p>
                <a:r>
                  <a:rPr lang="es-ES_tradnl" b="1" dirty="0">
                    <a:ln w="3175">
                      <a:noFill/>
                    </a:ln>
                    <a:solidFill>
                      <a:schemeClr val="bg1"/>
                    </a:solidFill>
                    <a:latin typeface="Arial" panose="020B0604020202020204" pitchFamily="34" charset="0"/>
                    <a:cs typeface="Arial" panose="020B0604020202020204" pitchFamily="34" charset="0"/>
                  </a:rPr>
                  <a:t>Triglicéridos</a:t>
                </a:r>
              </a:p>
              <a:p>
                <a:endParaRPr lang="es-ES_tradnl" sz="1600" dirty="0">
                  <a:latin typeface="Arial" panose="020B0604020202020204" pitchFamily="34" charset="0"/>
                  <a:cs typeface="Arial" panose="020B0604020202020204" pitchFamily="34" charset="0"/>
                </a:endParaRPr>
              </a:p>
            </p:txBody>
          </p:sp>
          <p:sp>
            <p:nvSpPr>
              <p:cNvPr id="46" name="TextBox 45"/>
              <p:cNvSpPr txBox="1"/>
              <p:nvPr/>
            </p:nvSpPr>
            <p:spPr>
              <a:xfrm>
                <a:off x="2209800" y="4307461"/>
                <a:ext cx="2362200" cy="543311"/>
              </a:xfrm>
              <a:prstGeom prst="rect">
                <a:avLst/>
              </a:prstGeom>
              <a:noFill/>
            </p:spPr>
            <p:txBody>
              <a:bodyPr wrap="square" rtlCol="0">
                <a:spAutoFit/>
              </a:bodyPr>
              <a:lstStyle/>
              <a:p>
                <a:pPr algn="ctr">
                  <a:lnSpc>
                    <a:spcPts val="1700"/>
                  </a:lnSpc>
                </a:pPr>
                <a:r>
                  <a:rPr lang="es-ES_tradnl" sz="2000" b="1" dirty="0">
                    <a:ln w="3175" cmpd="sng">
                      <a:noFill/>
                    </a:ln>
                    <a:solidFill>
                      <a:schemeClr val="bg1"/>
                    </a:solidFill>
                    <a:latin typeface="Arial" panose="020B0604020202020204" pitchFamily="34" charset="0"/>
                    <a:cs typeface="Arial" panose="020B0604020202020204" pitchFamily="34" charset="0"/>
                  </a:rPr>
                  <a:t>Ácidos</a:t>
                </a:r>
                <a:br>
                  <a:rPr lang="es-ES_tradnl" sz="2000" b="1" dirty="0">
                    <a:ln w="3175" cmpd="sng">
                      <a:noFill/>
                    </a:ln>
                    <a:solidFill>
                      <a:schemeClr val="bg1"/>
                    </a:solidFill>
                    <a:latin typeface="Arial" panose="020B0604020202020204" pitchFamily="34" charset="0"/>
                    <a:cs typeface="Arial" panose="020B0604020202020204" pitchFamily="34" charset="0"/>
                  </a:rPr>
                </a:br>
                <a:r>
                  <a:rPr lang="es-ES_tradnl" sz="2000" b="1" dirty="0">
                    <a:ln w="3175" cmpd="sng">
                      <a:noFill/>
                    </a:ln>
                    <a:solidFill>
                      <a:schemeClr val="bg1"/>
                    </a:solidFill>
                    <a:latin typeface="Arial" panose="020B0604020202020204" pitchFamily="34" charset="0"/>
                    <a:cs typeface="Arial" panose="020B0604020202020204" pitchFamily="34" charset="0"/>
                  </a:rPr>
                  <a:t>grasos</a:t>
                </a:r>
              </a:p>
            </p:txBody>
          </p:sp>
          <p:sp>
            <p:nvSpPr>
              <p:cNvPr id="47" name="TextBox 46"/>
              <p:cNvSpPr txBox="1"/>
              <p:nvPr/>
            </p:nvSpPr>
            <p:spPr>
              <a:xfrm>
                <a:off x="2514600" y="4993260"/>
                <a:ext cx="2057400" cy="400110"/>
              </a:xfrm>
              <a:prstGeom prst="rect">
                <a:avLst/>
              </a:prstGeom>
              <a:noFill/>
            </p:spPr>
            <p:txBody>
              <a:bodyPr wrap="square" rtlCol="0">
                <a:spAutoFit/>
              </a:bodyPr>
              <a:lstStyle/>
              <a:p>
                <a:r>
                  <a:rPr lang="es-ES_tradnl" sz="2000" b="1" dirty="0">
                    <a:solidFill>
                      <a:schemeClr val="bg1"/>
                    </a:solidFill>
                    <a:latin typeface="Arial" panose="020B0604020202020204" pitchFamily="34" charset="0"/>
                    <a:cs typeface="Arial" panose="020B0604020202020204" pitchFamily="34" charset="0"/>
                  </a:rPr>
                  <a:t>+ Glicerol</a:t>
                </a:r>
              </a:p>
            </p:txBody>
          </p:sp>
          <p:cxnSp>
            <p:nvCxnSpPr>
              <p:cNvPr id="48" name="Straight Arrow Connector 47"/>
              <p:cNvCxnSpPr/>
              <p:nvPr/>
            </p:nvCxnSpPr>
            <p:spPr bwMode="auto">
              <a:xfrm rot="5400000">
                <a:off x="3238500" y="3964560"/>
                <a:ext cx="6858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9" name="Straight Arrow Connector 48"/>
              <p:cNvCxnSpPr/>
              <p:nvPr/>
            </p:nvCxnSpPr>
            <p:spPr bwMode="auto">
              <a:xfrm rot="5400000" flipH="1" flipV="1">
                <a:off x="4343400" y="3469260"/>
                <a:ext cx="685800" cy="6858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0" name="Straight Arrow Connector 49"/>
              <p:cNvCxnSpPr/>
              <p:nvPr/>
            </p:nvCxnSpPr>
            <p:spPr bwMode="auto">
              <a:xfrm rot="10800000">
                <a:off x="4038600" y="5374260"/>
                <a:ext cx="12192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1" name="Straight Arrow Connector 50"/>
              <p:cNvCxnSpPr/>
              <p:nvPr/>
            </p:nvCxnSpPr>
            <p:spPr bwMode="auto">
              <a:xfrm rot="16200000" flipH="1">
                <a:off x="4604544" y="4122516"/>
                <a:ext cx="1600200" cy="2936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2" name="Straight Arrow Connector 51"/>
              <p:cNvCxnSpPr/>
              <p:nvPr/>
            </p:nvCxnSpPr>
            <p:spPr bwMode="auto">
              <a:xfrm rot="16200000" flipH="1">
                <a:off x="5334000" y="3774060"/>
                <a:ext cx="1295400" cy="533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3" name="Straight Arrow Connector 52"/>
              <p:cNvCxnSpPr>
                <a:cxnSpLocks/>
              </p:cNvCxnSpPr>
              <p:nvPr/>
            </p:nvCxnSpPr>
            <p:spPr bwMode="auto">
              <a:xfrm>
                <a:off x="7934865" y="4812315"/>
                <a:ext cx="314325"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24" name="Picture 23" descr="escudos escudo verde.psd"/>
              <p:cNvPicPr>
                <a:picLocks noChangeAspect="1"/>
              </p:cNvPicPr>
              <p:nvPr/>
            </p:nvPicPr>
            <p:blipFill>
              <a:blip r:embed="rId4"/>
              <a:stretch>
                <a:fillRect/>
              </a:stretch>
            </p:blipFill>
            <p:spPr>
              <a:xfrm>
                <a:off x="9048750" y="1700123"/>
                <a:ext cx="1257300" cy="1504188"/>
              </a:xfrm>
              <a:prstGeom prst="rect">
                <a:avLst/>
              </a:prstGeom>
            </p:spPr>
          </p:pic>
        </p:grpSp>
      </p:grpSp>
    </p:spTree>
    <p:extLst>
      <p:ext uri="{BB962C8B-B14F-4D97-AF65-F5344CB8AC3E}">
        <p14:creationId xmlns:p14="http://schemas.microsoft.com/office/powerpoint/2010/main" val="1828339236"/>
      </p:ext>
    </p:extLst>
  </p:cSld>
  <p:clrMapOvr>
    <a:masterClrMapping/>
  </p:clrMapOvr>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1399</TotalTime>
  <Words>10530</Words>
  <Application>Microsoft Macintosh PowerPoint</Application>
  <PresentationFormat>Panorámica</PresentationFormat>
  <Paragraphs>795</Paragraphs>
  <Slides>51</Slides>
  <Notes>49</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51</vt:i4>
      </vt:variant>
    </vt:vector>
  </HeadingPairs>
  <TitlesOfParts>
    <vt:vector size="62" baseType="lpstr">
      <vt:lpstr>Arial Unicode MS</vt:lpstr>
      <vt:lpstr>ヒラギノ角ゴ Pro W3</vt:lpstr>
      <vt:lpstr>Arial</vt:lpstr>
      <vt:lpstr>Brandon Grotesque Medium</vt:lpstr>
      <vt:lpstr>Calibri</vt:lpstr>
      <vt:lpstr>Calibri Light</vt:lpstr>
      <vt:lpstr>Times</vt:lpstr>
      <vt:lpstr>Times New Roman</vt:lpstr>
      <vt:lpstr>Verdana</vt:lpstr>
      <vt:lpstr>Wingdings</vt:lpstr>
      <vt:lpstr>Tema de Office</vt:lpstr>
      <vt:lpstr>Presentación de PowerPoint</vt:lpstr>
      <vt:lpstr>Objetivos</vt:lpstr>
      <vt:lpstr>Metabolismo de macronutrientes</vt:lpstr>
      <vt:lpstr>Composición y función</vt:lpstr>
      <vt:lpstr>Composición y función</vt:lpstr>
      <vt:lpstr>Presentación de PowerPoint</vt:lpstr>
      <vt:lpstr>Gluconeogénesis: produce glucosa a partir de fuentes diferentes a los  hidratos de carbono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El tejido graso es metabólicamente activo</vt:lpstr>
      <vt:lpstr>Presentación de PowerPoint</vt:lpstr>
      <vt:lpstr>Metabolismo durante el ayuno </vt:lpstr>
      <vt:lpstr>Metabolismo durante el ayuno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Síndrome de malnutrición e inflamación</vt:lpstr>
      <vt:lpstr>Presentación de PowerPoint</vt:lpstr>
      <vt:lpstr>Presentación de PowerPoint</vt:lpstr>
      <vt:lpstr>Síndrome de malnutrición</vt:lpstr>
      <vt:lpstr>Síndrome de malnutrición</vt:lpstr>
      <vt:lpstr>Síndrome de malnutrición</vt:lpstr>
      <vt:lpstr>Presentación de PowerPoint</vt:lpstr>
      <vt:lpstr>Presentación de PowerPoint</vt:lpstr>
      <vt:lpstr>Presentación de PowerPoint</vt:lpstr>
      <vt:lpstr>Presentación de PowerPoint</vt:lpstr>
      <vt:lpstr>Presentación de PowerPoint</vt:lpstr>
      <vt:lpstr>Presentación de PowerPoint</vt:lpstr>
      <vt:lpstr>Evaluación imagenológica  de la masa muscular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Renal</dc:title>
  <dc:creator>USER</dc:creator>
  <cp:lastModifiedBy>Microsoft Office User</cp:lastModifiedBy>
  <cp:revision>105</cp:revision>
  <dcterms:created xsi:type="dcterms:W3CDTF">2019-03-12T20:23:04Z</dcterms:created>
  <dcterms:modified xsi:type="dcterms:W3CDTF">2020-09-25T22:41:17Z</dcterms:modified>
</cp:coreProperties>
</file>